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 id="2147483654" r:id="rId2"/>
  </p:sldMasterIdLst>
  <p:notesMasterIdLst>
    <p:notesMasterId r:id="rId27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525" r:id="rId46"/>
    <p:sldId id="526"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522" r:id="rId61"/>
    <p:sldId id="527" r:id="rId62"/>
    <p:sldId id="312" r:id="rId63"/>
    <p:sldId id="313" r:id="rId64"/>
    <p:sldId id="314" r:id="rId65"/>
    <p:sldId id="315" r:id="rId66"/>
    <p:sldId id="523" r:id="rId67"/>
    <p:sldId id="316" r:id="rId68"/>
    <p:sldId id="524" r:id="rId69"/>
    <p:sldId id="317" r:id="rId70"/>
    <p:sldId id="318" r:id="rId71"/>
    <p:sldId id="319" r:id="rId72"/>
    <p:sldId id="320" r:id="rId73"/>
    <p:sldId id="321" r:id="rId74"/>
    <p:sldId id="528"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4" r:id="rId168"/>
    <p:sldId id="415" r:id="rId169"/>
    <p:sldId id="416" r:id="rId170"/>
    <p:sldId id="417" r:id="rId171"/>
    <p:sldId id="418" r:id="rId172"/>
    <p:sldId id="419" r:id="rId173"/>
    <p:sldId id="420" r:id="rId174"/>
    <p:sldId id="421" r:id="rId175"/>
    <p:sldId id="422" r:id="rId176"/>
    <p:sldId id="423" r:id="rId177"/>
    <p:sldId id="424" r:id="rId178"/>
    <p:sldId id="425" r:id="rId179"/>
    <p:sldId id="426" r:id="rId180"/>
    <p:sldId id="427" r:id="rId181"/>
    <p:sldId id="428" r:id="rId182"/>
    <p:sldId id="429" r:id="rId183"/>
    <p:sldId id="430" r:id="rId184"/>
    <p:sldId id="431" r:id="rId185"/>
    <p:sldId id="432" r:id="rId186"/>
    <p:sldId id="433" r:id="rId187"/>
    <p:sldId id="434" r:id="rId188"/>
    <p:sldId id="435" r:id="rId189"/>
    <p:sldId id="436" r:id="rId190"/>
    <p:sldId id="437" r:id="rId191"/>
    <p:sldId id="438" r:id="rId192"/>
    <p:sldId id="439" r:id="rId193"/>
    <p:sldId id="440" r:id="rId194"/>
    <p:sldId id="441" r:id="rId195"/>
    <p:sldId id="442" r:id="rId196"/>
    <p:sldId id="443" r:id="rId197"/>
    <p:sldId id="444" r:id="rId198"/>
    <p:sldId id="445" r:id="rId199"/>
    <p:sldId id="446" r:id="rId200"/>
    <p:sldId id="447" r:id="rId201"/>
    <p:sldId id="448" r:id="rId202"/>
    <p:sldId id="449" r:id="rId203"/>
    <p:sldId id="450" r:id="rId204"/>
    <p:sldId id="451" r:id="rId205"/>
    <p:sldId id="452" r:id="rId206"/>
    <p:sldId id="453" r:id="rId207"/>
    <p:sldId id="454" r:id="rId208"/>
    <p:sldId id="455" r:id="rId209"/>
    <p:sldId id="456" r:id="rId210"/>
    <p:sldId id="457" r:id="rId211"/>
    <p:sldId id="458" r:id="rId212"/>
    <p:sldId id="459" r:id="rId213"/>
    <p:sldId id="460" r:id="rId214"/>
    <p:sldId id="461" r:id="rId215"/>
    <p:sldId id="462" r:id="rId216"/>
    <p:sldId id="463" r:id="rId217"/>
    <p:sldId id="464" r:id="rId218"/>
    <p:sldId id="465" r:id="rId219"/>
    <p:sldId id="466" r:id="rId220"/>
    <p:sldId id="467" r:id="rId221"/>
    <p:sldId id="468" r:id="rId222"/>
    <p:sldId id="469" r:id="rId223"/>
    <p:sldId id="470" r:id="rId224"/>
    <p:sldId id="471" r:id="rId225"/>
    <p:sldId id="472" r:id="rId226"/>
    <p:sldId id="473" r:id="rId227"/>
    <p:sldId id="474" r:id="rId228"/>
    <p:sldId id="475" r:id="rId229"/>
    <p:sldId id="476" r:id="rId230"/>
    <p:sldId id="477" r:id="rId231"/>
    <p:sldId id="478" r:id="rId232"/>
    <p:sldId id="479" r:id="rId233"/>
    <p:sldId id="480" r:id="rId234"/>
    <p:sldId id="481" r:id="rId235"/>
    <p:sldId id="482" r:id="rId236"/>
    <p:sldId id="483" r:id="rId237"/>
    <p:sldId id="484" r:id="rId238"/>
    <p:sldId id="485" r:id="rId239"/>
    <p:sldId id="486" r:id="rId240"/>
    <p:sldId id="487" r:id="rId241"/>
    <p:sldId id="488" r:id="rId242"/>
    <p:sldId id="489" r:id="rId243"/>
    <p:sldId id="490" r:id="rId244"/>
    <p:sldId id="491" r:id="rId245"/>
    <p:sldId id="492" r:id="rId246"/>
    <p:sldId id="493" r:id="rId247"/>
    <p:sldId id="494" r:id="rId248"/>
    <p:sldId id="495" r:id="rId249"/>
    <p:sldId id="496" r:id="rId250"/>
    <p:sldId id="497" r:id="rId251"/>
    <p:sldId id="498" r:id="rId252"/>
    <p:sldId id="499" r:id="rId253"/>
    <p:sldId id="500" r:id="rId254"/>
    <p:sldId id="501" r:id="rId255"/>
    <p:sldId id="502" r:id="rId256"/>
    <p:sldId id="503" r:id="rId257"/>
    <p:sldId id="504" r:id="rId258"/>
    <p:sldId id="505" r:id="rId259"/>
    <p:sldId id="506" r:id="rId260"/>
    <p:sldId id="507" r:id="rId261"/>
    <p:sldId id="508" r:id="rId262"/>
    <p:sldId id="509" r:id="rId263"/>
    <p:sldId id="510" r:id="rId264"/>
    <p:sldId id="511" r:id="rId265"/>
    <p:sldId id="512" r:id="rId266"/>
    <p:sldId id="513" r:id="rId267"/>
    <p:sldId id="514" r:id="rId268"/>
    <p:sldId id="515" r:id="rId269"/>
    <p:sldId id="516" r:id="rId270"/>
    <p:sldId id="517" r:id="rId271"/>
    <p:sldId id="518" r:id="rId272"/>
    <p:sldId id="519" r:id="rId273"/>
    <p:sldId id="520" r:id="rId274"/>
    <p:sldId id="521" r:id="rId275"/>
  </p:sldIdLst>
  <p:sldSz cx="9144000" cy="6858000" type="screen4x3"/>
  <p:notesSz cx="6858000" cy="9144000"/>
  <p:embeddedFontLst>
    <p:embeddedFont>
      <p:font typeface="나눔고딕 ExtraBold" panose="020B0600000101010101" charset="-127"/>
      <p:bold r:id="rId277"/>
    </p:embeddedFont>
    <p:embeddedFont>
      <p:font typeface="나눔스퀘어 네오 OTF Heavy" panose="020B0600000101010101" charset="-127"/>
      <p:bold r:id="rId278"/>
    </p:embeddedFont>
    <p:embeddedFont>
      <p:font typeface="Malgun Gothic" panose="020B0503020000020004" pitchFamily="50" charset="-127"/>
      <p:regular r:id="rId279"/>
      <p:bold r:id="rId280"/>
    </p:embeddedFont>
    <p:embeddedFont>
      <p:font typeface="Alegreya" panose="020B0600000101010101" charset="0"/>
      <p:regular r:id="rId281"/>
      <p:bold r:id="rId282"/>
      <p:italic r:id="rId283"/>
      <p:boldItalic r:id="rId284"/>
    </p:embeddedFont>
    <p:embeddedFont>
      <p:font typeface="Book Antiqua" panose="02040602050305030304" pitchFamily="18" charset="0"/>
      <p:regular r:id="rId285"/>
      <p:bold r:id="rId286"/>
      <p:italic r:id="rId287"/>
      <p:boldItalic r:id="rId288"/>
    </p:embeddedFont>
    <p:embeddedFont>
      <p:font typeface="Verdana" panose="020B0604030504040204" pitchFamily="34" charset="0"/>
      <p:regular r:id="rId289"/>
      <p:bold r:id="rId290"/>
      <p:italic r:id="rId291"/>
      <p:boldItalic r:id="rId292"/>
    </p:embeddedFont>
    <p:embeddedFont>
      <p:font typeface="한컴산뜻돋움" panose="02000000000000000000" pitchFamily="2" charset="-127"/>
      <p:regular r:id="rId293"/>
      <p:bold r:id="rId294"/>
    </p:embeddedFont>
    <p:embeddedFont>
      <p:font typeface="함초롬돋움" panose="020B0604000101010101" pitchFamily="50" charset="-127"/>
      <p:regular r:id="rId295"/>
      <p:bold r:id="rId2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1085A2-962C-4FD3-9F40-4B6A08268D1C}">
  <a:tblStyle styleId="{F41085A2-962C-4FD3-9F40-4B6A08268D1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944CDFF-17AD-4667-B9B5-D25C10F7F63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23E2803-B103-4433-BD00-2C9D0F9F151A}" styleName="Table_2">
    <a:wholeTbl>
      <a:tcTxStyle b="off" i="off">
        <a:font>
          <a:latin typeface="Calibri"/>
          <a:ea typeface="Calibri"/>
          <a:cs typeface="Calibri"/>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1V>
    <a:band2V>
      <a:tcTxStyle b="off"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fill>
          <a:solidFill>
            <a:schemeClr val="accent4"/>
          </a:solidFill>
        </a:fill>
      </a:tcStyle>
    </a:firstRow>
    <a:neCell>
      <a:tcTxStyle b="off" i="off"/>
      <a:tcStyle>
        <a:tcBdr/>
      </a:tcStyle>
    </a:neCell>
    <a:nwCell>
      <a:tcTxStyle b="off" i="off"/>
      <a:tcStyle>
        <a:tcBdr/>
      </a:tcStyle>
    </a:nwCell>
  </a:tblStyle>
  <a:tblStyle styleId="{342C0DD2-4815-4FDF-B76C-85A42CDE0021}"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4" d="100"/>
          <a:sy n="134" d="100"/>
        </p:scale>
        <p:origin x="540" y="126"/>
      </p:cViewPr>
      <p:guideLst/>
    </p:cSldViewPr>
  </p:slideViewPr>
  <p:notesTextViewPr>
    <p:cViewPr>
      <p:scale>
        <a:sx n="1" d="1"/>
        <a:sy n="1" d="1"/>
      </p:scale>
      <p:origin x="0" y="0"/>
    </p:cViewPr>
  </p:notesTextViewPr>
  <p:sorterViewPr>
    <p:cViewPr>
      <p:scale>
        <a:sx n="100" d="100"/>
        <a:sy n="100" d="100"/>
      </p:scale>
      <p:origin x="0" y="-1889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theme" Target="theme/theme1.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font" Target="fonts/font3.fntdata"/><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font" Target="fonts/font14.fntdata"/><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font" Target="fonts/font15.fntdata"/><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font" Target="fonts/font5.fntdata"/><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font" Target="fonts/font16.fntdata"/><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font" Target="fonts/font6.fntdata"/><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font" Target="fonts/font17.fntdata"/><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font" Target="fonts/font7.fntdata"/><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font" Target="fonts/font18.fntdata"/><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font" Target="fonts/font8.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font" Target="fonts/font19.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font" Target="fonts/font9.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font" Target="fonts/font20.fntdata"/><Relationship Id="rId300" Type="http://schemas.openxmlformats.org/officeDocument/2006/relationships/tableStyles" Target="tableStyles.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font" Target="fonts/font10.fntdata"/><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notesMaster" Target="notesMasters/notesMaster1.xml"/><Relationship Id="rId297" Type="http://schemas.openxmlformats.org/officeDocument/2006/relationships/presProps" Target="presProps.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font" Target="fonts/font11.fntdata"/><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font" Target="fonts/font1.fntdata"/><Relationship Id="rId298" Type="http://schemas.openxmlformats.org/officeDocument/2006/relationships/viewProps" Target="viewProp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font" Target="fonts/font12.fntdata"/><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font" Target="fonts/font2.fntdata"/><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font" Target="fonts/font13.fntdata"/><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21d4738daeb_0_7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21d4738daeb_0_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1d4738daeb_0_3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1d4738daeb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23dcda0e0cd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23dcda0e0cd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5" name="Google Shape;1615;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23dcda0e0cd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23dcda0e0cd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g23dcda0e0c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6" name="Google Shape;1676;g23dcda0e0cd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23dcda0e0cd_0_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23dcda0e0cd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3dcda0e0cd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3dcda0e0cd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23dcda0e0cd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23dcda0e0cd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23dcda0e0cd_0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23dcda0e0cd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g23dcda0e0cd_0_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0" name="Google Shape;1810;g23dcda0e0cd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g23dcda0e0cd_0_5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8" name="Google Shape;1848;g23dcda0e0cd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1d4738daeb_0_3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1d4738daeb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23dcda0e0cd_0_6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23dcda0e0cd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23dcda0e0cd_0_6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23dcda0e0cd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23dcda0e0cd_0_6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23dcda0e0cd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g23dcda0e0cd_0_6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6" name="Google Shape;1936;g23dcda0e0cd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23dcda0e0cd_0_7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23dcda0e0cd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23dcda0e0cd_0_7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23dcda0e0cd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23dcda0e0cd_0_7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23dcda0e0cd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g23dcda0e0cd_0_7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7" name="Google Shape;1977;g23dcda0e0cd_0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g2182ed42732_3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 name="Google Shape;1992;g2182ed42732_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2182df8d72c_0_3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0" name="Google Shape;2000;g2182df8d72c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1d4738daeb_0_3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1d4738daeb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2182df8d72c_0_3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1" name="Google Shape;2021;g2182df8d72c_0_3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g2182df8d72c_0_3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5" name="Google Shape;2055;g2182df8d72c_0_3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g2182df8d72c_0_3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1" name="Google Shape;2101;g2182df8d72c_0_3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2182df8d72c_0_3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9" name="Google Shape;2109;g2182df8d72c_0_3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182df8d72c_0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7" name="Google Shape;2117;g2182df8d72c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2182df8d72c_0_4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1" name="Google Shape;2181;g2182df8d72c_0_4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2182df8d72c_0_4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6" name="Google Shape;2206;g2182df8d72c_0_4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2182df8d72c_0_3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4" name="Google Shape;2214;g2182df8d72c_0_3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2182df8d72c_0_4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2" name="Google Shape;2222;g2182df8d72c_0_4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2182df8d72c_0_4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2" name="Google Shape;2232;g2182df8d72c_0_4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1d4738daeb_0_4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1d4738daeb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22d80ef2af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2" name="Google Shape;2242;g22d80ef2a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2182ed42732_3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2182ed42732_3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2182ed42732_3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2182ed42732_3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2182ed42732_3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2182ed42732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2182ed42732_3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2182ed42732_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2182ed42732_3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3" name="Google Shape;2293;g2182ed42732_3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22d80ef2afd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22d80ef2af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
        <p:cNvGrpSpPr/>
        <p:nvPr/>
      </p:nvGrpSpPr>
      <p:grpSpPr>
        <a:xfrm>
          <a:off x="0" y="0"/>
          <a:ext cx="0" cy="0"/>
          <a:chOff x="0" y="0"/>
          <a:chExt cx="0" cy="0"/>
        </a:xfrm>
      </p:grpSpPr>
      <p:sp>
        <p:nvSpPr>
          <p:cNvPr id="2318" name="Google Shape;2318;g22d80ef2afd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9" name="Google Shape;2319;g22d80ef2af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g22d80ef2afd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0" name="Google Shape;2330;g22d80ef2af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7"/>
        <p:cNvGrpSpPr/>
        <p:nvPr/>
      </p:nvGrpSpPr>
      <p:grpSpPr>
        <a:xfrm>
          <a:off x="0" y="0"/>
          <a:ext cx="0" cy="0"/>
          <a:chOff x="0" y="0"/>
          <a:chExt cx="0" cy="0"/>
        </a:xfrm>
      </p:grpSpPr>
      <p:sp>
        <p:nvSpPr>
          <p:cNvPr id="2338" name="Google Shape;2338;g22d80ef2afd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9" name="Google Shape;2339;g22d80ef2af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1d4738daeb_0_4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1d4738daeb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g22d80ef2afd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3" name="Google Shape;2353;g22d80ef2afd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22d80ef2afd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22d80ef2af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3"/>
        <p:cNvGrpSpPr/>
        <p:nvPr/>
      </p:nvGrpSpPr>
      <p:grpSpPr>
        <a:xfrm>
          <a:off x="0" y="0"/>
          <a:ext cx="0" cy="0"/>
          <a:chOff x="0" y="0"/>
          <a:chExt cx="0" cy="0"/>
        </a:xfrm>
      </p:grpSpPr>
      <p:sp>
        <p:nvSpPr>
          <p:cNvPr id="2374" name="Google Shape;2374;g22d80ef2afd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5" name="Google Shape;2375;g22d80ef2afd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g22d80ef2afd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5" name="Google Shape;2385;g22d80ef2afd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g22d80ef2afd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6" name="Google Shape;2396;g22d80ef2af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22d80ef2afd_0_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22d80ef2afd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Google Shape;2428;g22d80ef2afd_0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9" name="Google Shape;2429;g22d80ef2afd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22d80ef2afd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22d80ef2afd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g22d80ef2afd_0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7" name="Google Shape;2447;g22d80ef2afd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g22d80ef2afd_0_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7" name="Google Shape;2457;g22d80ef2afd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1d4738daeb_0_4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1d4738daeb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1"/>
        <p:cNvGrpSpPr/>
        <p:nvPr/>
      </p:nvGrpSpPr>
      <p:grpSpPr>
        <a:xfrm>
          <a:off x="0" y="0"/>
          <a:ext cx="0" cy="0"/>
          <a:chOff x="0" y="0"/>
          <a:chExt cx="0" cy="0"/>
        </a:xfrm>
      </p:grpSpPr>
      <p:sp>
        <p:nvSpPr>
          <p:cNvPr id="2472" name="Google Shape;2472;g22d80ef2afd_0_2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3" name="Google Shape;2473;g22d80ef2afd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22d80ef2afd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22d80ef2afd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g22d80ef2afd_0_3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3" name="Google Shape;2493;g22d80ef2afd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2"/>
        <p:cNvGrpSpPr/>
        <p:nvPr/>
      </p:nvGrpSpPr>
      <p:grpSpPr>
        <a:xfrm>
          <a:off x="0" y="0"/>
          <a:ext cx="0" cy="0"/>
          <a:chOff x="0" y="0"/>
          <a:chExt cx="0" cy="0"/>
        </a:xfrm>
      </p:grpSpPr>
      <p:sp>
        <p:nvSpPr>
          <p:cNvPr id="2503" name="Google Shape;2503;g22d80ef2afd_0_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4" name="Google Shape;2504;g22d80ef2afd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22d80ef2afd_0_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22d80ef2afd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22d80ef2afd_0_3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22d80ef2afd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230a180f333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230a180f33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230a180f333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230a180f33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230a180f333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230a180f33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9"/>
        <p:cNvGrpSpPr/>
        <p:nvPr/>
      </p:nvGrpSpPr>
      <p:grpSpPr>
        <a:xfrm>
          <a:off x="0" y="0"/>
          <a:ext cx="0" cy="0"/>
          <a:chOff x="0" y="0"/>
          <a:chExt cx="0" cy="0"/>
        </a:xfrm>
      </p:grpSpPr>
      <p:sp>
        <p:nvSpPr>
          <p:cNvPr id="2620" name="Google Shape;2620;g230a180f333_1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1" name="Google Shape;2621;g230a180f333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1d4738daeb_0_4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1d4738daeb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4"/>
        <p:cNvGrpSpPr/>
        <p:nvPr/>
      </p:nvGrpSpPr>
      <p:grpSpPr>
        <a:xfrm>
          <a:off x="0" y="0"/>
          <a:ext cx="0" cy="0"/>
          <a:chOff x="0" y="0"/>
          <a:chExt cx="0" cy="0"/>
        </a:xfrm>
      </p:grpSpPr>
      <p:sp>
        <p:nvSpPr>
          <p:cNvPr id="2635" name="Google Shape;2635;g230a180f333_1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6" name="Google Shape;2636;g230a180f333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6"/>
        <p:cNvGrpSpPr/>
        <p:nvPr/>
      </p:nvGrpSpPr>
      <p:grpSpPr>
        <a:xfrm>
          <a:off x="0" y="0"/>
          <a:ext cx="0" cy="0"/>
          <a:chOff x="0" y="0"/>
          <a:chExt cx="0" cy="0"/>
        </a:xfrm>
      </p:grpSpPr>
      <p:sp>
        <p:nvSpPr>
          <p:cNvPr id="2647" name="Google Shape;2647;g230a180f333_1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8" name="Google Shape;2648;g230a180f333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230a180f333_1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9" name="Google Shape;2659;g230a180f333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7"/>
        <p:cNvGrpSpPr/>
        <p:nvPr/>
      </p:nvGrpSpPr>
      <p:grpSpPr>
        <a:xfrm>
          <a:off x="0" y="0"/>
          <a:ext cx="0" cy="0"/>
          <a:chOff x="0" y="0"/>
          <a:chExt cx="0" cy="0"/>
        </a:xfrm>
      </p:grpSpPr>
      <p:sp>
        <p:nvSpPr>
          <p:cNvPr id="2668" name="Google Shape;2668;g230a180f333_1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9" name="Google Shape;2669;g230a180f333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g230a180f333_1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8" name="Google Shape;2678;g230a180f333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g230a180f333_1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 name="Google Shape;2688;g230a180f333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230a180f333_1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230a180f333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230a180f333_1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230a180f333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230a180f333_1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230a180f333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9"/>
        <p:cNvGrpSpPr/>
        <p:nvPr/>
      </p:nvGrpSpPr>
      <p:grpSpPr>
        <a:xfrm>
          <a:off x="0" y="0"/>
          <a:ext cx="0" cy="0"/>
          <a:chOff x="0" y="0"/>
          <a:chExt cx="0" cy="0"/>
        </a:xfrm>
      </p:grpSpPr>
      <p:sp>
        <p:nvSpPr>
          <p:cNvPr id="2730" name="Google Shape;2730;g230a180f333_1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1" name="Google Shape;2731;g230a180f333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1d4738daeb_0_4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1d4738daeb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3"/>
        <p:cNvGrpSpPr/>
        <p:nvPr/>
      </p:nvGrpSpPr>
      <p:grpSpPr>
        <a:xfrm>
          <a:off x="0" y="0"/>
          <a:ext cx="0" cy="0"/>
          <a:chOff x="0" y="0"/>
          <a:chExt cx="0" cy="0"/>
        </a:xfrm>
      </p:grpSpPr>
      <p:sp>
        <p:nvSpPr>
          <p:cNvPr id="2744" name="Google Shape;2744;g230a180f333_1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5" name="Google Shape;2745;g230a180f333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3"/>
        <p:cNvGrpSpPr/>
        <p:nvPr/>
      </p:nvGrpSpPr>
      <p:grpSpPr>
        <a:xfrm>
          <a:off x="0" y="0"/>
          <a:ext cx="0" cy="0"/>
          <a:chOff x="0" y="0"/>
          <a:chExt cx="0" cy="0"/>
        </a:xfrm>
      </p:grpSpPr>
      <p:sp>
        <p:nvSpPr>
          <p:cNvPr id="2754" name="Google Shape;2754;g230a180f333_1_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5" name="Google Shape;2755;g230a180f333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9"/>
        <p:cNvGrpSpPr/>
        <p:nvPr/>
      </p:nvGrpSpPr>
      <p:grpSpPr>
        <a:xfrm>
          <a:off x="0" y="0"/>
          <a:ext cx="0" cy="0"/>
          <a:chOff x="0" y="0"/>
          <a:chExt cx="0" cy="0"/>
        </a:xfrm>
      </p:grpSpPr>
      <p:sp>
        <p:nvSpPr>
          <p:cNvPr id="2770" name="Google Shape;2770;g230a180f333_1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1" name="Google Shape;2771;g230a180f333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7"/>
        <p:cNvGrpSpPr/>
        <p:nvPr/>
      </p:nvGrpSpPr>
      <p:grpSpPr>
        <a:xfrm>
          <a:off x="0" y="0"/>
          <a:ext cx="0" cy="0"/>
          <a:chOff x="0" y="0"/>
          <a:chExt cx="0" cy="0"/>
        </a:xfrm>
      </p:grpSpPr>
      <p:sp>
        <p:nvSpPr>
          <p:cNvPr id="2778" name="Google Shape;2778;g2f511aa35ea_1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9" name="Google Shape;2779;g2f511aa35ea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Google Shape;2790;g230a180f333_1_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1" name="Google Shape;2791;g230a180f33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2"/>
        <p:cNvGrpSpPr/>
        <p:nvPr/>
      </p:nvGrpSpPr>
      <p:grpSpPr>
        <a:xfrm>
          <a:off x="0" y="0"/>
          <a:ext cx="0" cy="0"/>
          <a:chOff x="0" y="0"/>
          <a:chExt cx="0" cy="0"/>
        </a:xfrm>
      </p:grpSpPr>
      <p:sp>
        <p:nvSpPr>
          <p:cNvPr id="2803" name="Google Shape;2803;g230a180f333_1_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4" name="Google Shape;2804;g230a180f333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1"/>
        <p:cNvGrpSpPr/>
        <p:nvPr/>
      </p:nvGrpSpPr>
      <p:grpSpPr>
        <a:xfrm>
          <a:off x="0" y="0"/>
          <a:ext cx="0" cy="0"/>
          <a:chOff x="0" y="0"/>
          <a:chExt cx="0" cy="0"/>
        </a:xfrm>
      </p:grpSpPr>
      <p:sp>
        <p:nvSpPr>
          <p:cNvPr id="2812" name="Google Shape;2812;g230a180f333_1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3" name="Google Shape;2813;g230a180f333_1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3"/>
        <p:cNvGrpSpPr/>
        <p:nvPr/>
      </p:nvGrpSpPr>
      <p:grpSpPr>
        <a:xfrm>
          <a:off x="0" y="0"/>
          <a:ext cx="0" cy="0"/>
          <a:chOff x="0" y="0"/>
          <a:chExt cx="0" cy="0"/>
        </a:xfrm>
      </p:grpSpPr>
      <p:sp>
        <p:nvSpPr>
          <p:cNvPr id="2824" name="Google Shape;2824;g230a180f333_1_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5" name="Google Shape;2825;g230a180f333_1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g230a180f333_1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4" name="Google Shape;2844;g230a180f333_1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0"/>
        <p:cNvGrpSpPr/>
        <p:nvPr/>
      </p:nvGrpSpPr>
      <p:grpSpPr>
        <a:xfrm>
          <a:off x="0" y="0"/>
          <a:ext cx="0" cy="0"/>
          <a:chOff x="0" y="0"/>
          <a:chExt cx="0" cy="0"/>
        </a:xfrm>
      </p:grpSpPr>
      <p:sp>
        <p:nvSpPr>
          <p:cNvPr id="2851" name="Google Shape;2851;g230a180f333_1_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2" name="Google Shape;2852;g230a180f333_1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2d80ef2afd_0_4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2d80ef2afd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3"/>
        <p:cNvGrpSpPr/>
        <p:nvPr/>
      </p:nvGrpSpPr>
      <p:grpSpPr>
        <a:xfrm>
          <a:off x="0" y="0"/>
          <a:ext cx="0" cy="0"/>
          <a:chOff x="0" y="0"/>
          <a:chExt cx="0" cy="0"/>
        </a:xfrm>
      </p:grpSpPr>
      <p:sp>
        <p:nvSpPr>
          <p:cNvPr id="2864" name="Google Shape;2864;g230a180f333_1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5" name="Google Shape;2865;g230a180f333_1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230a180f333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230a180f333_1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3"/>
        <p:cNvGrpSpPr/>
        <p:nvPr/>
      </p:nvGrpSpPr>
      <p:grpSpPr>
        <a:xfrm>
          <a:off x="0" y="0"/>
          <a:ext cx="0" cy="0"/>
          <a:chOff x="0" y="0"/>
          <a:chExt cx="0" cy="0"/>
        </a:xfrm>
      </p:grpSpPr>
      <p:sp>
        <p:nvSpPr>
          <p:cNvPr id="2884" name="Google Shape;2884;g230a180f333_1_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5" name="Google Shape;2885;g230a180f333_1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4"/>
        <p:cNvGrpSpPr/>
        <p:nvPr/>
      </p:nvGrpSpPr>
      <p:grpSpPr>
        <a:xfrm>
          <a:off x="0" y="0"/>
          <a:ext cx="0" cy="0"/>
          <a:chOff x="0" y="0"/>
          <a:chExt cx="0" cy="0"/>
        </a:xfrm>
      </p:grpSpPr>
      <p:sp>
        <p:nvSpPr>
          <p:cNvPr id="2895" name="Google Shape;2895;g230a180f333_1_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6" name="Google Shape;2896;g230a180f333_1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230a180f333_1_3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230a180f333_1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9"/>
        <p:cNvGrpSpPr/>
        <p:nvPr/>
      </p:nvGrpSpPr>
      <p:grpSpPr>
        <a:xfrm>
          <a:off x="0" y="0"/>
          <a:ext cx="0" cy="0"/>
          <a:chOff x="0" y="0"/>
          <a:chExt cx="0" cy="0"/>
        </a:xfrm>
      </p:grpSpPr>
      <p:sp>
        <p:nvSpPr>
          <p:cNvPr id="2920" name="Google Shape;2920;g230a180f333_1_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1" name="Google Shape;2921;g230a180f333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Google Shape;2929;g230a180f333_1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0" name="Google Shape;2930;g230a180f333_1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g230a180f333_1_3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3" name="Google Shape;2943;g230a180f333_1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0"/>
        <p:cNvGrpSpPr/>
        <p:nvPr/>
      </p:nvGrpSpPr>
      <p:grpSpPr>
        <a:xfrm>
          <a:off x="0" y="0"/>
          <a:ext cx="0" cy="0"/>
          <a:chOff x="0" y="0"/>
          <a:chExt cx="0" cy="0"/>
        </a:xfrm>
      </p:grpSpPr>
      <p:sp>
        <p:nvSpPr>
          <p:cNvPr id="2951" name="Google Shape;2951;g22d80ef2afd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2" name="Google Shape;2952;g22d80ef2afd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8"/>
        <p:cNvGrpSpPr/>
        <p:nvPr/>
      </p:nvGrpSpPr>
      <p:grpSpPr>
        <a:xfrm>
          <a:off x="0" y="0"/>
          <a:ext cx="0" cy="0"/>
          <a:chOff x="0" y="0"/>
          <a:chExt cx="0" cy="0"/>
        </a:xfrm>
      </p:grpSpPr>
      <p:sp>
        <p:nvSpPr>
          <p:cNvPr id="2959" name="Google Shape;2959;g21d4738dae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0" name="Google Shape;2960;g21d4738dae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374c8a2302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374c8a230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21d4738daeb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21d4738dae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g21d4738daeb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9" name="Google Shape;2979;g21d4738da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7"/>
        <p:cNvGrpSpPr/>
        <p:nvPr/>
      </p:nvGrpSpPr>
      <p:grpSpPr>
        <a:xfrm>
          <a:off x="0" y="0"/>
          <a:ext cx="0" cy="0"/>
          <a:chOff x="0" y="0"/>
          <a:chExt cx="0" cy="0"/>
        </a:xfrm>
      </p:grpSpPr>
      <p:sp>
        <p:nvSpPr>
          <p:cNvPr id="2988" name="Google Shape;2988;g21d4738daeb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9" name="Google Shape;2989;g21d4738dae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21d4738daeb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21d4738dae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1"/>
        <p:cNvGrpSpPr/>
        <p:nvPr/>
      </p:nvGrpSpPr>
      <p:grpSpPr>
        <a:xfrm>
          <a:off x="0" y="0"/>
          <a:ext cx="0" cy="0"/>
          <a:chOff x="0" y="0"/>
          <a:chExt cx="0" cy="0"/>
        </a:xfrm>
      </p:grpSpPr>
      <p:sp>
        <p:nvSpPr>
          <p:cNvPr id="3012" name="Google Shape;3012;g21d4738daeb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3" name="Google Shape;3013;g21d4738daeb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1"/>
        <p:cNvGrpSpPr/>
        <p:nvPr/>
      </p:nvGrpSpPr>
      <p:grpSpPr>
        <a:xfrm>
          <a:off x="0" y="0"/>
          <a:ext cx="0" cy="0"/>
          <a:chOff x="0" y="0"/>
          <a:chExt cx="0" cy="0"/>
        </a:xfrm>
      </p:grpSpPr>
      <p:sp>
        <p:nvSpPr>
          <p:cNvPr id="3022" name="Google Shape;3022;g21d4738daeb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3" name="Google Shape;3023;g21d4738dae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g21d4738daeb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2" name="Google Shape;3032;g21d4738daeb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g21d4738daeb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0" name="Google Shape;3040;g21d4738dae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0"/>
        <p:cNvGrpSpPr/>
        <p:nvPr/>
      </p:nvGrpSpPr>
      <p:grpSpPr>
        <a:xfrm>
          <a:off x="0" y="0"/>
          <a:ext cx="0" cy="0"/>
          <a:chOff x="0" y="0"/>
          <a:chExt cx="0" cy="0"/>
        </a:xfrm>
      </p:grpSpPr>
      <p:sp>
        <p:nvSpPr>
          <p:cNvPr id="3051" name="Google Shape;3051;g21d4738daeb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2" name="Google Shape;3052;g21d4738dae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9"/>
        <p:cNvGrpSpPr/>
        <p:nvPr/>
      </p:nvGrpSpPr>
      <p:grpSpPr>
        <a:xfrm>
          <a:off x="0" y="0"/>
          <a:ext cx="0" cy="0"/>
          <a:chOff x="0" y="0"/>
          <a:chExt cx="0" cy="0"/>
        </a:xfrm>
      </p:grpSpPr>
      <p:sp>
        <p:nvSpPr>
          <p:cNvPr id="3060" name="Google Shape;3060;g21d4738daeb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1" name="Google Shape;3061;g21d4738daeb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23dcda0e0cd_0_8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23dcda0e0cd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374c8a2302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374c8a230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9"/>
        <p:cNvGrpSpPr/>
        <p:nvPr/>
      </p:nvGrpSpPr>
      <p:grpSpPr>
        <a:xfrm>
          <a:off x="0" y="0"/>
          <a:ext cx="0" cy="0"/>
          <a:chOff x="0" y="0"/>
          <a:chExt cx="0" cy="0"/>
        </a:xfrm>
      </p:grpSpPr>
      <p:sp>
        <p:nvSpPr>
          <p:cNvPr id="3070" name="Google Shape;3070;g23a7550cee3_0_9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1" name="Google Shape;3071;g23a7550cee3_0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8"/>
        <p:cNvGrpSpPr/>
        <p:nvPr/>
      </p:nvGrpSpPr>
      <p:grpSpPr>
        <a:xfrm>
          <a:off x="0" y="0"/>
          <a:ext cx="0" cy="0"/>
          <a:chOff x="0" y="0"/>
          <a:chExt cx="0" cy="0"/>
        </a:xfrm>
      </p:grpSpPr>
      <p:sp>
        <p:nvSpPr>
          <p:cNvPr id="3079" name="Google Shape;3079;g21d4738daeb_0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0" name="Google Shape;3080;g21d4738dae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9"/>
        <p:cNvGrpSpPr/>
        <p:nvPr/>
      </p:nvGrpSpPr>
      <p:grpSpPr>
        <a:xfrm>
          <a:off x="0" y="0"/>
          <a:ext cx="0" cy="0"/>
          <a:chOff x="0" y="0"/>
          <a:chExt cx="0" cy="0"/>
        </a:xfrm>
      </p:grpSpPr>
      <p:sp>
        <p:nvSpPr>
          <p:cNvPr id="3090" name="Google Shape;3090;g21d4738daeb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1" name="Google Shape;3091;g21d4738dae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2"/>
        <p:cNvGrpSpPr/>
        <p:nvPr/>
      </p:nvGrpSpPr>
      <p:grpSpPr>
        <a:xfrm>
          <a:off x="0" y="0"/>
          <a:ext cx="0" cy="0"/>
          <a:chOff x="0" y="0"/>
          <a:chExt cx="0" cy="0"/>
        </a:xfrm>
      </p:grpSpPr>
      <p:sp>
        <p:nvSpPr>
          <p:cNvPr id="3103" name="Google Shape;3103;g21d4738daeb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4" name="Google Shape;3104;g21d4738daeb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2"/>
        <p:cNvGrpSpPr/>
        <p:nvPr/>
      </p:nvGrpSpPr>
      <p:grpSpPr>
        <a:xfrm>
          <a:off x="0" y="0"/>
          <a:ext cx="0" cy="0"/>
          <a:chOff x="0" y="0"/>
          <a:chExt cx="0" cy="0"/>
        </a:xfrm>
      </p:grpSpPr>
      <p:sp>
        <p:nvSpPr>
          <p:cNvPr id="3123" name="Google Shape;3123;g21d4738daeb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4" name="Google Shape;3124;g21d4738daeb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9"/>
        <p:cNvGrpSpPr/>
        <p:nvPr/>
      </p:nvGrpSpPr>
      <p:grpSpPr>
        <a:xfrm>
          <a:off x="0" y="0"/>
          <a:ext cx="0" cy="0"/>
          <a:chOff x="0" y="0"/>
          <a:chExt cx="0" cy="0"/>
        </a:xfrm>
      </p:grpSpPr>
      <p:sp>
        <p:nvSpPr>
          <p:cNvPr id="3140" name="Google Shape;3140;g21d4738daeb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1" name="Google Shape;3141;g21d4738dae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8"/>
        <p:cNvGrpSpPr/>
        <p:nvPr/>
      </p:nvGrpSpPr>
      <p:grpSpPr>
        <a:xfrm>
          <a:off x="0" y="0"/>
          <a:ext cx="0" cy="0"/>
          <a:chOff x="0" y="0"/>
          <a:chExt cx="0" cy="0"/>
        </a:xfrm>
      </p:grpSpPr>
      <p:sp>
        <p:nvSpPr>
          <p:cNvPr id="3149" name="Google Shape;3149;g21d4738daeb_0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0" name="Google Shape;3150;g21d4738daeb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21d4738daeb_0_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21d4738daeb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3"/>
        <p:cNvGrpSpPr/>
        <p:nvPr/>
      </p:nvGrpSpPr>
      <p:grpSpPr>
        <a:xfrm>
          <a:off x="0" y="0"/>
          <a:ext cx="0" cy="0"/>
          <a:chOff x="0" y="0"/>
          <a:chExt cx="0" cy="0"/>
        </a:xfrm>
      </p:grpSpPr>
      <p:sp>
        <p:nvSpPr>
          <p:cNvPr id="3174" name="Google Shape;3174;g21d4738daeb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5" name="Google Shape;3175;g21d4738daeb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4"/>
        <p:cNvGrpSpPr/>
        <p:nvPr/>
      </p:nvGrpSpPr>
      <p:grpSpPr>
        <a:xfrm>
          <a:off x="0" y="0"/>
          <a:ext cx="0" cy="0"/>
          <a:chOff x="0" y="0"/>
          <a:chExt cx="0" cy="0"/>
        </a:xfrm>
      </p:grpSpPr>
      <p:sp>
        <p:nvSpPr>
          <p:cNvPr id="3185" name="Google Shape;3185;g21d4738daeb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6" name="Google Shape;3186;g21d4738daeb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374c8a2302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374c8a230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7"/>
        <p:cNvGrpSpPr/>
        <p:nvPr/>
      </p:nvGrpSpPr>
      <p:grpSpPr>
        <a:xfrm>
          <a:off x="0" y="0"/>
          <a:ext cx="0" cy="0"/>
          <a:chOff x="0" y="0"/>
          <a:chExt cx="0" cy="0"/>
        </a:xfrm>
      </p:grpSpPr>
      <p:sp>
        <p:nvSpPr>
          <p:cNvPr id="3198" name="Google Shape;3198;g21d4738daeb_0_2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9" name="Google Shape;3199;g21d4738daeb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5"/>
        <p:cNvGrpSpPr/>
        <p:nvPr/>
      </p:nvGrpSpPr>
      <p:grpSpPr>
        <a:xfrm>
          <a:off x="0" y="0"/>
          <a:ext cx="0" cy="0"/>
          <a:chOff x="0" y="0"/>
          <a:chExt cx="0" cy="0"/>
        </a:xfrm>
      </p:grpSpPr>
      <p:sp>
        <p:nvSpPr>
          <p:cNvPr id="3206" name="Google Shape;3206;g22d80ef2afd_0_3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7" name="Google Shape;3207;g22d80ef2afd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3"/>
        <p:cNvGrpSpPr/>
        <p:nvPr/>
      </p:nvGrpSpPr>
      <p:grpSpPr>
        <a:xfrm>
          <a:off x="0" y="0"/>
          <a:ext cx="0" cy="0"/>
          <a:chOff x="0" y="0"/>
          <a:chExt cx="0" cy="0"/>
        </a:xfrm>
      </p:grpSpPr>
      <p:sp>
        <p:nvSpPr>
          <p:cNvPr id="3214" name="Google Shape;3214;g23a7550cee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5" name="Google Shape;3215;g23a7550cee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1"/>
        <p:cNvGrpSpPr/>
        <p:nvPr/>
      </p:nvGrpSpPr>
      <p:grpSpPr>
        <a:xfrm>
          <a:off x="0" y="0"/>
          <a:ext cx="0" cy="0"/>
          <a:chOff x="0" y="0"/>
          <a:chExt cx="0" cy="0"/>
        </a:xfrm>
      </p:grpSpPr>
      <p:sp>
        <p:nvSpPr>
          <p:cNvPr id="3222" name="Google Shape;3222;g23a7550cee3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3" name="Google Shape;3223;g23a7550cee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9"/>
        <p:cNvGrpSpPr/>
        <p:nvPr/>
      </p:nvGrpSpPr>
      <p:grpSpPr>
        <a:xfrm>
          <a:off x="0" y="0"/>
          <a:ext cx="0" cy="0"/>
          <a:chOff x="0" y="0"/>
          <a:chExt cx="0" cy="0"/>
        </a:xfrm>
      </p:grpSpPr>
      <p:sp>
        <p:nvSpPr>
          <p:cNvPr id="3240" name="Google Shape;3240;g23a7550cee3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1" name="Google Shape;3241;g23a7550cee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0"/>
        <p:cNvGrpSpPr/>
        <p:nvPr/>
      </p:nvGrpSpPr>
      <p:grpSpPr>
        <a:xfrm>
          <a:off x="0" y="0"/>
          <a:ext cx="0" cy="0"/>
          <a:chOff x="0" y="0"/>
          <a:chExt cx="0" cy="0"/>
        </a:xfrm>
      </p:grpSpPr>
      <p:sp>
        <p:nvSpPr>
          <p:cNvPr id="3251" name="Google Shape;3251;g23a7550cee3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2" name="Google Shape;3252;g23a7550cee3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0"/>
        <p:cNvGrpSpPr/>
        <p:nvPr/>
      </p:nvGrpSpPr>
      <p:grpSpPr>
        <a:xfrm>
          <a:off x="0" y="0"/>
          <a:ext cx="0" cy="0"/>
          <a:chOff x="0" y="0"/>
          <a:chExt cx="0" cy="0"/>
        </a:xfrm>
      </p:grpSpPr>
      <p:sp>
        <p:nvSpPr>
          <p:cNvPr id="3261" name="Google Shape;3261;g23a7550cee3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2" name="Google Shape;3262;g23a7550cee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0"/>
        <p:cNvGrpSpPr/>
        <p:nvPr/>
      </p:nvGrpSpPr>
      <p:grpSpPr>
        <a:xfrm>
          <a:off x="0" y="0"/>
          <a:ext cx="0" cy="0"/>
          <a:chOff x="0" y="0"/>
          <a:chExt cx="0" cy="0"/>
        </a:xfrm>
      </p:grpSpPr>
      <p:sp>
        <p:nvSpPr>
          <p:cNvPr id="3271" name="Google Shape;3271;g23a7550cee3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2" name="Google Shape;3272;g23a7550cee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2"/>
        <p:cNvGrpSpPr/>
        <p:nvPr/>
      </p:nvGrpSpPr>
      <p:grpSpPr>
        <a:xfrm>
          <a:off x="0" y="0"/>
          <a:ext cx="0" cy="0"/>
          <a:chOff x="0" y="0"/>
          <a:chExt cx="0" cy="0"/>
        </a:xfrm>
      </p:grpSpPr>
      <p:sp>
        <p:nvSpPr>
          <p:cNvPr id="3313" name="Google Shape;3313;g23a7550cee3_0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4" name="Google Shape;3314;g23a7550cee3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23a7550cee3_0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23a7550cee3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374c8a2302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374c8a230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0"/>
        <p:cNvGrpSpPr/>
        <p:nvPr/>
      </p:nvGrpSpPr>
      <p:grpSpPr>
        <a:xfrm>
          <a:off x="0" y="0"/>
          <a:ext cx="0" cy="0"/>
          <a:chOff x="0" y="0"/>
          <a:chExt cx="0" cy="0"/>
        </a:xfrm>
      </p:grpSpPr>
      <p:sp>
        <p:nvSpPr>
          <p:cNvPr id="3361" name="Google Shape;3361;g23a7550cee3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2" name="Google Shape;3362;g23a7550cee3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3"/>
        <p:cNvGrpSpPr/>
        <p:nvPr/>
      </p:nvGrpSpPr>
      <p:grpSpPr>
        <a:xfrm>
          <a:off x="0" y="0"/>
          <a:ext cx="0" cy="0"/>
          <a:chOff x="0" y="0"/>
          <a:chExt cx="0" cy="0"/>
        </a:xfrm>
      </p:grpSpPr>
      <p:sp>
        <p:nvSpPr>
          <p:cNvPr id="3384" name="Google Shape;3384;g23a7550cee3_0_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5" name="Google Shape;3385;g23a7550cee3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2"/>
        <p:cNvGrpSpPr/>
        <p:nvPr/>
      </p:nvGrpSpPr>
      <p:grpSpPr>
        <a:xfrm>
          <a:off x="0" y="0"/>
          <a:ext cx="0" cy="0"/>
          <a:chOff x="0" y="0"/>
          <a:chExt cx="0" cy="0"/>
        </a:xfrm>
      </p:grpSpPr>
      <p:sp>
        <p:nvSpPr>
          <p:cNvPr id="3403" name="Google Shape;3403;g23a7550cee3_0_3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4" name="Google Shape;3404;g23a7550cee3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5"/>
        <p:cNvGrpSpPr/>
        <p:nvPr/>
      </p:nvGrpSpPr>
      <p:grpSpPr>
        <a:xfrm>
          <a:off x="0" y="0"/>
          <a:ext cx="0" cy="0"/>
          <a:chOff x="0" y="0"/>
          <a:chExt cx="0" cy="0"/>
        </a:xfrm>
      </p:grpSpPr>
      <p:sp>
        <p:nvSpPr>
          <p:cNvPr id="3426" name="Google Shape;3426;g23a7550cee3_0_3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7" name="Google Shape;3427;g23a7550cee3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4"/>
        <p:cNvGrpSpPr/>
        <p:nvPr/>
      </p:nvGrpSpPr>
      <p:grpSpPr>
        <a:xfrm>
          <a:off x="0" y="0"/>
          <a:ext cx="0" cy="0"/>
          <a:chOff x="0" y="0"/>
          <a:chExt cx="0" cy="0"/>
        </a:xfrm>
      </p:grpSpPr>
      <p:sp>
        <p:nvSpPr>
          <p:cNvPr id="3445" name="Google Shape;3445;g23a7550cee3_0_3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6" name="Google Shape;3446;g23a7550cee3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2"/>
        <p:cNvGrpSpPr/>
        <p:nvPr/>
      </p:nvGrpSpPr>
      <p:grpSpPr>
        <a:xfrm>
          <a:off x="0" y="0"/>
          <a:ext cx="0" cy="0"/>
          <a:chOff x="0" y="0"/>
          <a:chExt cx="0" cy="0"/>
        </a:xfrm>
      </p:grpSpPr>
      <p:sp>
        <p:nvSpPr>
          <p:cNvPr id="3453" name="Google Shape;3453;g23a7550cee3_0_3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4" name="Google Shape;3454;g23a7550cee3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4"/>
        <p:cNvGrpSpPr/>
        <p:nvPr/>
      </p:nvGrpSpPr>
      <p:grpSpPr>
        <a:xfrm>
          <a:off x="0" y="0"/>
          <a:ext cx="0" cy="0"/>
          <a:chOff x="0" y="0"/>
          <a:chExt cx="0" cy="0"/>
        </a:xfrm>
      </p:grpSpPr>
      <p:sp>
        <p:nvSpPr>
          <p:cNvPr id="3465" name="Google Shape;3465;g23a7550cee3_0_4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6" name="Google Shape;3466;g23a7550cee3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9"/>
        <p:cNvGrpSpPr/>
        <p:nvPr/>
      </p:nvGrpSpPr>
      <p:grpSpPr>
        <a:xfrm>
          <a:off x="0" y="0"/>
          <a:ext cx="0" cy="0"/>
          <a:chOff x="0" y="0"/>
          <a:chExt cx="0" cy="0"/>
        </a:xfrm>
      </p:grpSpPr>
      <p:sp>
        <p:nvSpPr>
          <p:cNvPr id="3490" name="Google Shape;3490;g23a7550cee3_0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1" name="Google Shape;3491;g23a7550cee3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9"/>
        <p:cNvGrpSpPr/>
        <p:nvPr/>
      </p:nvGrpSpPr>
      <p:grpSpPr>
        <a:xfrm>
          <a:off x="0" y="0"/>
          <a:ext cx="0" cy="0"/>
          <a:chOff x="0" y="0"/>
          <a:chExt cx="0" cy="0"/>
        </a:xfrm>
      </p:grpSpPr>
      <p:sp>
        <p:nvSpPr>
          <p:cNvPr id="3520" name="Google Shape;3520;g23a7550cee3_0_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1" name="Google Shape;3521;g23a7550cee3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1"/>
        <p:cNvGrpSpPr/>
        <p:nvPr/>
      </p:nvGrpSpPr>
      <p:grpSpPr>
        <a:xfrm>
          <a:off x="0" y="0"/>
          <a:ext cx="0" cy="0"/>
          <a:chOff x="0" y="0"/>
          <a:chExt cx="0" cy="0"/>
        </a:xfrm>
      </p:grpSpPr>
      <p:sp>
        <p:nvSpPr>
          <p:cNvPr id="3542" name="Google Shape;3542;g23a7550cee3_0_5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3" name="Google Shape;3543;g23a7550cee3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374c8a2302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374c8a230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6"/>
        <p:cNvGrpSpPr/>
        <p:nvPr/>
      </p:nvGrpSpPr>
      <p:grpSpPr>
        <a:xfrm>
          <a:off x="0" y="0"/>
          <a:ext cx="0" cy="0"/>
          <a:chOff x="0" y="0"/>
          <a:chExt cx="0" cy="0"/>
        </a:xfrm>
      </p:grpSpPr>
      <p:sp>
        <p:nvSpPr>
          <p:cNvPr id="3567" name="Google Shape;3567;g23a7550cee3_0_6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8" name="Google Shape;3568;g23a7550cee3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5"/>
        <p:cNvGrpSpPr/>
        <p:nvPr/>
      </p:nvGrpSpPr>
      <p:grpSpPr>
        <a:xfrm>
          <a:off x="0" y="0"/>
          <a:ext cx="0" cy="0"/>
          <a:chOff x="0" y="0"/>
          <a:chExt cx="0" cy="0"/>
        </a:xfrm>
      </p:grpSpPr>
      <p:sp>
        <p:nvSpPr>
          <p:cNvPr id="3586" name="Google Shape;3586;g23a7550cee3_0_7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7" name="Google Shape;3587;g23a7550cee3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3"/>
        <p:cNvGrpSpPr/>
        <p:nvPr/>
      </p:nvGrpSpPr>
      <p:grpSpPr>
        <a:xfrm>
          <a:off x="0" y="0"/>
          <a:ext cx="0" cy="0"/>
          <a:chOff x="0" y="0"/>
          <a:chExt cx="0" cy="0"/>
        </a:xfrm>
      </p:grpSpPr>
      <p:sp>
        <p:nvSpPr>
          <p:cNvPr id="3624" name="Google Shape;3624;g23a7550cee3_0_8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5" name="Google Shape;3625;g23a7550cee3_0_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3"/>
        <p:cNvGrpSpPr/>
        <p:nvPr/>
      </p:nvGrpSpPr>
      <p:grpSpPr>
        <a:xfrm>
          <a:off x="0" y="0"/>
          <a:ext cx="0" cy="0"/>
          <a:chOff x="0" y="0"/>
          <a:chExt cx="0" cy="0"/>
        </a:xfrm>
      </p:grpSpPr>
      <p:sp>
        <p:nvSpPr>
          <p:cNvPr id="3634" name="Google Shape;3634;g23a7550cee3_0_8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5" name="Google Shape;3635;g23a7550cee3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5"/>
        <p:cNvGrpSpPr/>
        <p:nvPr/>
      </p:nvGrpSpPr>
      <p:grpSpPr>
        <a:xfrm>
          <a:off x="0" y="0"/>
          <a:ext cx="0" cy="0"/>
          <a:chOff x="0" y="0"/>
          <a:chExt cx="0" cy="0"/>
        </a:xfrm>
      </p:grpSpPr>
      <p:sp>
        <p:nvSpPr>
          <p:cNvPr id="3646" name="Google Shape;3646;g23a7550cee3_0_8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7" name="Google Shape;3647;g23a7550cee3_0_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g22d80ef2afd_0_3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g22d80ef2afd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5"/>
        <p:cNvGrpSpPr/>
        <p:nvPr/>
      </p:nvGrpSpPr>
      <p:grpSpPr>
        <a:xfrm>
          <a:off x="0" y="0"/>
          <a:ext cx="0" cy="0"/>
          <a:chOff x="0" y="0"/>
          <a:chExt cx="0" cy="0"/>
        </a:xfrm>
      </p:grpSpPr>
      <p:sp>
        <p:nvSpPr>
          <p:cNvPr id="3666" name="Google Shape;3666;g23cd8c7261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7" name="Google Shape;3667;g23cd8c726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4"/>
        <p:cNvGrpSpPr/>
        <p:nvPr/>
      </p:nvGrpSpPr>
      <p:grpSpPr>
        <a:xfrm>
          <a:off x="0" y="0"/>
          <a:ext cx="0" cy="0"/>
          <a:chOff x="0" y="0"/>
          <a:chExt cx="0" cy="0"/>
        </a:xfrm>
      </p:grpSpPr>
      <p:sp>
        <p:nvSpPr>
          <p:cNvPr id="3675" name="Google Shape;3675;g23cd8c72611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6" name="Google Shape;3676;g23cd8c7261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23cd8c72611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23cd8c7261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23cd8c72611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3" name="Google Shape;3693;g23cd8c7261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374c8a2302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374c8a2302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1"/>
        <p:cNvGrpSpPr/>
        <p:nvPr/>
      </p:nvGrpSpPr>
      <p:grpSpPr>
        <a:xfrm>
          <a:off x="0" y="0"/>
          <a:ext cx="0" cy="0"/>
          <a:chOff x="0" y="0"/>
          <a:chExt cx="0" cy="0"/>
        </a:xfrm>
      </p:grpSpPr>
      <p:sp>
        <p:nvSpPr>
          <p:cNvPr id="3702" name="Google Shape;3702;g23cd8c72611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3" name="Google Shape;3703;g23cd8c7261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0"/>
        <p:cNvGrpSpPr/>
        <p:nvPr/>
      </p:nvGrpSpPr>
      <p:grpSpPr>
        <a:xfrm>
          <a:off x="0" y="0"/>
          <a:ext cx="0" cy="0"/>
          <a:chOff x="0" y="0"/>
          <a:chExt cx="0" cy="0"/>
        </a:xfrm>
      </p:grpSpPr>
      <p:sp>
        <p:nvSpPr>
          <p:cNvPr id="3711" name="Google Shape;3711;g23cd8c72611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2" name="Google Shape;3712;g23cd8c7261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9"/>
        <p:cNvGrpSpPr/>
        <p:nvPr/>
      </p:nvGrpSpPr>
      <p:grpSpPr>
        <a:xfrm>
          <a:off x="0" y="0"/>
          <a:ext cx="0" cy="0"/>
          <a:chOff x="0" y="0"/>
          <a:chExt cx="0" cy="0"/>
        </a:xfrm>
      </p:grpSpPr>
      <p:sp>
        <p:nvSpPr>
          <p:cNvPr id="3730" name="Google Shape;3730;g23cd8c72611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1" name="Google Shape;3731;g23cd8c7261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0"/>
        <p:cNvGrpSpPr/>
        <p:nvPr/>
      </p:nvGrpSpPr>
      <p:grpSpPr>
        <a:xfrm>
          <a:off x="0" y="0"/>
          <a:ext cx="0" cy="0"/>
          <a:chOff x="0" y="0"/>
          <a:chExt cx="0" cy="0"/>
        </a:xfrm>
      </p:grpSpPr>
      <p:sp>
        <p:nvSpPr>
          <p:cNvPr id="3741" name="Google Shape;3741;g23cd8c72611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2" name="Google Shape;3742;g23cd8c7261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9"/>
        <p:cNvGrpSpPr/>
        <p:nvPr/>
      </p:nvGrpSpPr>
      <p:grpSpPr>
        <a:xfrm>
          <a:off x="0" y="0"/>
          <a:ext cx="0" cy="0"/>
          <a:chOff x="0" y="0"/>
          <a:chExt cx="0" cy="0"/>
        </a:xfrm>
      </p:grpSpPr>
      <p:sp>
        <p:nvSpPr>
          <p:cNvPr id="3750" name="Google Shape;3750;g23cd8c72611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1" name="Google Shape;3751;g23cd8c72611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4"/>
        <p:cNvGrpSpPr/>
        <p:nvPr/>
      </p:nvGrpSpPr>
      <p:grpSpPr>
        <a:xfrm>
          <a:off x="0" y="0"/>
          <a:ext cx="0" cy="0"/>
          <a:chOff x="0" y="0"/>
          <a:chExt cx="0" cy="0"/>
        </a:xfrm>
      </p:grpSpPr>
      <p:sp>
        <p:nvSpPr>
          <p:cNvPr id="3765" name="Google Shape;3765;g23cd8c7261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6" name="Google Shape;3766;g23cd8c7261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7"/>
        <p:cNvGrpSpPr/>
        <p:nvPr/>
      </p:nvGrpSpPr>
      <p:grpSpPr>
        <a:xfrm>
          <a:off x="0" y="0"/>
          <a:ext cx="0" cy="0"/>
          <a:chOff x="0" y="0"/>
          <a:chExt cx="0" cy="0"/>
        </a:xfrm>
      </p:grpSpPr>
      <p:sp>
        <p:nvSpPr>
          <p:cNvPr id="3778" name="Google Shape;3778;g23cd8c72611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9" name="Google Shape;3779;g23cd8c72611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23cd8c72611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23cd8c7261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p:cNvGrpSpPr/>
        <p:nvPr/>
      </p:nvGrpSpPr>
      <p:grpSpPr>
        <a:xfrm>
          <a:off x="0" y="0"/>
          <a:ext cx="0" cy="0"/>
          <a:chOff x="0" y="0"/>
          <a:chExt cx="0" cy="0"/>
        </a:xfrm>
      </p:grpSpPr>
      <p:sp>
        <p:nvSpPr>
          <p:cNvPr id="3797" name="Google Shape;3797;g23cd8c72611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23cd8c7261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6"/>
        <p:cNvGrpSpPr/>
        <p:nvPr/>
      </p:nvGrpSpPr>
      <p:grpSpPr>
        <a:xfrm>
          <a:off x="0" y="0"/>
          <a:ext cx="0" cy="0"/>
          <a:chOff x="0" y="0"/>
          <a:chExt cx="0" cy="0"/>
        </a:xfrm>
      </p:grpSpPr>
      <p:sp>
        <p:nvSpPr>
          <p:cNvPr id="3807" name="Google Shape;3807;g23cd8c72611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8" name="Google Shape;3808;g23cd8c72611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374c8a2302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374c8a230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9"/>
        <p:cNvGrpSpPr/>
        <p:nvPr/>
      </p:nvGrpSpPr>
      <p:grpSpPr>
        <a:xfrm>
          <a:off x="0" y="0"/>
          <a:ext cx="0" cy="0"/>
          <a:chOff x="0" y="0"/>
          <a:chExt cx="0" cy="0"/>
        </a:xfrm>
      </p:grpSpPr>
      <p:sp>
        <p:nvSpPr>
          <p:cNvPr id="3820" name="Google Shape;3820;g23cd8c72611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1" name="Google Shape;3821;g23cd8c72611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4"/>
        <p:cNvGrpSpPr/>
        <p:nvPr/>
      </p:nvGrpSpPr>
      <p:grpSpPr>
        <a:xfrm>
          <a:off x="0" y="0"/>
          <a:ext cx="0" cy="0"/>
          <a:chOff x="0" y="0"/>
          <a:chExt cx="0" cy="0"/>
        </a:xfrm>
      </p:grpSpPr>
      <p:sp>
        <p:nvSpPr>
          <p:cNvPr id="3835" name="Google Shape;3835;g23cd8c72611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6" name="Google Shape;3836;g23cd8c7261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2"/>
        <p:cNvGrpSpPr/>
        <p:nvPr/>
      </p:nvGrpSpPr>
      <p:grpSpPr>
        <a:xfrm>
          <a:off x="0" y="0"/>
          <a:ext cx="0" cy="0"/>
          <a:chOff x="0" y="0"/>
          <a:chExt cx="0" cy="0"/>
        </a:xfrm>
      </p:grpSpPr>
      <p:sp>
        <p:nvSpPr>
          <p:cNvPr id="3873" name="Google Shape;3873;g2f4a532ee09_1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4" name="Google Shape;3874;g2f4a532ee09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8"/>
        <p:cNvGrpSpPr/>
        <p:nvPr/>
      </p:nvGrpSpPr>
      <p:grpSpPr>
        <a:xfrm>
          <a:off x="0" y="0"/>
          <a:ext cx="0" cy="0"/>
          <a:chOff x="0" y="0"/>
          <a:chExt cx="0" cy="0"/>
        </a:xfrm>
      </p:grpSpPr>
      <p:sp>
        <p:nvSpPr>
          <p:cNvPr id="3889" name="Google Shape;3889;g23cd8c72611_0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0" name="Google Shape;3890;g23cd8c72611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7"/>
        <p:cNvGrpSpPr/>
        <p:nvPr/>
      </p:nvGrpSpPr>
      <p:grpSpPr>
        <a:xfrm>
          <a:off x="0" y="0"/>
          <a:ext cx="0" cy="0"/>
          <a:chOff x="0" y="0"/>
          <a:chExt cx="0" cy="0"/>
        </a:xfrm>
      </p:grpSpPr>
      <p:sp>
        <p:nvSpPr>
          <p:cNvPr id="3898" name="Google Shape;3898;g23cd8c72611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9" name="Google Shape;3899;g23cd8c72611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5"/>
        <p:cNvGrpSpPr/>
        <p:nvPr/>
      </p:nvGrpSpPr>
      <p:grpSpPr>
        <a:xfrm>
          <a:off x="0" y="0"/>
          <a:ext cx="0" cy="0"/>
          <a:chOff x="0" y="0"/>
          <a:chExt cx="0" cy="0"/>
        </a:xfrm>
      </p:grpSpPr>
      <p:sp>
        <p:nvSpPr>
          <p:cNvPr id="3916" name="Google Shape;3916;g23cd8c72611_0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7" name="Google Shape;3917;g23cd8c72611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1"/>
        <p:cNvGrpSpPr/>
        <p:nvPr/>
      </p:nvGrpSpPr>
      <p:grpSpPr>
        <a:xfrm>
          <a:off x="0" y="0"/>
          <a:ext cx="0" cy="0"/>
          <a:chOff x="0" y="0"/>
          <a:chExt cx="0" cy="0"/>
        </a:xfrm>
      </p:grpSpPr>
      <p:sp>
        <p:nvSpPr>
          <p:cNvPr id="3932" name="Google Shape;3932;g22d80ef2afd_0_3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3" name="Google Shape;3933;g22d80ef2afd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9"/>
        <p:cNvGrpSpPr/>
        <p:nvPr/>
      </p:nvGrpSpPr>
      <p:grpSpPr>
        <a:xfrm>
          <a:off x="0" y="0"/>
          <a:ext cx="0" cy="0"/>
          <a:chOff x="0" y="0"/>
          <a:chExt cx="0" cy="0"/>
        </a:xfrm>
      </p:grpSpPr>
      <p:sp>
        <p:nvSpPr>
          <p:cNvPr id="3940" name="Google Shape;3940;g23b4c206446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1" name="Google Shape;3941;g23b4c20644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7"/>
        <p:cNvGrpSpPr/>
        <p:nvPr/>
      </p:nvGrpSpPr>
      <p:grpSpPr>
        <a:xfrm>
          <a:off x="0" y="0"/>
          <a:ext cx="0" cy="0"/>
          <a:chOff x="0" y="0"/>
          <a:chExt cx="0" cy="0"/>
        </a:xfrm>
      </p:grpSpPr>
      <p:sp>
        <p:nvSpPr>
          <p:cNvPr id="3948" name="Google Shape;3948;g23cd8c72611_0_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9" name="Google Shape;3949;g23cd8c72611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9"/>
        <p:cNvGrpSpPr/>
        <p:nvPr/>
      </p:nvGrpSpPr>
      <p:grpSpPr>
        <a:xfrm>
          <a:off x="0" y="0"/>
          <a:ext cx="0" cy="0"/>
          <a:chOff x="0" y="0"/>
          <a:chExt cx="0" cy="0"/>
        </a:xfrm>
      </p:grpSpPr>
      <p:sp>
        <p:nvSpPr>
          <p:cNvPr id="3960" name="Google Shape;3960;g23cd8c72611_0_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1" name="Google Shape;3961;g23cd8c72611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374c8a2302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374c8a230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7"/>
        <p:cNvGrpSpPr/>
        <p:nvPr/>
      </p:nvGrpSpPr>
      <p:grpSpPr>
        <a:xfrm>
          <a:off x="0" y="0"/>
          <a:ext cx="0" cy="0"/>
          <a:chOff x="0" y="0"/>
          <a:chExt cx="0" cy="0"/>
        </a:xfrm>
      </p:grpSpPr>
      <p:sp>
        <p:nvSpPr>
          <p:cNvPr id="3968" name="Google Shape;3968;g23cd8c72611_0_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9" name="Google Shape;3969;g23cd8c72611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7"/>
        <p:cNvGrpSpPr/>
        <p:nvPr/>
      </p:nvGrpSpPr>
      <p:grpSpPr>
        <a:xfrm>
          <a:off x="0" y="0"/>
          <a:ext cx="0" cy="0"/>
          <a:chOff x="0" y="0"/>
          <a:chExt cx="0" cy="0"/>
        </a:xfrm>
      </p:grpSpPr>
      <p:sp>
        <p:nvSpPr>
          <p:cNvPr id="3978" name="Google Shape;3978;g23cd8c72611_0_2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9" name="Google Shape;3979;g23cd8c72611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0"/>
        <p:cNvGrpSpPr/>
        <p:nvPr/>
      </p:nvGrpSpPr>
      <p:grpSpPr>
        <a:xfrm>
          <a:off x="0" y="0"/>
          <a:ext cx="0" cy="0"/>
          <a:chOff x="0" y="0"/>
          <a:chExt cx="0" cy="0"/>
        </a:xfrm>
      </p:grpSpPr>
      <p:sp>
        <p:nvSpPr>
          <p:cNvPr id="3991" name="Google Shape;3991;g23cd8c72611_0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2" name="Google Shape;3992;g23cd8c7261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1"/>
        <p:cNvGrpSpPr/>
        <p:nvPr/>
      </p:nvGrpSpPr>
      <p:grpSpPr>
        <a:xfrm>
          <a:off x="0" y="0"/>
          <a:ext cx="0" cy="0"/>
          <a:chOff x="0" y="0"/>
          <a:chExt cx="0" cy="0"/>
        </a:xfrm>
      </p:grpSpPr>
      <p:sp>
        <p:nvSpPr>
          <p:cNvPr id="4002" name="Google Shape;4002;g23cd8c72611_0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3" name="Google Shape;4003;g23cd8c72611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23cd8c72611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23cd8c72611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7"/>
        <p:cNvGrpSpPr/>
        <p:nvPr/>
      </p:nvGrpSpPr>
      <p:grpSpPr>
        <a:xfrm>
          <a:off x="0" y="0"/>
          <a:ext cx="0" cy="0"/>
          <a:chOff x="0" y="0"/>
          <a:chExt cx="0" cy="0"/>
        </a:xfrm>
      </p:grpSpPr>
      <p:sp>
        <p:nvSpPr>
          <p:cNvPr id="4018" name="Google Shape;4018;g23cd8c72611_0_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9" name="Google Shape;4019;g23cd8c72611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5"/>
        <p:cNvGrpSpPr/>
        <p:nvPr/>
      </p:nvGrpSpPr>
      <p:grpSpPr>
        <a:xfrm>
          <a:off x="0" y="0"/>
          <a:ext cx="0" cy="0"/>
          <a:chOff x="0" y="0"/>
          <a:chExt cx="0" cy="0"/>
        </a:xfrm>
      </p:grpSpPr>
      <p:sp>
        <p:nvSpPr>
          <p:cNvPr id="4026" name="Google Shape;4026;g2fb0a1c71de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7" name="Google Shape;4027;g2fb0a1c71d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6"/>
        <p:cNvGrpSpPr/>
        <p:nvPr/>
      </p:nvGrpSpPr>
      <p:grpSpPr>
        <a:xfrm>
          <a:off x="0" y="0"/>
          <a:ext cx="0" cy="0"/>
          <a:chOff x="0" y="0"/>
          <a:chExt cx="0" cy="0"/>
        </a:xfrm>
      </p:grpSpPr>
      <p:sp>
        <p:nvSpPr>
          <p:cNvPr id="4037" name="Google Shape;4037;g23cd8c72611_0_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8" name="Google Shape;4038;g23cd8c72611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8"/>
        <p:cNvGrpSpPr/>
        <p:nvPr/>
      </p:nvGrpSpPr>
      <p:grpSpPr>
        <a:xfrm>
          <a:off x="0" y="0"/>
          <a:ext cx="0" cy="0"/>
          <a:chOff x="0" y="0"/>
          <a:chExt cx="0" cy="0"/>
        </a:xfrm>
      </p:grpSpPr>
      <p:sp>
        <p:nvSpPr>
          <p:cNvPr id="4049" name="Google Shape;4049;g23e41a9dbe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0" name="Google Shape;4050;g23e41a9db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374c8a2302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374c8a2302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374c8a2302_0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374c8a2302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374c8a2302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374c8a230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22d80ef2afd_0_4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22d80ef2afd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374c8a2302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374c8a2302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374c8a2302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374c8a230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374c8a2302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374c8a2302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374c8a2302_0_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374c8a2302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374c8a2302_3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374c8a2302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2d80ef2afd_0_4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2d80ef2afd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1d4738daeb_0_4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1d4738daeb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1d4738daeb_0_5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1d4738daeb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1d4738daeb_0_5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1d4738daeb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1d4738daeb_0_5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1d4738daeb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d4738daeb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d4738daeb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1d4738daeb_0_5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1d4738daeb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1d4738daeb_0_5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21d4738daeb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1d4738daeb_0_5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1d4738daeb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1d4738daeb_0_5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1d4738daeb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2d80ef2afd_0_4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2d80ef2afd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1d4738daeb_0_5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1d4738daeb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1d4738daeb_0_5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1d4738daeb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1d4738daeb_0_6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1d4738daeb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1d4738daeb_0_6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1d4738daeb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1d4738daeb_0_6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1d4738daeb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1d4738daeb_0_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1d4738daeb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1d4738daeb_0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1d4738daeb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1d4738daeb_0_6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1d4738daeb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1d4738daeb_0_6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1d4738daeb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1d4738daeb_0_6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21d4738daeb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2d80ef2afd_0_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2d80ef2afd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3dcda0e0c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23dcda0e0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3dcda0e0cd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3dcda0e0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3dcda0e0cd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23dcda0e0c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23dcda0e0cd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23dcda0e0c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3dcda0e0cd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3dcda0e0c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1d4738daeb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1d4738daeb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3dcda0e0cd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23dcda0e0c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3dcda0e0cd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23dcda0e0c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9284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23dcda0e0cd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23dcda0e0c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23dcda0e0cd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23dcda0e0c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9253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3dcda0e0cd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23dcda0e0c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23dcda0e0cd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23dcda0e0c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23dcda0e0cd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23dcda0e0c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23dcda0e0cd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23dcda0e0c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23dcda0e0cd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23dcda0e0c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2d80ef2afd_0_4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22d80ef2afd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1d4738daeb_0_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1d4738daeb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1d1c57f311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1d1c57f31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21d1c57f311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21d1c57f31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1d1c57f311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21d1c57f31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21d1c57f311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21d1c57f31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21d1c57f311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21d1c57f31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21d1c57f311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21d1c57f31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21d1c57f311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21d1c57f31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1d1c57f311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21d1c57f31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1d1c57f311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21d1c57f31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21d1c57f311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21d1c57f311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1d4738daeb_0_3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1d4738daeb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21d1c57f311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21d1c57f31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21d1c57f311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21d1c57f311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2d80ef2afd_0_4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2d80ef2afd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23cd8c72611_0_3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23cd8c72611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23cd8c72611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23cd8c72611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23cd8c72611_0_3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23cd8c72611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23cd8c72611_0_3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23cd8c72611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23cd8c72611_0_4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23cd8c72611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23cd8c72611_0_4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23cd8c7261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23cd8c72611_0_4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23cd8c72611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1d4738daeb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1d4738daeb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23dcda0e0cd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23dcda0e0cd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23dcda0e0cd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23dcda0e0cd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23dcda0e0cd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23dcda0e0cd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23dcda0e0cd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23dcda0e0cd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23dcda0e0cd_0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23dcda0e0cd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23dcda0e0cd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23dcda0e0c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23dcda0e0cd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9" name="Google Shape;1509;g23dcda0e0cd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23dcda0e0cd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23dcda0e0cd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23dcda0e0cd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23dcda0e0cd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23dcda0e0cd_0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23dcda0e0c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제목 슬라이드"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ko-KR"/>
              <a:t>‹#›</a:t>
            </a:fld>
            <a:endParaRPr/>
          </a:p>
        </p:txBody>
      </p:sp>
      <p:sp>
        <p:nvSpPr>
          <p:cNvPr id="19" name="Google Shape;19;p2"/>
          <p:cNvSpPr txBox="1"/>
          <p:nvPr/>
        </p:nvSpPr>
        <p:spPr>
          <a:xfrm>
            <a:off x="646348" y="301930"/>
            <a:ext cx="1526057" cy="246221"/>
          </a:xfrm>
          <a:prstGeom prst="rect">
            <a:avLst/>
          </a:prstGeom>
          <a:solidFill>
            <a:srgbClr val="2F5496"/>
          </a:solidFill>
          <a:ln w="9525" cap="flat" cmpd="sng">
            <a:solidFill>
              <a:srgbClr val="2F549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000"/>
              <a:buFont typeface="Arial"/>
              <a:buNone/>
            </a:pPr>
            <a:r>
              <a:rPr lang="ko-KR" sz="1000" b="1" i="0" u="none" strike="noStrike" cap="none">
                <a:solidFill>
                  <a:srgbClr val="FFFFFF"/>
                </a:solidFill>
                <a:latin typeface="Arial"/>
                <a:ea typeface="Arial"/>
                <a:cs typeface="Arial"/>
                <a:sym typeface="Arial"/>
              </a:rPr>
              <a:t>응용 통계학 및 실습</a:t>
            </a:r>
            <a:endParaRPr sz="1400" b="0" i="0" u="none" strike="noStrike" cap="none">
              <a:solidFill>
                <a:srgbClr val="000000"/>
              </a:solidFill>
              <a:latin typeface="Arial"/>
              <a:ea typeface="Arial"/>
              <a:cs typeface="Arial"/>
              <a:sym typeface="Arial"/>
            </a:endParaRPr>
          </a:p>
        </p:txBody>
      </p:sp>
      <p:cxnSp>
        <p:nvCxnSpPr>
          <p:cNvPr id="20" name="Google Shape;20;p2"/>
          <p:cNvCxnSpPr/>
          <p:nvPr/>
        </p:nvCxnSpPr>
        <p:spPr>
          <a:xfrm>
            <a:off x="1961214" y="524772"/>
            <a:ext cx="6541583" cy="3196"/>
          </a:xfrm>
          <a:prstGeom prst="straightConnector1">
            <a:avLst/>
          </a:prstGeom>
          <a:noFill/>
          <a:ln w="12700" cap="flat" cmpd="sng">
            <a:solidFill>
              <a:srgbClr val="2F5496"/>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제목 슬라이드">
  <p:cSld name="제목 슬라이드">
    <p:spTree>
      <p:nvGrpSpPr>
        <p:cNvPr id="1" name="Shape 23"/>
        <p:cNvGrpSpPr/>
        <p:nvPr/>
      </p:nvGrpSpPr>
      <p:grpSpPr>
        <a:xfrm>
          <a:off x="0" y="0"/>
          <a:ext cx="0" cy="0"/>
          <a:chOff x="0" y="0"/>
          <a:chExt cx="0" cy="0"/>
        </a:xfrm>
      </p:grpSpPr>
      <p:sp>
        <p:nvSpPr>
          <p:cNvPr id="24" name="Google Shape;24;p4"/>
          <p:cNvSpPr/>
          <p:nvPr/>
        </p:nvSpPr>
        <p:spPr>
          <a:xfrm flipH="1">
            <a:off x="431775" y="165208"/>
            <a:ext cx="1859249" cy="2467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3443" y="0"/>
                </a:moveTo>
                <a:close/>
              </a:path>
              <a:path w="120000" h="120000" fill="none" extrusionOk="0">
                <a:moveTo>
                  <a:pt x="-3443" y="38341"/>
                </a:moveTo>
                <a:lnTo>
                  <a:pt x="-10859" y="112288"/>
                </a:lnTo>
                <a:lnTo>
                  <a:pt x="-408271" y="106388"/>
                </a:lnTo>
              </a:path>
            </a:pathLst>
          </a:custGeom>
          <a:solidFill>
            <a:srgbClr val="2F5496"/>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Arial"/>
              <a:buNone/>
            </a:pPr>
            <a:r>
              <a:rPr lang="ko-KR" sz="1100" b="1" i="0" u="none" strike="noStrike" cap="none">
                <a:solidFill>
                  <a:srgbClr val="FFFFFF"/>
                </a:solidFill>
                <a:latin typeface="Malgun Gothic"/>
                <a:ea typeface="Malgun Gothic"/>
                <a:cs typeface="Malgun Gothic"/>
                <a:sym typeface="Malgun Gothic"/>
              </a:rPr>
              <a:t>응용</a:t>
            </a:r>
            <a:r>
              <a:rPr lang="ko-KR" sz="1100" b="1">
                <a:solidFill>
                  <a:srgbClr val="FFFFFF"/>
                </a:solidFill>
                <a:latin typeface="Malgun Gothic"/>
                <a:ea typeface="Malgun Gothic"/>
                <a:cs typeface="Malgun Gothic"/>
                <a:sym typeface="Malgun Gothic"/>
              </a:rPr>
              <a:t>통</a:t>
            </a:r>
            <a:r>
              <a:rPr lang="ko-KR" sz="1100" b="1" i="0" u="none" strike="noStrike" cap="none">
                <a:solidFill>
                  <a:srgbClr val="FFFFFF"/>
                </a:solidFill>
                <a:latin typeface="Malgun Gothic"/>
                <a:ea typeface="Malgun Gothic"/>
                <a:cs typeface="Malgun Gothic"/>
                <a:sym typeface="Malgun Gothic"/>
              </a:rPr>
              <a:t>계학 및 실습</a:t>
            </a:r>
            <a:endParaRPr sz="1400" i="0" u="none" strike="noStrike" cap="none">
              <a:solidFill>
                <a:srgbClr val="000000"/>
              </a:solidFill>
              <a:latin typeface="Malgun Gothic"/>
              <a:ea typeface="Malgun Gothic"/>
              <a:cs typeface="Malgun Gothic"/>
              <a:sym typeface="Malgun Gothic"/>
            </a:endParaRPr>
          </a:p>
        </p:txBody>
      </p:sp>
      <p:sp>
        <p:nvSpPr>
          <p:cNvPr id="25" name="Google Shape;25;p4"/>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본문" type="obj">
  <p:cSld name="OBJEC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Malgun Gothic"/>
              <a:buNone/>
              <a:defRPr sz="2400">
                <a:latin typeface="Malgun Gothic"/>
                <a:ea typeface="Malgun Gothic"/>
                <a:cs typeface="Malgun Gothic"/>
                <a:sym typeface="Malgun Gothic"/>
              </a:defRPr>
            </a:lvl1pPr>
            <a:lvl2pPr lvl="1" algn="l">
              <a:lnSpc>
                <a:spcPct val="100000"/>
              </a:lnSpc>
              <a:spcBef>
                <a:spcPts val="0"/>
              </a:spcBef>
              <a:spcAft>
                <a:spcPts val="0"/>
              </a:spcAft>
              <a:buSzPts val="1400"/>
              <a:buFont typeface="Malgun Gothic"/>
              <a:buNone/>
              <a:defRPr>
                <a:latin typeface="Malgun Gothic"/>
                <a:ea typeface="Malgun Gothic"/>
                <a:cs typeface="Malgun Gothic"/>
                <a:sym typeface="Malgun Gothic"/>
              </a:defRPr>
            </a:lvl2pPr>
            <a:lvl3pPr lvl="2" algn="l">
              <a:lnSpc>
                <a:spcPct val="100000"/>
              </a:lnSpc>
              <a:spcBef>
                <a:spcPts val="0"/>
              </a:spcBef>
              <a:spcAft>
                <a:spcPts val="0"/>
              </a:spcAft>
              <a:buSzPts val="1400"/>
              <a:buFont typeface="Malgun Gothic"/>
              <a:buNone/>
              <a:defRPr>
                <a:latin typeface="Malgun Gothic"/>
                <a:ea typeface="Malgun Gothic"/>
                <a:cs typeface="Malgun Gothic"/>
                <a:sym typeface="Malgun Gothic"/>
              </a:defRPr>
            </a:lvl3pPr>
            <a:lvl4pPr lvl="3" algn="l">
              <a:lnSpc>
                <a:spcPct val="100000"/>
              </a:lnSpc>
              <a:spcBef>
                <a:spcPts val="0"/>
              </a:spcBef>
              <a:spcAft>
                <a:spcPts val="0"/>
              </a:spcAft>
              <a:buSzPts val="1400"/>
              <a:buFont typeface="Malgun Gothic"/>
              <a:buNone/>
              <a:defRPr>
                <a:latin typeface="Malgun Gothic"/>
                <a:ea typeface="Malgun Gothic"/>
                <a:cs typeface="Malgun Gothic"/>
                <a:sym typeface="Malgun Gothic"/>
              </a:defRPr>
            </a:lvl4pPr>
            <a:lvl5pPr lvl="4" algn="l">
              <a:lnSpc>
                <a:spcPct val="100000"/>
              </a:lnSpc>
              <a:spcBef>
                <a:spcPts val="0"/>
              </a:spcBef>
              <a:spcAft>
                <a:spcPts val="0"/>
              </a:spcAft>
              <a:buSzPts val="1400"/>
              <a:buFont typeface="Malgun Gothic"/>
              <a:buNone/>
              <a:defRPr>
                <a:latin typeface="Malgun Gothic"/>
                <a:ea typeface="Malgun Gothic"/>
                <a:cs typeface="Malgun Gothic"/>
                <a:sym typeface="Malgun Gothic"/>
              </a:defRPr>
            </a:lvl5pPr>
            <a:lvl6pPr lvl="5" algn="l">
              <a:lnSpc>
                <a:spcPct val="100000"/>
              </a:lnSpc>
              <a:spcBef>
                <a:spcPts val="0"/>
              </a:spcBef>
              <a:spcAft>
                <a:spcPts val="0"/>
              </a:spcAft>
              <a:buSzPts val="1400"/>
              <a:buFont typeface="Malgun Gothic"/>
              <a:buNone/>
              <a:defRPr>
                <a:latin typeface="Malgun Gothic"/>
                <a:ea typeface="Malgun Gothic"/>
                <a:cs typeface="Malgun Gothic"/>
                <a:sym typeface="Malgun Gothic"/>
              </a:defRPr>
            </a:lvl6pPr>
            <a:lvl7pPr lvl="6" algn="l">
              <a:lnSpc>
                <a:spcPct val="100000"/>
              </a:lnSpc>
              <a:spcBef>
                <a:spcPts val="0"/>
              </a:spcBef>
              <a:spcAft>
                <a:spcPts val="0"/>
              </a:spcAft>
              <a:buSzPts val="1400"/>
              <a:buFont typeface="Malgun Gothic"/>
              <a:buNone/>
              <a:defRPr>
                <a:latin typeface="Malgun Gothic"/>
                <a:ea typeface="Malgun Gothic"/>
                <a:cs typeface="Malgun Gothic"/>
                <a:sym typeface="Malgun Gothic"/>
              </a:defRPr>
            </a:lvl7pPr>
            <a:lvl8pPr lvl="7" algn="l">
              <a:lnSpc>
                <a:spcPct val="100000"/>
              </a:lnSpc>
              <a:spcBef>
                <a:spcPts val="0"/>
              </a:spcBef>
              <a:spcAft>
                <a:spcPts val="0"/>
              </a:spcAft>
              <a:buSzPts val="1400"/>
              <a:buFont typeface="Malgun Gothic"/>
              <a:buNone/>
              <a:defRPr>
                <a:latin typeface="Malgun Gothic"/>
                <a:ea typeface="Malgun Gothic"/>
                <a:cs typeface="Malgun Gothic"/>
                <a:sym typeface="Malgun Gothic"/>
              </a:defRPr>
            </a:lvl8pPr>
            <a:lvl9pPr lvl="8" algn="l">
              <a:lnSpc>
                <a:spcPct val="100000"/>
              </a:lnSpc>
              <a:spcBef>
                <a:spcPts val="0"/>
              </a:spcBef>
              <a:spcAft>
                <a:spcPts val="0"/>
              </a:spcAft>
              <a:buSzPts val="1400"/>
              <a:buFont typeface="Malgun Gothic"/>
              <a:buNone/>
              <a:defRPr>
                <a:latin typeface="Malgun Gothic"/>
                <a:ea typeface="Malgun Gothic"/>
                <a:cs typeface="Malgun Gothic"/>
                <a:sym typeface="Malgun Gothic"/>
              </a:defRPr>
            </a:lvl9pPr>
          </a:lstStyle>
          <a:p>
            <a:endParaRPr/>
          </a:p>
        </p:txBody>
      </p:sp>
      <p:sp>
        <p:nvSpPr>
          <p:cNvPr id="28" name="Google Shape;28;p5"/>
          <p:cNvSpPr/>
          <p:nvPr/>
        </p:nvSpPr>
        <p:spPr>
          <a:xfrm flipH="1">
            <a:off x="431775" y="165208"/>
            <a:ext cx="1859249" cy="2467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3443" y="0"/>
                </a:moveTo>
                <a:close/>
              </a:path>
              <a:path w="120000" h="120000" fill="none" extrusionOk="0">
                <a:moveTo>
                  <a:pt x="-3443" y="38341"/>
                </a:moveTo>
                <a:lnTo>
                  <a:pt x="-10859" y="112288"/>
                </a:lnTo>
                <a:lnTo>
                  <a:pt x="-408271" y="106388"/>
                </a:lnTo>
              </a:path>
            </a:pathLst>
          </a:custGeom>
          <a:solidFill>
            <a:srgbClr val="2F5496"/>
          </a:solid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Arial"/>
              <a:buNone/>
            </a:pPr>
            <a:r>
              <a:rPr lang="ko-KR" sz="1100" b="1" i="0" u="none" strike="noStrike" cap="none" dirty="0">
                <a:solidFill>
                  <a:srgbClr val="FFFFFF"/>
                </a:solidFill>
                <a:latin typeface="한컴산뜻돋움" panose="02000000000000000000" pitchFamily="2" charset="-127"/>
                <a:ea typeface="한컴산뜻돋움" panose="02000000000000000000" pitchFamily="2" charset="-127"/>
                <a:cs typeface="Malgun Gothic"/>
                <a:sym typeface="Malgun Gothic"/>
              </a:rPr>
              <a:t>응용통계학 및 실습</a:t>
            </a:r>
            <a:endParaRPr sz="1400" i="0" u="none" strike="noStrike" cap="none" dirty="0">
              <a:solidFill>
                <a:srgbClr val="000000"/>
              </a:solidFill>
              <a:latin typeface="한컴산뜻돋움" panose="02000000000000000000" pitchFamily="2" charset="-127"/>
              <a:ea typeface="한컴산뜻돋움" panose="02000000000000000000" pitchFamily="2" charset="-127"/>
              <a:cs typeface="Malgun Gothic"/>
              <a:sym typeface="Malgun Gothic"/>
            </a:endParaRPr>
          </a:p>
        </p:txBody>
      </p:sp>
      <p:sp>
        <p:nvSpPr>
          <p:cNvPr id="29" name="Google Shape;29;p5"/>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1000"/>
              </a:spcBef>
              <a:spcAft>
                <a:spcPts val="0"/>
              </a:spcAft>
              <a:buSzPts val="1400"/>
              <a:buFont typeface="Malgun Gothic"/>
              <a:buNone/>
              <a:defRPr sz="1000">
                <a:latin typeface="함초롬돋움" panose="020B0604000101010101" pitchFamily="50" charset="-127"/>
                <a:ea typeface="함초롬돋움" panose="020B0604000101010101" pitchFamily="50" charset="-127"/>
                <a:cs typeface="함초롬돋움" panose="020B0604000101010101" pitchFamily="50" charset="-127"/>
                <a:sym typeface="Malgun Gothic"/>
              </a:defRPr>
            </a:lvl1pPr>
            <a:lvl2pPr lvl="1" algn="r">
              <a:lnSpc>
                <a:spcPct val="90000"/>
              </a:lnSpc>
              <a:spcBef>
                <a:spcPts val="500"/>
              </a:spcBef>
              <a:spcAft>
                <a:spcPts val="0"/>
              </a:spcAft>
              <a:buSzPts val="1400"/>
              <a:buNone/>
              <a:defRPr/>
            </a:lvl2pPr>
            <a:lvl3pPr lvl="2" algn="r">
              <a:lnSpc>
                <a:spcPct val="90000"/>
              </a:lnSpc>
              <a:spcBef>
                <a:spcPts val="500"/>
              </a:spcBef>
              <a:spcAft>
                <a:spcPts val="0"/>
              </a:spcAft>
              <a:buSzPts val="1400"/>
              <a:buNone/>
              <a:defRPr/>
            </a:lvl3pPr>
            <a:lvl4pPr lvl="3" algn="r">
              <a:lnSpc>
                <a:spcPct val="90000"/>
              </a:lnSpc>
              <a:spcBef>
                <a:spcPts val="500"/>
              </a:spcBef>
              <a:spcAft>
                <a:spcPts val="0"/>
              </a:spcAft>
              <a:buSzPts val="1400"/>
              <a:buNone/>
              <a:defRPr/>
            </a:lvl4pPr>
            <a:lvl5pPr lvl="4" algn="r">
              <a:lnSpc>
                <a:spcPct val="90000"/>
              </a:lnSpc>
              <a:spcBef>
                <a:spcPts val="500"/>
              </a:spcBef>
              <a:spcAft>
                <a:spcPts val="0"/>
              </a:spcAft>
              <a:buSzPts val="1400"/>
              <a:buNone/>
              <a:defRPr/>
            </a:lvl5pPr>
            <a:lvl6pPr lvl="5" algn="r">
              <a:lnSpc>
                <a:spcPct val="90000"/>
              </a:lnSpc>
              <a:spcBef>
                <a:spcPts val="500"/>
              </a:spcBef>
              <a:spcAft>
                <a:spcPts val="0"/>
              </a:spcAft>
              <a:buSzPts val="1800"/>
              <a:buNone/>
              <a:defRPr/>
            </a:lvl6pPr>
            <a:lvl7pPr lvl="6" algn="r">
              <a:lnSpc>
                <a:spcPct val="90000"/>
              </a:lnSpc>
              <a:spcBef>
                <a:spcPts val="500"/>
              </a:spcBef>
              <a:spcAft>
                <a:spcPts val="0"/>
              </a:spcAft>
              <a:buSzPts val="1800"/>
              <a:buNone/>
              <a:defRPr/>
            </a:lvl7pPr>
            <a:lvl8pPr lvl="7" algn="r">
              <a:lnSpc>
                <a:spcPct val="90000"/>
              </a:lnSpc>
              <a:spcBef>
                <a:spcPts val="500"/>
              </a:spcBef>
              <a:spcAft>
                <a:spcPts val="0"/>
              </a:spcAft>
              <a:buSzPts val="1800"/>
              <a:buNone/>
              <a:defRPr/>
            </a:lvl8pPr>
            <a:lvl9pPr lvl="8" algn="r">
              <a:lnSpc>
                <a:spcPct val="90000"/>
              </a:lnSpc>
              <a:spcBef>
                <a:spcPts val="500"/>
              </a:spcBef>
              <a:spcAft>
                <a:spcPts val="0"/>
              </a:spcAft>
              <a:buSzPts val="1800"/>
              <a:buNone/>
              <a:defRPr/>
            </a:lvl9pPr>
          </a:lstStyle>
          <a:p>
            <a:endParaRPr dirty="0"/>
          </a:p>
        </p:txBody>
      </p:sp>
      <p:sp>
        <p:nvSpPr>
          <p:cNvPr id="30" name="Google Shape;30;p5"/>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ko-KR"/>
              <a:t>‹#›</a:t>
            </a:fld>
            <a:endParaRPr/>
          </a:p>
        </p:txBody>
      </p:sp>
      <p:cxnSp>
        <p:nvCxnSpPr>
          <p:cNvPr id="31" name="Google Shape;31;p5"/>
          <p:cNvCxnSpPr/>
          <p:nvPr/>
        </p:nvCxnSpPr>
        <p:spPr>
          <a:xfrm>
            <a:off x="427875" y="6237312"/>
            <a:ext cx="8214600" cy="8700"/>
          </a:xfrm>
          <a:prstGeom prst="straightConnector1">
            <a:avLst/>
          </a:prstGeom>
          <a:noFill/>
          <a:ln w="19050" cap="flat" cmpd="sng">
            <a:solidFill>
              <a:srgbClr val="2E75B5"/>
            </a:solidFill>
            <a:prstDash val="solid"/>
            <a:miter lim="800000"/>
            <a:headEnd type="none" w="sm" len="sm"/>
            <a:tailEnd type="none" w="sm" len="sm"/>
          </a:ln>
        </p:spPr>
      </p:cxnSp>
      <p:pic>
        <p:nvPicPr>
          <p:cNvPr id="32" name="Google Shape;32;p5" descr="CNU 충남대학교"/>
          <p:cNvPicPr preferRelativeResize="0"/>
          <p:nvPr/>
        </p:nvPicPr>
        <p:blipFill rotWithShape="1">
          <a:blip r:embed="rId2">
            <a:alphaModFix/>
          </a:blip>
          <a:srcRect/>
          <a:stretch/>
        </p:blipFill>
        <p:spPr>
          <a:xfrm>
            <a:off x="7451501" y="6358315"/>
            <a:ext cx="1190975" cy="3384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표지-챕터">
  <p:cSld name="CUSTOM">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070275" y="1887125"/>
            <a:ext cx="6988200" cy="674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3600"/>
              <a:buFont typeface="Malgun Gothic"/>
              <a:buNone/>
              <a:defRPr sz="3600">
                <a:latin typeface="Malgun Gothic"/>
                <a:ea typeface="Malgun Gothic"/>
                <a:cs typeface="Malgun Gothic"/>
                <a:sym typeface="Malgun Gothic"/>
              </a:defRPr>
            </a:lvl1pPr>
            <a:lvl2pPr lvl="1">
              <a:spcBef>
                <a:spcPts val="0"/>
              </a:spcBef>
              <a:spcAft>
                <a:spcPts val="0"/>
              </a:spcAft>
              <a:buSzPts val="3600"/>
              <a:buFont typeface="Malgun Gothic"/>
              <a:buNone/>
              <a:defRPr sz="3600">
                <a:latin typeface="Malgun Gothic"/>
                <a:ea typeface="Malgun Gothic"/>
                <a:cs typeface="Malgun Gothic"/>
                <a:sym typeface="Malgun Gothic"/>
              </a:defRPr>
            </a:lvl2pPr>
            <a:lvl3pPr lvl="2">
              <a:spcBef>
                <a:spcPts val="0"/>
              </a:spcBef>
              <a:spcAft>
                <a:spcPts val="0"/>
              </a:spcAft>
              <a:buSzPts val="3600"/>
              <a:buFont typeface="Malgun Gothic"/>
              <a:buNone/>
              <a:defRPr sz="3600">
                <a:latin typeface="Malgun Gothic"/>
                <a:ea typeface="Malgun Gothic"/>
                <a:cs typeface="Malgun Gothic"/>
                <a:sym typeface="Malgun Gothic"/>
              </a:defRPr>
            </a:lvl3pPr>
            <a:lvl4pPr lvl="3">
              <a:spcBef>
                <a:spcPts val="0"/>
              </a:spcBef>
              <a:spcAft>
                <a:spcPts val="0"/>
              </a:spcAft>
              <a:buSzPts val="3600"/>
              <a:buFont typeface="Malgun Gothic"/>
              <a:buNone/>
              <a:defRPr sz="3600">
                <a:latin typeface="Malgun Gothic"/>
                <a:ea typeface="Malgun Gothic"/>
                <a:cs typeface="Malgun Gothic"/>
                <a:sym typeface="Malgun Gothic"/>
              </a:defRPr>
            </a:lvl4pPr>
            <a:lvl5pPr lvl="4">
              <a:spcBef>
                <a:spcPts val="0"/>
              </a:spcBef>
              <a:spcAft>
                <a:spcPts val="0"/>
              </a:spcAft>
              <a:buSzPts val="3600"/>
              <a:buFont typeface="Malgun Gothic"/>
              <a:buNone/>
              <a:defRPr sz="3600">
                <a:latin typeface="Malgun Gothic"/>
                <a:ea typeface="Malgun Gothic"/>
                <a:cs typeface="Malgun Gothic"/>
                <a:sym typeface="Malgun Gothic"/>
              </a:defRPr>
            </a:lvl5pPr>
            <a:lvl6pPr lvl="5">
              <a:spcBef>
                <a:spcPts val="0"/>
              </a:spcBef>
              <a:spcAft>
                <a:spcPts val="0"/>
              </a:spcAft>
              <a:buSzPts val="3600"/>
              <a:buFont typeface="Malgun Gothic"/>
              <a:buNone/>
              <a:defRPr sz="3600">
                <a:latin typeface="Malgun Gothic"/>
                <a:ea typeface="Malgun Gothic"/>
                <a:cs typeface="Malgun Gothic"/>
                <a:sym typeface="Malgun Gothic"/>
              </a:defRPr>
            </a:lvl6pPr>
            <a:lvl7pPr lvl="6">
              <a:spcBef>
                <a:spcPts val="0"/>
              </a:spcBef>
              <a:spcAft>
                <a:spcPts val="0"/>
              </a:spcAft>
              <a:buSzPts val="3600"/>
              <a:buFont typeface="Malgun Gothic"/>
              <a:buNone/>
              <a:defRPr sz="3600">
                <a:latin typeface="Malgun Gothic"/>
                <a:ea typeface="Malgun Gothic"/>
                <a:cs typeface="Malgun Gothic"/>
                <a:sym typeface="Malgun Gothic"/>
              </a:defRPr>
            </a:lvl7pPr>
            <a:lvl8pPr lvl="7">
              <a:spcBef>
                <a:spcPts val="0"/>
              </a:spcBef>
              <a:spcAft>
                <a:spcPts val="0"/>
              </a:spcAft>
              <a:buSzPts val="3600"/>
              <a:buFont typeface="Malgun Gothic"/>
              <a:buNone/>
              <a:defRPr sz="3600">
                <a:latin typeface="Malgun Gothic"/>
                <a:ea typeface="Malgun Gothic"/>
                <a:cs typeface="Malgun Gothic"/>
                <a:sym typeface="Malgun Gothic"/>
              </a:defRPr>
            </a:lvl8pPr>
            <a:lvl9pPr lvl="8">
              <a:spcBef>
                <a:spcPts val="0"/>
              </a:spcBef>
              <a:spcAft>
                <a:spcPts val="0"/>
              </a:spcAft>
              <a:buSzPts val="3600"/>
              <a:buFont typeface="Malgun Gothic"/>
              <a:buNone/>
              <a:defRPr sz="3600">
                <a:latin typeface="Malgun Gothic"/>
                <a:ea typeface="Malgun Gothic"/>
                <a:cs typeface="Malgun Gothic"/>
                <a:sym typeface="Malgun Gothic"/>
              </a:defRPr>
            </a:lvl9pPr>
          </a:lstStyle>
          <a:p>
            <a:endParaRPr/>
          </a:p>
        </p:txBody>
      </p:sp>
      <p:sp>
        <p:nvSpPr>
          <p:cNvPr id="35" name="Google Shape;35;p6"/>
          <p:cNvSpPr/>
          <p:nvPr/>
        </p:nvSpPr>
        <p:spPr>
          <a:xfrm>
            <a:off x="630675" y="761025"/>
            <a:ext cx="1211100" cy="1905000"/>
          </a:xfrm>
          <a:prstGeom prst="roundRect">
            <a:avLst>
              <a:gd name="adj" fmla="val 16667"/>
            </a:avLst>
          </a:prstGeom>
          <a:gradFill>
            <a:gsLst>
              <a:gs pos="0">
                <a:srgbClr val="1155CC"/>
              </a:gs>
              <a:gs pos="50000">
                <a:srgbClr val="00B0F0"/>
              </a:gs>
              <a:gs pos="100000">
                <a:srgbClr val="0033CC"/>
              </a:gs>
            </a:gsLst>
            <a:lin ang="5400012"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Arial"/>
              <a:ea typeface="Arial"/>
              <a:cs typeface="Arial"/>
              <a:sym typeface="Arial"/>
            </a:endParaRPr>
          </a:p>
        </p:txBody>
      </p:sp>
      <p:sp>
        <p:nvSpPr>
          <p:cNvPr id="36" name="Google Shape;36;p6"/>
          <p:cNvSpPr txBox="1"/>
          <p:nvPr/>
        </p:nvSpPr>
        <p:spPr>
          <a:xfrm>
            <a:off x="3072000" y="3243600"/>
            <a:ext cx="3000000" cy="523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ko-KR" sz="2200">
                <a:solidFill>
                  <a:schemeClr val="dk1"/>
                </a:solidFill>
                <a:latin typeface="Malgun Gothic"/>
                <a:ea typeface="Malgun Gothic"/>
                <a:cs typeface="Malgun Gothic"/>
                <a:sym typeface="Malgun Gothic"/>
              </a:rPr>
              <a:t>[학습목표]</a:t>
            </a:r>
            <a:endParaRPr/>
          </a:p>
        </p:txBody>
      </p:sp>
      <p:sp>
        <p:nvSpPr>
          <p:cNvPr id="37" name="Google Shape;37;p6"/>
          <p:cNvSpPr txBox="1">
            <a:spLocks noGrp="1"/>
          </p:cNvSpPr>
          <p:nvPr>
            <p:ph type="subTitle" idx="1"/>
          </p:nvPr>
        </p:nvSpPr>
        <p:spPr>
          <a:xfrm>
            <a:off x="2557700" y="4028225"/>
            <a:ext cx="4059300" cy="981300"/>
          </a:xfrm>
          <a:prstGeom prst="rect">
            <a:avLst/>
          </a:prstGeom>
        </p:spPr>
        <p:txBody>
          <a:bodyPr spcFirstLastPara="1" wrap="square" lIns="91425" tIns="45700" rIns="91425" bIns="45700" anchor="t" anchorCtr="0">
            <a:normAutofit/>
          </a:bodyPr>
          <a:lstStyle>
            <a:lvl1pPr lvl="0">
              <a:spcBef>
                <a:spcPts val="1000"/>
              </a:spcBef>
              <a:spcAft>
                <a:spcPts val="0"/>
              </a:spcAft>
              <a:buSzPts val="2000"/>
              <a:buFont typeface="Malgun Gothic"/>
              <a:buNone/>
              <a:defRPr>
                <a:latin typeface="Malgun Gothic"/>
                <a:ea typeface="Malgun Gothic"/>
                <a:cs typeface="Malgun Gothic"/>
                <a:sym typeface="Malgun Gothic"/>
              </a:defRPr>
            </a:lvl1pPr>
            <a:lvl2pPr lvl="1">
              <a:spcBef>
                <a:spcPts val="500"/>
              </a:spcBef>
              <a:spcAft>
                <a:spcPts val="0"/>
              </a:spcAft>
              <a:buSzPts val="1400"/>
              <a:buFont typeface="Malgun Gothic"/>
              <a:buNone/>
              <a:defRPr>
                <a:latin typeface="Malgun Gothic"/>
                <a:ea typeface="Malgun Gothic"/>
                <a:cs typeface="Malgun Gothic"/>
                <a:sym typeface="Malgun Gothic"/>
              </a:defRPr>
            </a:lvl2pPr>
            <a:lvl3pPr lvl="2">
              <a:spcBef>
                <a:spcPts val="500"/>
              </a:spcBef>
              <a:spcAft>
                <a:spcPts val="0"/>
              </a:spcAft>
              <a:buSzPts val="1400"/>
              <a:buFont typeface="Malgun Gothic"/>
              <a:buNone/>
              <a:defRPr>
                <a:latin typeface="Malgun Gothic"/>
                <a:ea typeface="Malgun Gothic"/>
                <a:cs typeface="Malgun Gothic"/>
                <a:sym typeface="Malgun Gothic"/>
              </a:defRPr>
            </a:lvl3pPr>
            <a:lvl4pPr lvl="3">
              <a:spcBef>
                <a:spcPts val="500"/>
              </a:spcBef>
              <a:spcAft>
                <a:spcPts val="0"/>
              </a:spcAft>
              <a:buSzPts val="1400"/>
              <a:buFont typeface="Malgun Gothic"/>
              <a:buNone/>
              <a:defRPr>
                <a:latin typeface="Malgun Gothic"/>
                <a:ea typeface="Malgun Gothic"/>
                <a:cs typeface="Malgun Gothic"/>
                <a:sym typeface="Malgun Gothic"/>
              </a:defRPr>
            </a:lvl4pPr>
            <a:lvl5pPr lvl="4">
              <a:spcBef>
                <a:spcPts val="500"/>
              </a:spcBef>
              <a:spcAft>
                <a:spcPts val="0"/>
              </a:spcAft>
              <a:buSzPts val="1400"/>
              <a:buFont typeface="Malgun Gothic"/>
              <a:buNone/>
              <a:defRPr>
                <a:latin typeface="Malgun Gothic"/>
                <a:ea typeface="Malgun Gothic"/>
                <a:cs typeface="Malgun Gothic"/>
                <a:sym typeface="Malgun Gothic"/>
              </a:defRPr>
            </a:lvl5pPr>
            <a:lvl6pPr lvl="5">
              <a:spcBef>
                <a:spcPts val="500"/>
              </a:spcBef>
              <a:spcAft>
                <a:spcPts val="0"/>
              </a:spcAft>
              <a:buSzPts val="1800"/>
              <a:buFont typeface="Malgun Gothic"/>
              <a:buNone/>
              <a:defRPr>
                <a:latin typeface="Malgun Gothic"/>
                <a:ea typeface="Malgun Gothic"/>
                <a:cs typeface="Malgun Gothic"/>
                <a:sym typeface="Malgun Gothic"/>
              </a:defRPr>
            </a:lvl6pPr>
            <a:lvl7pPr lvl="6">
              <a:spcBef>
                <a:spcPts val="500"/>
              </a:spcBef>
              <a:spcAft>
                <a:spcPts val="0"/>
              </a:spcAft>
              <a:buSzPts val="1800"/>
              <a:buFont typeface="Malgun Gothic"/>
              <a:buNone/>
              <a:defRPr>
                <a:latin typeface="Malgun Gothic"/>
                <a:ea typeface="Malgun Gothic"/>
                <a:cs typeface="Malgun Gothic"/>
                <a:sym typeface="Malgun Gothic"/>
              </a:defRPr>
            </a:lvl7pPr>
            <a:lvl8pPr lvl="7">
              <a:spcBef>
                <a:spcPts val="500"/>
              </a:spcBef>
              <a:spcAft>
                <a:spcPts val="0"/>
              </a:spcAft>
              <a:buSzPts val="1800"/>
              <a:buFont typeface="Malgun Gothic"/>
              <a:buNone/>
              <a:defRPr>
                <a:latin typeface="Malgun Gothic"/>
                <a:ea typeface="Malgun Gothic"/>
                <a:cs typeface="Malgun Gothic"/>
                <a:sym typeface="Malgun Gothic"/>
              </a:defRPr>
            </a:lvl8pPr>
            <a:lvl9pPr lvl="8">
              <a:spcBef>
                <a:spcPts val="500"/>
              </a:spcBef>
              <a:spcAft>
                <a:spcPts val="0"/>
              </a:spcAft>
              <a:buSzPts val="1800"/>
              <a:buFont typeface="Malgun Gothic"/>
              <a:buNone/>
              <a:defRPr>
                <a:latin typeface="Malgun Gothic"/>
                <a:ea typeface="Malgun Gothic"/>
                <a:cs typeface="Malgun Gothic"/>
                <a:sym typeface="Malgun Goth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표지-챕터 1">
  <p:cSld name="CUSTOM_1">
    <p:spTree>
      <p:nvGrpSpPr>
        <p:cNvPr id="1"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7100" y="365125"/>
            <a:ext cx="8457300" cy="7515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Malgun Gothic"/>
              <a:buNone/>
              <a:defRPr sz="3600" b="0" i="0" u="none" strike="noStrike" cap="none">
                <a:solidFill>
                  <a:schemeClr val="dk1"/>
                </a:solidFill>
                <a:latin typeface="Malgun Gothic"/>
                <a:ea typeface="Malgun Gothic"/>
                <a:cs typeface="Malgun Gothic"/>
                <a:sym typeface="Malgun Gothic"/>
              </a:defRPr>
            </a:lvl1pPr>
            <a:lvl2pPr marR="0" lvl="1" algn="l" rtl="0">
              <a:lnSpc>
                <a:spcPct val="100000"/>
              </a:lnSpc>
              <a:spcBef>
                <a:spcPts val="0"/>
              </a:spcBef>
              <a:spcAft>
                <a:spcPts val="0"/>
              </a:spcAft>
              <a:buClr>
                <a:srgbClr val="000000"/>
              </a:buClr>
              <a:buSzPts val="1400"/>
              <a:buFont typeface="Malgun Gothic"/>
              <a:buNone/>
              <a:defRPr sz="1800" b="0" i="0" u="none" strike="noStrike" cap="none">
                <a:solidFill>
                  <a:srgbClr val="000000"/>
                </a:solidFill>
                <a:latin typeface="Malgun Gothic"/>
                <a:ea typeface="Malgun Gothic"/>
                <a:cs typeface="Malgun Gothic"/>
                <a:sym typeface="Malgun Gothic"/>
              </a:defRPr>
            </a:lvl2pPr>
            <a:lvl3pPr marR="0" lvl="2" algn="l" rtl="0">
              <a:lnSpc>
                <a:spcPct val="100000"/>
              </a:lnSpc>
              <a:spcBef>
                <a:spcPts val="0"/>
              </a:spcBef>
              <a:spcAft>
                <a:spcPts val="0"/>
              </a:spcAft>
              <a:buClr>
                <a:srgbClr val="000000"/>
              </a:buClr>
              <a:buSzPts val="1400"/>
              <a:buFont typeface="Malgun Gothic"/>
              <a:buNone/>
              <a:defRPr sz="1800" b="0" i="0" u="none" strike="noStrike" cap="none">
                <a:solidFill>
                  <a:srgbClr val="000000"/>
                </a:solidFill>
                <a:latin typeface="Malgun Gothic"/>
                <a:ea typeface="Malgun Gothic"/>
                <a:cs typeface="Malgun Gothic"/>
                <a:sym typeface="Malgun Gothic"/>
              </a:defRPr>
            </a:lvl3pPr>
            <a:lvl4pPr marR="0" lvl="3" algn="l" rtl="0">
              <a:lnSpc>
                <a:spcPct val="100000"/>
              </a:lnSpc>
              <a:spcBef>
                <a:spcPts val="0"/>
              </a:spcBef>
              <a:spcAft>
                <a:spcPts val="0"/>
              </a:spcAft>
              <a:buClr>
                <a:srgbClr val="000000"/>
              </a:buClr>
              <a:buSzPts val="1400"/>
              <a:buFont typeface="Malgun Gothic"/>
              <a:buNone/>
              <a:defRPr sz="1800" b="0" i="0" u="none" strike="noStrike" cap="none">
                <a:solidFill>
                  <a:srgbClr val="000000"/>
                </a:solidFill>
                <a:latin typeface="Malgun Gothic"/>
                <a:ea typeface="Malgun Gothic"/>
                <a:cs typeface="Malgun Gothic"/>
                <a:sym typeface="Malgun Gothic"/>
              </a:defRPr>
            </a:lvl4pPr>
            <a:lvl5pPr marR="0" lvl="4" algn="l" rtl="0">
              <a:lnSpc>
                <a:spcPct val="100000"/>
              </a:lnSpc>
              <a:spcBef>
                <a:spcPts val="0"/>
              </a:spcBef>
              <a:spcAft>
                <a:spcPts val="0"/>
              </a:spcAft>
              <a:buClr>
                <a:srgbClr val="000000"/>
              </a:buClr>
              <a:buSzPts val="1400"/>
              <a:buFont typeface="Malgun Gothic"/>
              <a:buNone/>
              <a:defRPr sz="1800" b="0" i="0" u="none" strike="noStrike" cap="none">
                <a:solidFill>
                  <a:srgbClr val="000000"/>
                </a:solidFill>
                <a:latin typeface="Malgun Gothic"/>
                <a:ea typeface="Malgun Gothic"/>
                <a:cs typeface="Malgun Gothic"/>
                <a:sym typeface="Malgun Gothic"/>
              </a:defRPr>
            </a:lvl5pPr>
            <a:lvl6pPr marR="0" lvl="5" algn="l" rtl="0">
              <a:lnSpc>
                <a:spcPct val="100000"/>
              </a:lnSpc>
              <a:spcBef>
                <a:spcPts val="0"/>
              </a:spcBef>
              <a:spcAft>
                <a:spcPts val="0"/>
              </a:spcAft>
              <a:buClr>
                <a:srgbClr val="000000"/>
              </a:buClr>
              <a:buSzPts val="1400"/>
              <a:buFont typeface="Malgun Gothic"/>
              <a:buNone/>
              <a:defRPr sz="1800" b="0" i="0" u="none" strike="noStrike" cap="none">
                <a:solidFill>
                  <a:srgbClr val="000000"/>
                </a:solidFill>
                <a:latin typeface="Malgun Gothic"/>
                <a:ea typeface="Malgun Gothic"/>
                <a:cs typeface="Malgun Gothic"/>
                <a:sym typeface="Malgun Gothic"/>
              </a:defRPr>
            </a:lvl6pPr>
            <a:lvl7pPr marR="0" lvl="6" algn="l" rtl="0">
              <a:lnSpc>
                <a:spcPct val="100000"/>
              </a:lnSpc>
              <a:spcBef>
                <a:spcPts val="0"/>
              </a:spcBef>
              <a:spcAft>
                <a:spcPts val="0"/>
              </a:spcAft>
              <a:buClr>
                <a:srgbClr val="000000"/>
              </a:buClr>
              <a:buSzPts val="1400"/>
              <a:buFont typeface="Malgun Gothic"/>
              <a:buNone/>
              <a:defRPr sz="1800" b="0" i="0" u="none" strike="noStrike" cap="none">
                <a:solidFill>
                  <a:srgbClr val="000000"/>
                </a:solidFill>
                <a:latin typeface="Malgun Gothic"/>
                <a:ea typeface="Malgun Gothic"/>
                <a:cs typeface="Malgun Gothic"/>
                <a:sym typeface="Malgun Gothic"/>
              </a:defRPr>
            </a:lvl7pPr>
            <a:lvl8pPr marR="0" lvl="7" algn="l" rtl="0">
              <a:lnSpc>
                <a:spcPct val="100000"/>
              </a:lnSpc>
              <a:spcBef>
                <a:spcPts val="0"/>
              </a:spcBef>
              <a:spcAft>
                <a:spcPts val="0"/>
              </a:spcAft>
              <a:buClr>
                <a:srgbClr val="000000"/>
              </a:buClr>
              <a:buSzPts val="1400"/>
              <a:buFont typeface="Malgun Gothic"/>
              <a:buNone/>
              <a:defRPr sz="1800" b="0" i="0" u="none" strike="noStrike" cap="none">
                <a:solidFill>
                  <a:srgbClr val="000000"/>
                </a:solidFill>
                <a:latin typeface="Malgun Gothic"/>
                <a:ea typeface="Malgun Gothic"/>
                <a:cs typeface="Malgun Gothic"/>
                <a:sym typeface="Malgun Gothic"/>
              </a:defRPr>
            </a:lvl8pPr>
            <a:lvl9pPr marR="0" lvl="8" algn="l" rtl="0">
              <a:lnSpc>
                <a:spcPct val="100000"/>
              </a:lnSpc>
              <a:spcBef>
                <a:spcPts val="0"/>
              </a:spcBef>
              <a:spcAft>
                <a:spcPts val="0"/>
              </a:spcAft>
              <a:buClr>
                <a:srgbClr val="000000"/>
              </a:buClr>
              <a:buSzPts val="1400"/>
              <a:buFont typeface="Malgun Gothic"/>
              <a:buNone/>
              <a:defRPr sz="1800" b="0" i="0" u="none" strike="noStrike" cap="none">
                <a:solidFill>
                  <a:srgbClr val="000000"/>
                </a:solidFill>
                <a:latin typeface="Malgun Gothic"/>
                <a:ea typeface="Malgun Gothic"/>
                <a:cs typeface="Malgun Gothic"/>
                <a:sym typeface="Malgun Gothic"/>
              </a:defRPr>
            </a:lvl9pPr>
          </a:lstStyle>
          <a:p>
            <a:endParaRPr/>
          </a:p>
        </p:txBody>
      </p:sp>
      <p:sp>
        <p:nvSpPr>
          <p:cNvPr id="7" name="Google Shape;7;p1"/>
          <p:cNvSpPr txBox="1">
            <a:spLocks noGrp="1"/>
          </p:cNvSpPr>
          <p:nvPr>
            <p:ph type="body" idx="1"/>
          </p:nvPr>
        </p:nvSpPr>
        <p:spPr>
          <a:xfrm>
            <a:off x="357100" y="1241658"/>
            <a:ext cx="8457300" cy="49353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Malgun Gothic"/>
              <a:buChar char="•"/>
              <a:defRPr sz="2800" b="0" i="0" u="none" strike="noStrike" cap="none">
                <a:solidFill>
                  <a:schemeClr val="dk1"/>
                </a:solidFill>
                <a:latin typeface="Malgun Gothic"/>
                <a:ea typeface="Malgun Gothic"/>
                <a:cs typeface="Malgun Gothic"/>
                <a:sym typeface="Malgun Gothic"/>
              </a:defRPr>
            </a:lvl1pPr>
            <a:lvl2pPr marL="914400" marR="0" lvl="1" indent="-381000" algn="l" rtl="0">
              <a:lnSpc>
                <a:spcPct val="90000"/>
              </a:lnSpc>
              <a:spcBef>
                <a:spcPts val="500"/>
              </a:spcBef>
              <a:spcAft>
                <a:spcPts val="0"/>
              </a:spcAft>
              <a:buClr>
                <a:schemeClr val="dk1"/>
              </a:buClr>
              <a:buSzPts val="2400"/>
              <a:buFont typeface="Malgun Gothic"/>
              <a:buChar char="•"/>
              <a:defRPr sz="2400" b="0" i="0" u="none" strike="noStrike" cap="none">
                <a:solidFill>
                  <a:schemeClr val="dk1"/>
                </a:solidFill>
                <a:latin typeface="Malgun Gothic"/>
                <a:ea typeface="Malgun Gothic"/>
                <a:cs typeface="Malgun Gothic"/>
                <a:sym typeface="Malgun Gothic"/>
              </a:defRPr>
            </a:lvl2pPr>
            <a:lvl3pPr marL="1371600" marR="0" lvl="2" indent="-355600" algn="l" rtl="0">
              <a:lnSpc>
                <a:spcPct val="90000"/>
              </a:lnSpc>
              <a:spcBef>
                <a:spcPts val="500"/>
              </a:spcBef>
              <a:spcAft>
                <a:spcPts val="0"/>
              </a:spcAft>
              <a:buClr>
                <a:schemeClr val="dk1"/>
              </a:buClr>
              <a:buSzPts val="2000"/>
              <a:buFont typeface="Malgun Gothic"/>
              <a:buChar char="•"/>
              <a:defRPr sz="2000" b="0" i="0" u="none" strike="noStrike" cap="none">
                <a:solidFill>
                  <a:schemeClr val="dk1"/>
                </a:solidFill>
                <a:latin typeface="Malgun Gothic"/>
                <a:ea typeface="Malgun Gothic"/>
                <a:cs typeface="Malgun Gothic"/>
                <a:sym typeface="Malgun Gothic"/>
              </a:defRPr>
            </a:lvl3pPr>
            <a:lvl4pPr marL="1828800" marR="0" lvl="3"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4pPr>
            <a:lvl5pPr marL="2286000" marR="0" lvl="4"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5pPr>
            <a:lvl6pPr marL="2743200" marR="0" lvl="5"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6pPr>
            <a:lvl7pPr marL="3200400" marR="0" lvl="6"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7pPr>
            <a:lvl8pPr marL="3657600" marR="0" lvl="7"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8pPr>
            <a:lvl9pPr marL="4114800" marR="0" lvl="8"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9pPr>
          </a:lstStyle>
          <a:p>
            <a:endParaRPr/>
          </a:p>
        </p:txBody>
      </p:sp>
      <p:sp>
        <p:nvSpPr>
          <p:cNvPr id="8" name="Google Shape;8;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ko-KR"/>
              <a:t>‹#›</a:t>
            </a:fld>
            <a:endParaRPr/>
          </a:p>
        </p:txBody>
      </p:sp>
      <p:cxnSp>
        <p:nvCxnSpPr>
          <p:cNvPr id="11" name="Google Shape;11;p1"/>
          <p:cNvCxnSpPr/>
          <p:nvPr/>
        </p:nvCxnSpPr>
        <p:spPr>
          <a:xfrm>
            <a:off x="612843" y="6303523"/>
            <a:ext cx="7918314" cy="0"/>
          </a:xfrm>
          <a:prstGeom prst="straightConnector1">
            <a:avLst/>
          </a:prstGeom>
          <a:noFill/>
          <a:ln w="19050" cap="flat" cmpd="sng">
            <a:solidFill>
              <a:srgbClr val="2E75B5"/>
            </a:solidFill>
            <a:prstDash val="solid"/>
            <a:miter lim="800000"/>
            <a:headEnd type="none" w="sm" len="sm"/>
            <a:tailEnd type="none" w="sm" len="sm"/>
          </a:ln>
        </p:spPr>
      </p:cxnSp>
      <p:pic>
        <p:nvPicPr>
          <p:cNvPr id="12" name="Google Shape;12;p1"/>
          <p:cNvPicPr preferRelativeResize="0"/>
          <p:nvPr/>
        </p:nvPicPr>
        <p:blipFill rotWithShape="1">
          <a:blip r:embed="rId3">
            <a:alphaModFix/>
          </a:blip>
          <a:srcRect/>
          <a:stretch/>
        </p:blipFill>
        <p:spPr>
          <a:xfrm>
            <a:off x="6362257" y="6383778"/>
            <a:ext cx="2452134" cy="3905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2190069" y="1849509"/>
            <a:ext cx="8209800" cy="49353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Malgun Gothic"/>
              <a:buChar char="•"/>
              <a:defRPr sz="2000" i="0" u="none" strike="noStrike" cap="none">
                <a:solidFill>
                  <a:schemeClr val="dk1"/>
                </a:solidFill>
                <a:latin typeface="Malgun Gothic"/>
                <a:ea typeface="Malgun Gothic"/>
                <a:cs typeface="Malgun Gothic"/>
                <a:sym typeface="Malgun Gothic"/>
              </a:defRPr>
            </a:lvl1pPr>
            <a:lvl2pPr marL="914400" marR="0" lvl="1" indent="-317500" algn="l" rtl="0">
              <a:lnSpc>
                <a:spcPct val="90000"/>
              </a:lnSpc>
              <a:spcBef>
                <a:spcPts val="500"/>
              </a:spcBef>
              <a:spcAft>
                <a:spcPts val="0"/>
              </a:spcAft>
              <a:buClr>
                <a:schemeClr val="dk1"/>
              </a:buClr>
              <a:buSzPts val="1400"/>
              <a:buFont typeface="Malgun Gothic"/>
              <a:buChar char="•"/>
              <a:defRPr sz="1400" i="0" u="none" strike="noStrike" cap="none">
                <a:solidFill>
                  <a:schemeClr val="dk1"/>
                </a:solidFill>
                <a:latin typeface="Malgun Gothic"/>
                <a:ea typeface="Malgun Gothic"/>
                <a:cs typeface="Malgun Gothic"/>
                <a:sym typeface="Malgun Gothic"/>
              </a:defRPr>
            </a:lvl2pPr>
            <a:lvl3pPr marL="1371600" marR="0" lvl="2" indent="-317500" algn="l" rtl="0">
              <a:lnSpc>
                <a:spcPct val="90000"/>
              </a:lnSpc>
              <a:spcBef>
                <a:spcPts val="500"/>
              </a:spcBef>
              <a:spcAft>
                <a:spcPts val="0"/>
              </a:spcAft>
              <a:buClr>
                <a:schemeClr val="dk1"/>
              </a:buClr>
              <a:buSzPts val="1400"/>
              <a:buFont typeface="Malgun Gothic"/>
              <a:buChar char="•"/>
              <a:defRPr sz="1400" i="0" u="none" strike="noStrike" cap="none">
                <a:solidFill>
                  <a:schemeClr val="dk1"/>
                </a:solidFill>
                <a:latin typeface="Malgun Gothic"/>
                <a:ea typeface="Malgun Gothic"/>
                <a:cs typeface="Malgun Gothic"/>
                <a:sym typeface="Malgun Gothic"/>
              </a:defRPr>
            </a:lvl3pPr>
            <a:lvl4pPr marL="1828800" marR="0" lvl="3" indent="-317500" algn="l" rtl="0">
              <a:lnSpc>
                <a:spcPct val="90000"/>
              </a:lnSpc>
              <a:spcBef>
                <a:spcPts val="500"/>
              </a:spcBef>
              <a:spcAft>
                <a:spcPts val="0"/>
              </a:spcAft>
              <a:buClr>
                <a:schemeClr val="dk1"/>
              </a:buClr>
              <a:buSzPts val="1400"/>
              <a:buFont typeface="Malgun Gothic"/>
              <a:buChar char="•"/>
              <a:defRPr sz="1400" i="0" u="none" strike="noStrike" cap="none">
                <a:solidFill>
                  <a:schemeClr val="dk1"/>
                </a:solidFill>
                <a:latin typeface="Malgun Gothic"/>
                <a:ea typeface="Malgun Gothic"/>
                <a:cs typeface="Malgun Gothic"/>
                <a:sym typeface="Malgun Gothic"/>
              </a:defRPr>
            </a:lvl4pPr>
            <a:lvl5pPr marL="2286000" marR="0" lvl="4" indent="-317500" algn="l" rtl="0">
              <a:lnSpc>
                <a:spcPct val="90000"/>
              </a:lnSpc>
              <a:spcBef>
                <a:spcPts val="500"/>
              </a:spcBef>
              <a:spcAft>
                <a:spcPts val="0"/>
              </a:spcAft>
              <a:buClr>
                <a:schemeClr val="dk1"/>
              </a:buClr>
              <a:buSzPts val="1400"/>
              <a:buFont typeface="Malgun Gothic"/>
              <a:buChar char="•"/>
              <a:defRPr sz="1400" i="0" u="none" strike="noStrike" cap="none">
                <a:solidFill>
                  <a:schemeClr val="dk1"/>
                </a:solidFill>
                <a:latin typeface="Malgun Gothic"/>
                <a:ea typeface="Malgun Gothic"/>
                <a:cs typeface="Malgun Gothic"/>
                <a:sym typeface="Malgun Gothic"/>
              </a:defRPr>
            </a:lvl5pPr>
            <a:lvl6pPr marL="2743200" marR="0" lvl="5" indent="-342900" algn="l" rtl="0">
              <a:lnSpc>
                <a:spcPct val="90000"/>
              </a:lnSpc>
              <a:spcBef>
                <a:spcPts val="500"/>
              </a:spcBef>
              <a:spcAft>
                <a:spcPts val="0"/>
              </a:spcAft>
              <a:buClr>
                <a:schemeClr val="dk1"/>
              </a:buClr>
              <a:buSzPts val="1800"/>
              <a:buFont typeface="Malgun Gothic"/>
              <a:buChar char="•"/>
              <a:defRPr sz="1800" i="0" u="none" strike="noStrike" cap="none">
                <a:solidFill>
                  <a:schemeClr val="dk1"/>
                </a:solidFill>
                <a:latin typeface="Malgun Gothic"/>
                <a:ea typeface="Malgun Gothic"/>
                <a:cs typeface="Malgun Gothic"/>
                <a:sym typeface="Malgun Gothic"/>
              </a:defRPr>
            </a:lvl6pPr>
            <a:lvl7pPr marL="3200400" marR="0" lvl="6" indent="-342900" algn="l" rtl="0">
              <a:lnSpc>
                <a:spcPct val="90000"/>
              </a:lnSpc>
              <a:spcBef>
                <a:spcPts val="500"/>
              </a:spcBef>
              <a:spcAft>
                <a:spcPts val="0"/>
              </a:spcAft>
              <a:buClr>
                <a:schemeClr val="dk1"/>
              </a:buClr>
              <a:buSzPts val="1800"/>
              <a:buFont typeface="Malgun Gothic"/>
              <a:buChar char="•"/>
              <a:defRPr sz="1800" i="0" u="none" strike="noStrike" cap="none">
                <a:solidFill>
                  <a:schemeClr val="dk1"/>
                </a:solidFill>
                <a:latin typeface="Malgun Gothic"/>
                <a:ea typeface="Malgun Gothic"/>
                <a:cs typeface="Malgun Gothic"/>
                <a:sym typeface="Malgun Gothic"/>
              </a:defRPr>
            </a:lvl7pPr>
            <a:lvl8pPr marL="3657600" marR="0" lvl="7" indent="-342900" algn="l" rtl="0">
              <a:lnSpc>
                <a:spcPct val="90000"/>
              </a:lnSpc>
              <a:spcBef>
                <a:spcPts val="500"/>
              </a:spcBef>
              <a:spcAft>
                <a:spcPts val="0"/>
              </a:spcAft>
              <a:buClr>
                <a:schemeClr val="dk1"/>
              </a:buClr>
              <a:buSzPts val="1800"/>
              <a:buFont typeface="Malgun Gothic"/>
              <a:buChar char="•"/>
              <a:defRPr sz="1800" i="0" u="none" strike="noStrike" cap="none">
                <a:solidFill>
                  <a:schemeClr val="dk1"/>
                </a:solidFill>
                <a:latin typeface="Malgun Gothic"/>
                <a:ea typeface="Malgun Gothic"/>
                <a:cs typeface="Malgun Gothic"/>
                <a:sym typeface="Malgun Gothic"/>
              </a:defRPr>
            </a:lvl8pPr>
            <a:lvl9pPr marL="4114800" marR="0" lvl="8" indent="-342900" algn="l" rtl="0">
              <a:lnSpc>
                <a:spcPct val="90000"/>
              </a:lnSpc>
              <a:spcBef>
                <a:spcPts val="500"/>
              </a:spcBef>
              <a:spcAft>
                <a:spcPts val="0"/>
              </a:spcAft>
              <a:buClr>
                <a:schemeClr val="dk1"/>
              </a:buClr>
              <a:buSzPts val="1800"/>
              <a:buFont typeface="Malgun Gothic"/>
              <a:buChar char="•"/>
              <a:defRPr sz="1800" i="0" u="none" strike="noStrike" cap="none">
                <a:solidFill>
                  <a:schemeClr val="dk1"/>
                </a:solidFill>
                <a:latin typeface="Malgun Gothic"/>
                <a:ea typeface="Malgun Gothic"/>
                <a:cs typeface="Malgun Gothic"/>
                <a:sym typeface="Malgun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colab.research.google.com/drive/1tG4KmbmZC1pGeYXKpwSYJ_IxJfcvGsnj" TargetMode="External"/><Relationship Id="rId7" Type="http://schemas.openxmlformats.org/officeDocument/2006/relationships/hyperlink" Target="https://colab.research.google.com/drive/1XwAS5KOeFvLcUkyj24qYh29O8ZdcKg3U"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hyperlink" Target="https://colab.research.google.com/drive/1DvigJpc-TIn2XOaCTcb4nt2U46D843v_" TargetMode="External"/><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hyperlink" Target="https://colab.research.google.com/drive/1B7R-1GcvfLDQpZ_FASsnoJz_HnFGtOe9"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0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6.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1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map.mpox.global.health/country"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88.png"/><Relationship Id="rId4" Type="http://schemas.openxmlformats.org/officeDocument/2006/relationships/image" Target="../media/image104.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24.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5.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hyperlink" Target="https://colab.research.google.com/drive/1gMjsUvP3ZHv5mxIJVdGbgMZ2YG1P-5Nm" TargetMode="External"/><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134.xml.rels><?xml version="1.0" encoding="UTF-8" standalone="yes"?>
<Relationships xmlns="http://schemas.openxmlformats.org/package/2006/relationships"><Relationship Id="rId3" Type="http://schemas.openxmlformats.org/officeDocument/2006/relationships/hyperlink" Target="https://colab.research.google.com/drive/1Y-qEQUMliyt6wqbGnBUFb_N4HWqpSv4g" TargetMode="External"/><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6.xml"/><Relationship Id="rId1" Type="http://schemas.openxmlformats.org/officeDocument/2006/relationships/slideLayout" Target="../slideLayouts/slideLayout3.xml"/><Relationship Id="rId5" Type="http://schemas.openxmlformats.org/officeDocument/2006/relationships/image" Target="../media/image119.gif"/><Relationship Id="rId4" Type="http://schemas.openxmlformats.org/officeDocument/2006/relationships/image" Target="../media/image118.gif"/></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9.xml"/><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1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dteq14L_gAhUJf7wKHUAbB7kQjRx6BAgBEAU&amp;url=https://m.blog.naver.com/acornedu/221083892521&amp;psig=AOvVaw2YKcY-pk_Gsiul66sSEobA&amp;ust=1550389309221975" TargetMode="External"/><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9.xml"/><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image" Target="../media/image129.png"/></Relationships>
</file>

<file path=ppt/slides/_rels/slide1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1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1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168.xml"/><Relationship Id="rId1" Type="http://schemas.openxmlformats.org/officeDocument/2006/relationships/slideLayout" Target="../slideLayouts/slideLayout3.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29.png"/><Relationship Id="rId9" Type="http://schemas.openxmlformats.org/officeDocument/2006/relationships/image" Target="../media/image143.png"/></Relationships>
</file>

<file path=ppt/slides/_rels/slide1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9.xml"/><Relationship Id="rId1" Type="http://schemas.openxmlformats.org/officeDocument/2006/relationships/slideLayout" Target="../slideLayouts/slideLayout3.xml"/><Relationship Id="rId5" Type="http://schemas.openxmlformats.org/officeDocument/2006/relationships/image" Target="../media/image147.png"/><Relationship Id="rId4" Type="http://schemas.openxmlformats.org/officeDocument/2006/relationships/image" Target="../media/image146.png"/></Relationships>
</file>

<file path=ppt/slides/_rels/slide175.xml.rels><?xml version="1.0" encoding="UTF-8" standalone="yes"?>
<Relationships xmlns="http://schemas.openxmlformats.org/package/2006/relationships"><Relationship Id="rId3" Type="http://schemas.openxmlformats.org/officeDocument/2006/relationships/hyperlink" Target="https://colab.research.google.com/drive/1cZW0nlPtYQ-pOfF6O9nExpwX0PdvA6P0" TargetMode="External"/><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148.png"/></Relationships>
</file>

<file path=ppt/slides/_rels/slide17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171.xml"/><Relationship Id="rId1" Type="http://schemas.openxmlformats.org/officeDocument/2006/relationships/slideLayout" Target="../slideLayouts/slideLayout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3.xml"/><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1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4.xml"/><Relationship Id="rId1" Type="http://schemas.openxmlformats.org/officeDocument/2006/relationships/slideLayout" Target="../slideLayouts/slideLayout3.xml"/><Relationship Id="rId5" Type="http://schemas.openxmlformats.org/officeDocument/2006/relationships/image" Target="../media/image159.png"/><Relationship Id="rId4" Type="http://schemas.openxmlformats.org/officeDocument/2006/relationships/image" Target="../media/image15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hyperlink" Target="https://colab.research.google.com/drive/1HVs5zIwOaxDBV-KTwY0NCWCgSHHNBhHJ" TargetMode="External"/><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1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6.xml"/><Relationship Id="rId1" Type="http://schemas.openxmlformats.org/officeDocument/2006/relationships/slideLayout" Target="../slideLayouts/slideLayout3.xml"/><Relationship Id="rId5" Type="http://schemas.openxmlformats.org/officeDocument/2006/relationships/image" Target="../media/image163.png"/><Relationship Id="rId4" Type="http://schemas.openxmlformats.org/officeDocument/2006/relationships/image" Target="../media/image162.png"/></Relationships>
</file>

<file path=ppt/slides/_rels/slide18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177.xml"/><Relationship Id="rId1" Type="http://schemas.openxmlformats.org/officeDocument/2006/relationships/slideLayout" Target="../slideLayouts/slideLayout3.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9.xml"/><Relationship Id="rId1" Type="http://schemas.openxmlformats.org/officeDocument/2006/relationships/slideLayout" Target="../slideLayouts/slideLayout3.xml"/><Relationship Id="rId5" Type="http://schemas.openxmlformats.org/officeDocument/2006/relationships/image" Target="../media/image175.png"/><Relationship Id="rId4" Type="http://schemas.openxmlformats.org/officeDocument/2006/relationships/image" Target="../media/image174.png"/></Relationships>
</file>

<file path=ppt/slides/_rels/slide185.xml.rels><?xml version="1.0" encoding="UTF-8" standalone="yes"?>
<Relationships xmlns="http://schemas.openxmlformats.org/package/2006/relationships"><Relationship Id="rId3" Type="http://schemas.openxmlformats.org/officeDocument/2006/relationships/hyperlink" Target="https://colab.research.google.com/drive/15brtL5rZmZf9_og2KNlSRQ_cXOWEnqud" TargetMode="External"/><Relationship Id="rId2" Type="http://schemas.openxmlformats.org/officeDocument/2006/relationships/notesSlide" Target="../notesSlides/notesSlide180.xml"/><Relationship Id="rId1" Type="http://schemas.openxmlformats.org/officeDocument/2006/relationships/slideLayout" Target="../slideLayouts/slideLayout3.xml"/><Relationship Id="rId4" Type="http://schemas.openxmlformats.org/officeDocument/2006/relationships/image" Target="../media/image176.png"/></Relationships>
</file>

<file path=ppt/slides/_rels/slide18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1.xml"/><Relationship Id="rId1" Type="http://schemas.openxmlformats.org/officeDocument/2006/relationships/slideLayout" Target="../slideLayouts/slideLayout3.xml"/><Relationship Id="rId4" Type="http://schemas.openxmlformats.org/officeDocument/2006/relationships/image" Target="../media/image178.png"/></Relationships>
</file>

<file path=ppt/slides/_rels/slide18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4.xml"/><Relationship Id="rId1" Type="http://schemas.openxmlformats.org/officeDocument/2006/relationships/slideLayout" Target="../slideLayouts/slideLayout3.xml"/><Relationship Id="rId6" Type="http://schemas.openxmlformats.org/officeDocument/2006/relationships/image" Target="../media/image183.png"/><Relationship Id="rId5" Type="http://schemas.openxmlformats.org/officeDocument/2006/relationships/image" Target="../media/image146.png"/><Relationship Id="rId4" Type="http://schemas.openxmlformats.org/officeDocument/2006/relationships/image" Target="../media/image18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hyperlink" Target="https://colab.research.google.com/drive/1beBIDTub-y4Qb3PcLBgBgY-ufXVEzOH4" TargetMode="External"/><Relationship Id="rId2" Type="http://schemas.openxmlformats.org/officeDocument/2006/relationships/notesSlide" Target="../notesSlides/notesSlide185.xml"/><Relationship Id="rId1" Type="http://schemas.openxmlformats.org/officeDocument/2006/relationships/slideLayout" Target="../slideLayouts/slideLayout3.xml"/><Relationship Id="rId4" Type="http://schemas.openxmlformats.org/officeDocument/2006/relationships/image" Target="../media/image184.png"/></Relationships>
</file>

<file path=ppt/slides/_rels/slide19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6.xml"/><Relationship Id="rId1" Type="http://schemas.openxmlformats.org/officeDocument/2006/relationships/slideLayout" Target="../slideLayouts/slideLayout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hyperlink" Target="https://colab.research.google.com/drive/1Hn-OBOk8wXgHjTMZN6aJLyqxfPFi-w09" TargetMode="External"/><Relationship Id="rId2" Type="http://schemas.openxmlformats.org/officeDocument/2006/relationships/notesSlide" Target="../notesSlides/notesSlide190.xml"/><Relationship Id="rId1" Type="http://schemas.openxmlformats.org/officeDocument/2006/relationships/slideLayout" Target="../slideLayouts/slideLayout3.xml"/><Relationship Id="rId4" Type="http://schemas.openxmlformats.org/officeDocument/2006/relationships/image" Target="../media/image190.png"/></Relationships>
</file>

<file path=ppt/slides/_rels/slide19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2.xml"/><Relationship Id="rId1" Type="http://schemas.openxmlformats.org/officeDocument/2006/relationships/slideLayout" Target="../slideLayouts/slideLayout3.xml"/><Relationship Id="rId5" Type="http://schemas.openxmlformats.org/officeDocument/2006/relationships/image" Target="../media/image194.png"/><Relationship Id="rId4" Type="http://schemas.openxmlformats.org/officeDocument/2006/relationships/image" Target="../media/image193.png"/></Relationships>
</file>

<file path=ppt/slides/_rels/slide19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3.xml"/><Relationship Id="rId1" Type="http://schemas.openxmlformats.org/officeDocument/2006/relationships/slideLayout" Target="../slideLayouts/slideLayout3.xml"/><Relationship Id="rId4" Type="http://schemas.openxmlformats.org/officeDocument/2006/relationships/image" Target="../media/image196.png"/></Relationships>
</file>

<file path=ppt/slides/_rels/slide19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4.xml"/><Relationship Id="rId1" Type="http://schemas.openxmlformats.org/officeDocument/2006/relationships/slideLayout" Target="../slideLayouts/slideLayout3.xml"/><Relationship Id="rId4" Type="http://schemas.openxmlformats.org/officeDocument/2006/relationships/image" Target="../media/image198.png"/></Relationships>
</file>

<file path=ppt/slides/_rels/slide2.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slide" Target="slide193.xml"/><Relationship Id="rId3" Type="http://schemas.openxmlformats.org/officeDocument/2006/relationships/slide" Target="slide3.xml"/><Relationship Id="rId7" Type="http://schemas.openxmlformats.org/officeDocument/2006/relationships/slide" Target="slide56.xml"/><Relationship Id="rId12" Type="http://schemas.openxmlformats.org/officeDocument/2006/relationships/slide" Target="slide160.xml"/><Relationship Id="rId2" Type="http://schemas.openxmlformats.org/officeDocument/2006/relationships/notesSlide" Target="../notesSlides/notesSlide2.xml"/><Relationship Id="rId16" Type="http://schemas.openxmlformats.org/officeDocument/2006/relationships/slide" Target="slide261.xml"/><Relationship Id="rId1" Type="http://schemas.openxmlformats.org/officeDocument/2006/relationships/slideLayout" Target="../slideLayouts/slideLayout5.xml"/><Relationship Id="rId6" Type="http://schemas.openxmlformats.org/officeDocument/2006/relationships/slide" Target="slide46.xml"/><Relationship Id="rId11" Type="http://schemas.openxmlformats.org/officeDocument/2006/relationships/slide" Target="slide135.xml"/><Relationship Id="rId5" Type="http://schemas.openxmlformats.org/officeDocument/2006/relationships/slide" Target="slide35.xml"/><Relationship Id="rId15" Type="http://schemas.openxmlformats.org/officeDocument/2006/relationships/slide" Target="slide240.xml"/><Relationship Id="rId10" Type="http://schemas.openxmlformats.org/officeDocument/2006/relationships/slide" Target="slide123.xml"/><Relationship Id="rId4" Type="http://schemas.openxmlformats.org/officeDocument/2006/relationships/slide" Target="slide18.xml"/><Relationship Id="rId9" Type="http://schemas.openxmlformats.org/officeDocument/2006/relationships/slide" Target="slide87.xml"/><Relationship Id="rId14" Type="http://schemas.openxmlformats.org/officeDocument/2006/relationships/slide" Target="slide21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00.xml.rels><?xml version="1.0" encoding="UTF-8" standalone="yes"?>
<Relationships xmlns="http://schemas.openxmlformats.org/package/2006/relationships"><Relationship Id="rId3" Type="http://schemas.openxmlformats.org/officeDocument/2006/relationships/hyperlink" Target="https://colab.research.google.com/drive/14RzB3SYnmEOGlVkmZZt7tHpPQbJOeHCt" TargetMode="External"/><Relationship Id="rId2" Type="http://schemas.openxmlformats.org/officeDocument/2006/relationships/notesSlide" Target="../notesSlides/notesSlide195.xml"/><Relationship Id="rId1" Type="http://schemas.openxmlformats.org/officeDocument/2006/relationships/slideLayout" Target="../slideLayouts/slideLayout3.xml"/><Relationship Id="rId4" Type="http://schemas.openxmlformats.org/officeDocument/2006/relationships/image" Target="../media/image199.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97.xml"/><Relationship Id="rId1" Type="http://schemas.openxmlformats.org/officeDocument/2006/relationships/slideLayout" Target="../slideLayouts/slideLayout3.xml"/><Relationship Id="rId4" Type="http://schemas.openxmlformats.org/officeDocument/2006/relationships/image" Target="../media/image194.png"/></Relationships>
</file>

<file path=ppt/slides/_rels/slide20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99.xml"/><Relationship Id="rId1" Type="http://schemas.openxmlformats.org/officeDocument/2006/relationships/slideLayout" Target="../slideLayouts/slideLayout3.xml"/><Relationship Id="rId4" Type="http://schemas.openxmlformats.org/officeDocument/2006/relationships/hyperlink" Target="http://www.estat.me/estat/eStatU/52NormalEng.htm" TargetMode="Externa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01.xml"/><Relationship Id="rId1" Type="http://schemas.openxmlformats.org/officeDocument/2006/relationships/slideLayout" Target="../slideLayouts/slideLayout3.xml"/><Relationship Id="rId4" Type="http://schemas.openxmlformats.org/officeDocument/2006/relationships/hyperlink" Target="http://www.estat.me/estat/eStatU/52NormalEng.htm"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02.xml"/><Relationship Id="rId1" Type="http://schemas.openxmlformats.org/officeDocument/2006/relationships/slideLayout" Target="../slideLayouts/slideLayout3.xml"/><Relationship Id="rId6" Type="http://schemas.openxmlformats.org/officeDocument/2006/relationships/hyperlink" Target="http://www.estat.me/estat/eStatU/52NormalEng.htm" TargetMode="External"/><Relationship Id="rId5" Type="http://schemas.openxmlformats.org/officeDocument/2006/relationships/image" Target="../media/image206.png"/><Relationship Id="rId4" Type="http://schemas.openxmlformats.org/officeDocument/2006/relationships/image" Target="../media/image205.png"/></Relationships>
</file>

<file path=ppt/slides/_rels/slide20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03.xml"/><Relationship Id="rId1" Type="http://schemas.openxmlformats.org/officeDocument/2006/relationships/slideLayout" Target="../slideLayouts/slideLayout3.xml"/><Relationship Id="rId4" Type="http://schemas.openxmlformats.org/officeDocument/2006/relationships/image" Target="../media/image208.png"/></Relationships>
</file>

<file path=ppt/slides/_rels/slide20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notesSlide" Target="../notesSlides/notesSlide204.xml"/><Relationship Id="rId1" Type="http://schemas.openxmlformats.org/officeDocument/2006/relationships/slideLayout" Target="../slideLayouts/slideLayout3.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 Id="rId9" Type="http://schemas.openxmlformats.org/officeDocument/2006/relationships/image" Target="../media/image2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6.xml"/><Relationship Id="rId1" Type="http://schemas.openxmlformats.org/officeDocument/2006/relationships/slideLayout" Target="../slideLayouts/slideLayout3.xml"/><Relationship Id="rId4" Type="http://schemas.openxmlformats.org/officeDocument/2006/relationships/image" Target="../media/image217.png"/></Relationships>
</file>

<file path=ppt/slides/_rels/slide21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7.xml"/><Relationship Id="rId1" Type="http://schemas.openxmlformats.org/officeDocument/2006/relationships/slideLayout" Target="../slideLayouts/slideLayout3.xml"/><Relationship Id="rId5" Type="http://schemas.openxmlformats.org/officeDocument/2006/relationships/image" Target="../media/image220.png"/><Relationship Id="rId4" Type="http://schemas.openxmlformats.org/officeDocument/2006/relationships/image" Target="../media/image219.png"/></Relationships>
</file>

<file path=ppt/slides/_rels/slide21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08.xml"/><Relationship Id="rId1" Type="http://schemas.openxmlformats.org/officeDocument/2006/relationships/slideLayout" Target="../slideLayouts/slideLayout3.xml"/><Relationship Id="rId5" Type="http://schemas.openxmlformats.org/officeDocument/2006/relationships/image" Target="../media/image223.png"/><Relationship Id="rId4" Type="http://schemas.openxmlformats.org/officeDocument/2006/relationships/image" Target="../media/image222.png"/></Relationships>
</file>

<file path=ppt/slides/_rels/slide21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09.xml"/><Relationship Id="rId1" Type="http://schemas.openxmlformats.org/officeDocument/2006/relationships/slideLayout" Target="../slideLayouts/slideLayout3.xml"/><Relationship Id="rId5" Type="http://schemas.openxmlformats.org/officeDocument/2006/relationships/image" Target="../media/image226.png"/><Relationship Id="rId4" Type="http://schemas.openxmlformats.org/officeDocument/2006/relationships/image" Target="../media/image225.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1.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notesSlide" Target="../notesSlides/notesSlide213.xml"/><Relationship Id="rId1" Type="http://schemas.openxmlformats.org/officeDocument/2006/relationships/slideLayout" Target="../slideLayouts/slideLayout3.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21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14.xml"/><Relationship Id="rId1" Type="http://schemas.openxmlformats.org/officeDocument/2006/relationships/slideLayout" Target="../slideLayouts/slideLayout3.xml"/><Relationship Id="rId4" Type="http://schemas.openxmlformats.org/officeDocument/2006/relationships/image" Target="../media/image23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15.xml"/><Relationship Id="rId1" Type="http://schemas.openxmlformats.org/officeDocument/2006/relationships/slideLayout" Target="../slideLayouts/slideLayout3.xml"/><Relationship Id="rId4" Type="http://schemas.openxmlformats.org/officeDocument/2006/relationships/image" Target="../media/image235.png"/></Relationships>
</file>

<file path=ppt/slides/_rels/slide22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16.xml"/><Relationship Id="rId1" Type="http://schemas.openxmlformats.org/officeDocument/2006/relationships/slideLayout" Target="../slideLayouts/slideLayout3.xml"/><Relationship Id="rId4" Type="http://schemas.openxmlformats.org/officeDocument/2006/relationships/image" Target="../media/image234.png"/></Relationships>
</file>

<file path=ppt/slides/_rels/slide222.xml.rels><?xml version="1.0" encoding="UTF-8" standalone="yes"?>
<Relationships xmlns="http://schemas.openxmlformats.org/package/2006/relationships"><Relationship Id="rId8" Type="http://schemas.openxmlformats.org/officeDocument/2006/relationships/image" Target="../media/image242.jpg"/><Relationship Id="rId13" Type="http://schemas.openxmlformats.org/officeDocument/2006/relationships/image" Target="../media/image247.jpg"/><Relationship Id="rId3" Type="http://schemas.openxmlformats.org/officeDocument/2006/relationships/image" Target="../media/image237.jpg"/><Relationship Id="rId7" Type="http://schemas.openxmlformats.org/officeDocument/2006/relationships/image" Target="../media/image241.jpg"/><Relationship Id="rId12" Type="http://schemas.openxmlformats.org/officeDocument/2006/relationships/image" Target="../media/image246.png"/><Relationship Id="rId2" Type="http://schemas.openxmlformats.org/officeDocument/2006/relationships/notesSlide" Target="../notesSlides/notesSlide217.xml"/><Relationship Id="rId1" Type="http://schemas.openxmlformats.org/officeDocument/2006/relationships/slideLayout" Target="../slideLayouts/slideLayout3.xml"/><Relationship Id="rId6" Type="http://schemas.openxmlformats.org/officeDocument/2006/relationships/image" Target="../media/image240.png"/><Relationship Id="rId11" Type="http://schemas.openxmlformats.org/officeDocument/2006/relationships/image" Target="../media/image245.png"/><Relationship Id="rId5" Type="http://schemas.openxmlformats.org/officeDocument/2006/relationships/image" Target="../media/image239.pn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png"/><Relationship Id="rId14" Type="http://schemas.openxmlformats.org/officeDocument/2006/relationships/image" Target="../media/image248.jpg"/></Relationships>
</file>

<file path=ppt/slides/_rels/slide22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18.xml"/><Relationship Id="rId1" Type="http://schemas.openxmlformats.org/officeDocument/2006/relationships/slideLayout" Target="../slideLayouts/slideLayout3.xml"/><Relationship Id="rId5" Type="http://schemas.openxmlformats.org/officeDocument/2006/relationships/image" Target="../media/image251.png"/><Relationship Id="rId4" Type="http://schemas.openxmlformats.org/officeDocument/2006/relationships/image" Target="../media/image250.png"/></Relationships>
</file>

<file path=ppt/slides/_rels/slide224.xml.rels><?xml version="1.0" encoding="UTF-8" standalone="yes"?>
<Relationships xmlns="http://schemas.openxmlformats.org/package/2006/relationships"><Relationship Id="rId8" Type="http://schemas.openxmlformats.org/officeDocument/2006/relationships/image" Target="../media/image257.png"/><Relationship Id="rId13" Type="http://schemas.openxmlformats.org/officeDocument/2006/relationships/image" Target="../media/image262.png"/><Relationship Id="rId3" Type="http://schemas.openxmlformats.org/officeDocument/2006/relationships/image" Target="../media/image252.png"/><Relationship Id="rId7" Type="http://schemas.openxmlformats.org/officeDocument/2006/relationships/image" Target="../media/image256.png"/><Relationship Id="rId12" Type="http://schemas.openxmlformats.org/officeDocument/2006/relationships/image" Target="../media/image261.png"/><Relationship Id="rId2" Type="http://schemas.openxmlformats.org/officeDocument/2006/relationships/notesSlide" Target="../notesSlides/notesSlide219.xml"/><Relationship Id="rId1" Type="http://schemas.openxmlformats.org/officeDocument/2006/relationships/slideLayout" Target="../slideLayouts/slideLayout3.xml"/><Relationship Id="rId6" Type="http://schemas.openxmlformats.org/officeDocument/2006/relationships/image" Target="../media/image255.png"/><Relationship Id="rId11" Type="http://schemas.openxmlformats.org/officeDocument/2006/relationships/image" Target="../media/image260.png"/><Relationship Id="rId5" Type="http://schemas.openxmlformats.org/officeDocument/2006/relationships/image" Target="../media/image254.png"/><Relationship Id="rId10" Type="http://schemas.openxmlformats.org/officeDocument/2006/relationships/image" Target="../media/image259.png"/><Relationship Id="rId4" Type="http://schemas.openxmlformats.org/officeDocument/2006/relationships/image" Target="../media/image253.png"/><Relationship Id="rId9" Type="http://schemas.openxmlformats.org/officeDocument/2006/relationships/image" Target="../media/image258.png"/></Relationships>
</file>

<file path=ppt/slides/_rels/slide225.xml.rels><?xml version="1.0" encoding="UTF-8" standalone="yes"?>
<Relationships xmlns="http://schemas.openxmlformats.org/package/2006/relationships"><Relationship Id="rId8" Type="http://schemas.openxmlformats.org/officeDocument/2006/relationships/image" Target="../media/image268.png"/><Relationship Id="rId13" Type="http://schemas.openxmlformats.org/officeDocument/2006/relationships/image" Target="../media/image273.png"/><Relationship Id="rId3" Type="http://schemas.openxmlformats.org/officeDocument/2006/relationships/image" Target="../media/image263.png"/><Relationship Id="rId7" Type="http://schemas.openxmlformats.org/officeDocument/2006/relationships/image" Target="../media/image267.png"/><Relationship Id="rId12" Type="http://schemas.openxmlformats.org/officeDocument/2006/relationships/image" Target="../media/image272.png"/><Relationship Id="rId2" Type="http://schemas.openxmlformats.org/officeDocument/2006/relationships/notesSlide" Target="../notesSlides/notesSlide220.xml"/><Relationship Id="rId1" Type="http://schemas.openxmlformats.org/officeDocument/2006/relationships/slideLayout" Target="../slideLayouts/slideLayout3.xml"/><Relationship Id="rId6" Type="http://schemas.openxmlformats.org/officeDocument/2006/relationships/image" Target="../media/image266.png"/><Relationship Id="rId11" Type="http://schemas.openxmlformats.org/officeDocument/2006/relationships/image" Target="../media/image271.png"/><Relationship Id="rId5" Type="http://schemas.openxmlformats.org/officeDocument/2006/relationships/image" Target="../media/image265.png"/><Relationship Id="rId15" Type="http://schemas.openxmlformats.org/officeDocument/2006/relationships/image" Target="../media/image275.png"/><Relationship Id="rId10" Type="http://schemas.openxmlformats.org/officeDocument/2006/relationships/image" Target="../media/image270.png"/><Relationship Id="rId4" Type="http://schemas.openxmlformats.org/officeDocument/2006/relationships/image" Target="../media/image264.png"/><Relationship Id="rId9" Type="http://schemas.openxmlformats.org/officeDocument/2006/relationships/image" Target="../media/image269.png"/><Relationship Id="rId14" Type="http://schemas.openxmlformats.org/officeDocument/2006/relationships/image" Target="../media/image274.png"/></Relationships>
</file>

<file path=ppt/slides/_rels/slide22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6.png"/><Relationship Id="rId7" Type="http://schemas.openxmlformats.org/officeDocument/2006/relationships/image" Target="../media/image279.png"/><Relationship Id="rId2" Type="http://schemas.openxmlformats.org/officeDocument/2006/relationships/notesSlide" Target="../notesSlides/notesSlide221.xml"/><Relationship Id="rId1" Type="http://schemas.openxmlformats.org/officeDocument/2006/relationships/slideLayout" Target="../slideLayouts/slideLayout3.xml"/><Relationship Id="rId6" Type="http://schemas.openxmlformats.org/officeDocument/2006/relationships/image" Target="../media/image266.png"/><Relationship Id="rId5" Type="http://schemas.openxmlformats.org/officeDocument/2006/relationships/image" Target="../media/image278.png"/><Relationship Id="rId4" Type="http://schemas.openxmlformats.org/officeDocument/2006/relationships/image" Target="../media/image277.png"/></Relationships>
</file>

<file path=ppt/slides/_rels/slide22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22.xml"/><Relationship Id="rId1" Type="http://schemas.openxmlformats.org/officeDocument/2006/relationships/slideLayout" Target="../slideLayouts/slideLayout3.xml"/><Relationship Id="rId5" Type="http://schemas.openxmlformats.org/officeDocument/2006/relationships/image" Target="../media/image283.png"/><Relationship Id="rId4" Type="http://schemas.openxmlformats.org/officeDocument/2006/relationships/image" Target="../media/image282.png"/></Relationships>
</file>

<file path=ppt/slides/_rels/slide228.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76.png"/><Relationship Id="rId7" Type="http://schemas.openxmlformats.org/officeDocument/2006/relationships/image" Target="../media/image287.png"/><Relationship Id="rId2" Type="http://schemas.openxmlformats.org/officeDocument/2006/relationships/notesSlide" Target="../notesSlides/notesSlide223.xml"/><Relationship Id="rId1" Type="http://schemas.openxmlformats.org/officeDocument/2006/relationships/slideLayout" Target="../slideLayouts/slideLayout3.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 Id="rId9" Type="http://schemas.openxmlformats.org/officeDocument/2006/relationships/image" Target="../media/image289.png"/></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25.xml"/><Relationship Id="rId1" Type="http://schemas.openxmlformats.org/officeDocument/2006/relationships/slideLayout" Target="../slideLayouts/slideLayout3.xml"/><Relationship Id="rId4" Type="http://schemas.openxmlformats.org/officeDocument/2006/relationships/image" Target="../media/image291.png"/></Relationships>
</file>

<file path=ppt/slides/_rels/slide231.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image" Target="../media/image292.png"/><Relationship Id="rId7" Type="http://schemas.openxmlformats.org/officeDocument/2006/relationships/image" Target="../media/image295.png"/><Relationship Id="rId2" Type="http://schemas.openxmlformats.org/officeDocument/2006/relationships/notesSlide" Target="../notesSlides/notesSlide226.xml"/><Relationship Id="rId1" Type="http://schemas.openxmlformats.org/officeDocument/2006/relationships/slideLayout" Target="../slideLayouts/slideLayout3.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37.jpg"/></Relationships>
</file>

<file path=ppt/slides/_rels/slide232.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97.png"/><Relationship Id="rId7" Type="http://schemas.openxmlformats.org/officeDocument/2006/relationships/image" Target="../media/image300.jpg"/><Relationship Id="rId2" Type="http://schemas.openxmlformats.org/officeDocument/2006/relationships/notesSlide" Target="../notesSlides/notesSlide227.xml"/><Relationship Id="rId1" Type="http://schemas.openxmlformats.org/officeDocument/2006/relationships/slideLayout" Target="../slideLayouts/slideLayout3.xml"/><Relationship Id="rId6" Type="http://schemas.openxmlformats.org/officeDocument/2006/relationships/image" Target="../media/image299.jpg"/><Relationship Id="rId5" Type="http://schemas.openxmlformats.org/officeDocument/2006/relationships/image" Target="../media/image237.jpg"/><Relationship Id="rId4" Type="http://schemas.openxmlformats.org/officeDocument/2006/relationships/image" Target="../media/image298.png"/><Relationship Id="rId9" Type="http://schemas.openxmlformats.org/officeDocument/2006/relationships/image" Target="../media/image302.png"/></Relationships>
</file>

<file path=ppt/slides/_rels/slide233.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7.png"/><Relationship Id="rId7" Type="http://schemas.openxmlformats.org/officeDocument/2006/relationships/image" Target="../media/image306.jpg"/><Relationship Id="rId2" Type="http://schemas.openxmlformats.org/officeDocument/2006/relationships/notesSlide" Target="../notesSlides/notesSlide228.xml"/><Relationship Id="rId1" Type="http://schemas.openxmlformats.org/officeDocument/2006/relationships/slideLayout" Target="../slideLayouts/slideLayout3.xml"/><Relationship Id="rId6" Type="http://schemas.openxmlformats.org/officeDocument/2006/relationships/image" Target="../media/image305.jpg"/><Relationship Id="rId5" Type="http://schemas.openxmlformats.org/officeDocument/2006/relationships/image" Target="../media/image304.jpg"/><Relationship Id="rId4" Type="http://schemas.openxmlformats.org/officeDocument/2006/relationships/image" Target="../media/image303.jpg"/><Relationship Id="rId9" Type="http://schemas.openxmlformats.org/officeDocument/2006/relationships/image" Target="../media/image307.png"/></Relationships>
</file>

<file path=ppt/slides/_rels/slide234.xml.rels><?xml version="1.0" encoding="UTF-8" standalone="yes"?>
<Relationships xmlns="http://schemas.openxmlformats.org/package/2006/relationships"><Relationship Id="rId3" Type="http://schemas.openxmlformats.org/officeDocument/2006/relationships/image" Target="../media/image299.jpg"/><Relationship Id="rId7" Type="http://schemas.openxmlformats.org/officeDocument/2006/relationships/image" Target="../media/image308.png"/><Relationship Id="rId2" Type="http://schemas.openxmlformats.org/officeDocument/2006/relationships/notesSlide" Target="../notesSlides/notesSlide229.xml"/><Relationship Id="rId1" Type="http://schemas.openxmlformats.org/officeDocument/2006/relationships/slideLayout" Target="../slideLayouts/slideLayout3.xml"/><Relationship Id="rId6" Type="http://schemas.openxmlformats.org/officeDocument/2006/relationships/image" Target="../media/image298.png"/><Relationship Id="rId5" Type="http://schemas.openxmlformats.org/officeDocument/2006/relationships/image" Target="../media/image237.jpg"/><Relationship Id="rId4" Type="http://schemas.openxmlformats.org/officeDocument/2006/relationships/image" Target="../media/image300.jpg"/></Relationships>
</file>

<file path=ppt/slides/_rels/slide235.xml.rels><?xml version="1.0" encoding="UTF-8" standalone="yes"?>
<Relationships xmlns="http://schemas.openxmlformats.org/package/2006/relationships"><Relationship Id="rId3" Type="http://schemas.openxmlformats.org/officeDocument/2006/relationships/image" Target="../media/image309.jpg"/><Relationship Id="rId7" Type="http://schemas.openxmlformats.org/officeDocument/2006/relationships/image" Target="../media/image297.png"/><Relationship Id="rId2" Type="http://schemas.openxmlformats.org/officeDocument/2006/relationships/notesSlide" Target="../notesSlides/notesSlide230.xml"/><Relationship Id="rId1" Type="http://schemas.openxmlformats.org/officeDocument/2006/relationships/slideLayout" Target="../slideLayouts/slideLayout3.xml"/><Relationship Id="rId6" Type="http://schemas.openxmlformats.org/officeDocument/2006/relationships/image" Target="../media/image310.png"/><Relationship Id="rId5" Type="http://schemas.openxmlformats.org/officeDocument/2006/relationships/image" Target="../media/image306.jpg"/><Relationship Id="rId4" Type="http://schemas.openxmlformats.org/officeDocument/2006/relationships/image" Target="../media/image298.png"/></Relationships>
</file>

<file path=ppt/slides/_rels/slide236.xml.rels><?xml version="1.0" encoding="UTF-8" standalone="yes"?>
<Relationships xmlns="http://schemas.openxmlformats.org/package/2006/relationships"><Relationship Id="rId8" Type="http://schemas.openxmlformats.org/officeDocument/2006/relationships/image" Target="../media/image314.png"/><Relationship Id="rId13" Type="http://schemas.openxmlformats.org/officeDocument/2006/relationships/image" Target="../media/image319.png"/><Relationship Id="rId3" Type="http://schemas.openxmlformats.org/officeDocument/2006/relationships/image" Target="../media/image311.png"/><Relationship Id="rId7" Type="http://schemas.openxmlformats.org/officeDocument/2006/relationships/image" Target="../media/image313.png"/><Relationship Id="rId12" Type="http://schemas.openxmlformats.org/officeDocument/2006/relationships/image" Target="../media/image318.png"/><Relationship Id="rId2" Type="http://schemas.openxmlformats.org/officeDocument/2006/relationships/notesSlide" Target="../notesSlides/notesSlide231.xml"/><Relationship Id="rId1" Type="http://schemas.openxmlformats.org/officeDocument/2006/relationships/slideLayout" Target="../slideLayouts/slideLayout3.xml"/><Relationship Id="rId6" Type="http://schemas.openxmlformats.org/officeDocument/2006/relationships/image" Target="../media/image312.png"/><Relationship Id="rId11" Type="http://schemas.openxmlformats.org/officeDocument/2006/relationships/image" Target="../media/image317.png"/><Relationship Id="rId5" Type="http://schemas.openxmlformats.org/officeDocument/2006/relationships/image" Target="../media/image242.jpg"/><Relationship Id="rId10" Type="http://schemas.openxmlformats.org/officeDocument/2006/relationships/image" Target="../media/image316.png"/><Relationship Id="rId4" Type="http://schemas.openxmlformats.org/officeDocument/2006/relationships/image" Target="../media/image237.jpg"/><Relationship Id="rId9" Type="http://schemas.openxmlformats.org/officeDocument/2006/relationships/image" Target="../media/image315.png"/><Relationship Id="rId14" Type="http://schemas.openxmlformats.org/officeDocument/2006/relationships/image" Target="../media/image320.png"/></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33.xml"/><Relationship Id="rId1" Type="http://schemas.openxmlformats.org/officeDocument/2006/relationships/slideLayout" Target="../slideLayouts/slideLayout3.xml"/><Relationship Id="rId5" Type="http://schemas.openxmlformats.org/officeDocument/2006/relationships/image" Target="../media/image323.png"/><Relationship Id="rId4" Type="http://schemas.openxmlformats.org/officeDocument/2006/relationships/image" Target="../media/image322.png"/></Relationships>
</file>

<file path=ppt/slides/_rels/slide239.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234.xml"/><Relationship Id="rId1" Type="http://schemas.openxmlformats.org/officeDocument/2006/relationships/slideLayout" Target="../slideLayouts/slideLayout3.xml"/><Relationship Id="rId5" Type="http://schemas.openxmlformats.org/officeDocument/2006/relationships/image" Target="../media/image326.png"/><Relationship Id="rId4" Type="http://schemas.openxmlformats.org/officeDocument/2006/relationships/image" Target="../media/image325.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4.xml"/><Relationship Id="rId16"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2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5.xml"/><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239.xml"/><Relationship Id="rId1" Type="http://schemas.openxmlformats.org/officeDocument/2006/relationships/slideLayout" Target="../slideLayouts/slideLayout3.xml"/><Relationship Id="rId4" Type="http://schemas.openxmlformats.org/officeDocument/2006/relationships/image" Target="../media/image328.png"/></Relationships>
</file>

<file path=ppt/slides/_rels/slide245.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240.xml"/><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image" Target="../media/image330.png"/><Relationship Id="rId7" Type="http://schemas.openxmlformats.org/officeDocument/2006/relationships/image" Target="../media/image334.png"/><Relationship Id="rId2" Type="http://schemas.openxmlformats.org/officeDocument/2006/relationships/notesSlide" Target="../notesSlides/notesSlide241.xml"/><Relationship Id="rId1" Type="http://schemas.openxmlformats.org/officeDocument/2006/relationships/slideLayout" Target="../slideLayouts/slideLayout3.xml"/><Relationship Id="rId6" Type="http://schemas.openxmlformats.org/officeDocument/2006/relationships/image" Target="../media/image333.png"/><Relationship Id="rId5" Type="http://schemas.openxmlformats.org/officeDocument/2006/relationships/image" Target="../media/image332.png"/><Relationship Id="rId10" Type="http://schemas.openxmlformats.org/officeDocument/2006/relationships/image" Target="../media/image337.png"/><Relationship Id="rId4" Type="http://schemas.openxmlformats.org/officeDocument/2006/relationships/image" Target="../media/image331.png"/><Relationship Id="rId9" Type="http://schemas.openxmlformats.org/officeDocument/2006/relationships/image" Target="../media/image336.png"/></Relationships>
</file>

<file path=ppt/slides/_rels/slide247.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42.xml"/><Relationship Id="rId1" Type="http://schemas.openxmlformats.org/officeDocument/2006/relationships/slideLayout" Target="../slideLayouts/slideLayout3.xml"/><Relationship Id="rId5" Type="http://schemas.openxmlformats.org/officeDocument/2006/relationships/image" Target="../media/image340.png"/><Relationship Id="rId4" Type="http://schemas.openxmlformats.org/officeDocument/2006/relationships/image" Target="../media/image339.png"/></Relationships>
</file>

<file path=ppt/slides/_rels/slide248.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43.xml"/><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244.xml"/><Relationship Id="rId1" Type="http://schemas.openxmlformats.org/officeDocument/2006/relationships/slideLayout" Target="../slideLayouts/slideLayout3.xml"/><Relationship Id="rId4" Type="http://schemas.openxmlformats.org/officeDocument/2006/relationships/image" Target="../media/image343.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0.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45.xml"/><Relationship Id="rId1" Type="http://schemas.openxmlformats.org/officeDocument/2006/relationships/slideLayout" Target="../slideLayouts/slideLayout3.xml"/><Relationship Id="rId4" Type="http://schemas.openxmlformats.org/officeDocument/2006/relationships/image" Target="../media/image345.png"/></Relationships>
</file>

<file path=ppt/slides/_rels/slide251.xml.rels><?xml version="1.0" encoding="UTF-8" standalone="yes"?>
<Relationships xmlns="http://schemas.openxmlformats.org/package/2006/relationships"><Relationship Id="rId3" Type="http://schemas.openxmlformats.org/officeDocument/2006/relationships/image" Target="../media/image346.jpg"/><Relationship Id="rId2" Type="http://schemas.openxmlformats.org/officeDocument/2006/relationships/notesSlide" Target="../notesSlides/notesSlide246.xml"/><Relationship Id="rId1" Type="http://schemas.openxmlformats.org/officeDocument/2006/relationships/slideLayout" Target="../slideLayouts/slideLayout3.xml"/><Relationship Id="rId4" Type="http://schemas.openxmlformats.org/officeDocument/2006/relationships/hyperlink" Target="http://www.bobabernethy.com/bios_stats.htm" TargetMode="External"/></Relationships>
</file>

<file path=ppt/slides/_rels/slide252.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47.xml"/><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48.xml"/><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49.xml"/><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250.xml"/><Relationship Id="rId1" Type="http://schemas.openxmlformats.org/officeDocument/2006/relationships/slideLayout" Target="../slideLayouts/slideLayout3.xml"/><Relationship Id="rId4" Type="http://schemas.openxmlformats.org/officeDocument/2006/relationships/image" Target="../media/image350.png"/></Relationships>
</file>

<file path=ppt/slides/_rels/slide256.xml.rels><?xml version="1.0" encoding="UTF-8" standalone="yes"?>
<Relationships xmlns="http://schemas.openxmlformats.org/package/2006/relationships"><Relationship Id="rId8" Type="http://schemas.openxmlformats.org/officeDocument/2006/relationships/image" Target="../media/image355.png"/><Relationship Id="rId3" Type="http://schemas.openxmlformats.org/officeDocument/2006/relationships/image" Target="../media/image351.png"/><Relationship Id="rId7" Type="http://schemas.openxmlformats.org/officeDocument/2006/relationships/image" Target="../media/image317.png"/><Relationship Id="rId2" Type="http://schemas.openxmlformats.org/officeDocument/2006/relationships/notesSlide" Target="../notesSlides/notesSlide251.xml"/><Relationship Id="rId1" Type="http://schemas.openxmlformats.org/officeDocument/2006/relationships/slideLayout" Target="../slideLayouts/slideLayout3.xml"/><Relationship Id="rId6" Type="http://schemas.openxmlformats.org/officeDocument/2006/relationships/image" Target="../media/image354.png"/><Relationship Id="rId5" Type="http://schemas.openxmlformats.org/officeDocument/2006/relationships/image" Target="../media/image353.png"/><Relationship Id="rId4" Type="http://schemas.openxmlformats.org/officeDocument/2006/relationships/image" Target="../media/image352.png"/></Relationships>
</file>

<file path=ppt/slides/_rels/slide257.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52.xml"/><Relationship Id="rId1" Type="http://schemas.openxmlformats.org/officeDocument/2006/relationships/slideLayout" Target="../slideLayouts/slideLayout3.xml"/><Relationship Id="rId4" Type="http://schemas.openxmlformats.org/officeDocument/2006/relationships/image" Target="../media/image341.png"/></Relationships>
</file>

<file path=ppt/slides/_rels/slide258.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253.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image" Target="../media/image357.png"/><Relationship Id="rId7" Type="http://schemas.openxmlformats.org/officeDocument/2006/relationships/image" Target="../media/image361.png"/><Relationship Id="rId2" Type="http://schemas.openxmlformats.org/officeDocument/2006/relationships/notesSlide" Target="../notesSlides/notesSlide254.xml"/><Relationship Id="rId1" Type="http://schemas.openxmlformats.org/officeDocument/2006/relationships/slideLayout" Target="../slideLayouts/slideLayout3.xml"/><Relationship Id="rId6" Type="http://schemas.openxmlformats.org/officeDocument/2006/relationships/image" Target="../media/image360.png"/><Relationship Id="rId11" Type="http://schemas.openxmlformats.org/officeDocument/2006/relationships/image" Target="../media/image365.png"/><Relationship Id="rId5" Type="http://schemas.openxmlformats.org/officeDocument/2006/relationships/image" Target="../media/image359.png"/><Relationship Id="rId10" Type="http://schemas.openxmlformats.org/officeDocument/2006/relationships/image" Target="../media/image364.png"/><Relationship Id="rId4" Type="http://schemas.openxmlformats.org/officeDocument/2006/relationships/image" Target="../media/image358.png"/><Relationship Id="rId9" Type="http://schemas.openxmlformats.org/officeDocument/2006/relationships/image" Target="../media/image36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3" Type="http://schemas.openxmlformats.org/officeDocument/2006/relationships/image" Target="../media/image366.png"/><Relationship Id="rId7" Type="http://schemas.openxmlformats.org/officeDocument/2006/relationships/image" Target="../media/image370.png"/><Relationship Id="rId2" Type="http://schemas.openxmlformats.org/officeDocument/2006/relationships/notesSlide" Target="../notesSlides/notesSlide255.xml"/><Relationship Id="rId1" Type="http://schemas.openxmlformats.org/officeDocument/2006/relationships/slideLayout" Target="../slideLayouts/slideLayout3.xml"/><Relationship Id="rId6" Type="http://schemas.openxmlformats.org/officeDocument/2006/relationships/image" Target="../media/image369.png"/><Relationship Id="rId5" Type="http://schemas.openxmlformats.org/officeDocument/2006/relationships/image" Target="../media/image368.png"/><Relationship Id="rId4" Type="http://schemas.openxmlformats.org/officeDocument/2006/relationships/image" Target="../media/image367.png"/></Relationships>
</file>

<file path=ppt/slides/_rels/slide2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6.xml"/><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260.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261.xml"/><Relationship Id="rId1" Type="http://schemas.openxmlformats.org/officeDocument/2006/relationships/slideLayout" Target="../slideLayouts/slideLayout3.xml"/><Relationship Id="rId4" Type="http://schemas.openxmlformats.org/officeDocument/2006/relationships/image" Target="../media/image371.png"/></Relationships>
</file>

<file path=ppt/slides/_rels/slide267.xml.rels><?xml version="1.0" encoding="UTF-8" standalone="yes"?>
<Relationships xmlns="http://schemas.openxmlformats.org/package/2006/relationships"><Relationship Id="rId3" Type="http://schemas.openxmlformats.org/officeDocument/2006/relationships/hyperlink" Target="http://upload.wikimedia.org/wikipedia/en/2/22/RonaldFisher.jpg" TargetMode="External"/><Relationship Id="rId2" Type="http://schemas.openxmlformats.org/officeDocument/2006/relationships/notesSlide" Target="../notesSlides/notesSlide262.xml"/><Relationship Id="rId1" Type="http://schemas.openxmlformats.org/officeDocument/2006/relationships/slideLayout" Target="../slideLayouts/slideLayout3.xml"/><Relationship Id="rId4" Type="http://schemas.openxmlformats.org/officeDocument/2006/relationships/image" Target="../media/image373.jp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3" Type="http://schemas.openxmlformats.org/officeDocument/2006/relationships/hyperlink" Target="https://colab.research.google.com/drive/1Aon0NvnKSFvgBS9KkFw5x33nlJYs7xNf" TargetMode="External"/><Relationship Id="rId2" Type="http://schemas.openxmlformats.org/officeDocument/2006/relationships/notesSlide" Target="../notesSlides/notesSlide266.xml"/><Relationship Id="rId1" Type="http://schemas.openxmlformats.org/officeDocument/2006/relationships/slideLayout" Target="../slideLayouts/slideLayout3.xml"/><Relationship Id="rId4" Type="http://schemas.openxmlformats.org/officeDocument/2006/relationships/image" Target="../media/image374.png"/></Relationships>
</file>

<file path=ppt/slides/_rels/slide272.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267.xml"/><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8" Type="http://schemas.openxmlformats.org/officeDocument/2006/relationships/image" Target="../media/image381.jpg"/><Relationship Id="rId3" Type="http://schemas.openxmlformats.org/officeDocument/2006/relationships/image" Target="../media/image376.png"/><Relationship Id="rId7" Type="http://schemas.openxmlformats.org/officeDocument/2006/relationships/image" Target="../media/image380.png"/><Relationship Id="rId2" Type="http://schemas.openxmlformats.org/officeDocument/2006/relationships/notesSlide" Target="../notesSlides/notesSlide268.xml"/><Relationship Id="rId1" Type="http://schemas.openxmlformats.org/officeDocument/2006/relationships/slideLayout" Target="../slideLayouts/slideLayout5.xml"/><Relationship Id="rId6" Type="http://schemas.openxmlformats.org/officeDocument/2006/relationships/image" Target="../media/image379.png"/><Relationship Id="rId5" Type="http://schemas.openxmlformats.org/officeDocument/2006/relationships/image" Target="../media/image378.png"/><Relationship Id="rId4" Type="http://schemas.openxmlformats.org/officeDocument/2006/relationships/image" Target="../media/image377.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68.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colab.research.google.com/drive/1Qm0WE7uZh5CQgUBJmkOBdoIs-HlKyk6a"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hbr.org/2012/10/data-scientist-the-sexiest-job-of-the-21st-centur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hyperlink" Target="https://colab.research.google.com/drive/1a4t9CLaG5JLSH9_nB21ViulW5S29tKQx"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
        <p:cNvGrpSpPr/>
        <p:nvPr/>
      </p:nvGrpSpPr>
      <p:grpSpPr>
        <a:xfrm>
          <a:off x="0" y="0"/>
          <a:ext cx="0" cy="0"/>
          <a:chOff x="0" y="0"/>
          <a:chExt cx="0" cy="0"/>
        </a:xfrm>
      </p:grpSpPr>
      <p:sp>
        <p:nvSpPr>
          <p:cNvPr id="43" name="Google Shape;43;p8"/>
          <p:cNvSpPr txBox="1"/>
          <p:nvPr/>
        </p:nvSpPr>
        <p:spPr>
          <a:xfrm>
            <a:off x="2284050" y="1306700"/>
            <a:ext cx="4575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3000" dirty="0">
                <a:solidFill>
                  <a:srgbClr val="073763"/>
                </a:solidFill>
                <a:latin typeface="나눔스퀘어 Bold" panose="020B0600000101010101" pitchFamily="50" charset="-127"/>
                <a:ea typeface="나눔스퀘어 Bold" panose="020B0600000101010101" pitchFamily="50" charset="-127"/>
                <a:cs typeface="Malgun Gothic"/>
                <a:sym typeface="Malgun Gothic"/>
              </a:rPr>
              <a:t>응용통계학 및 실습</a:t>
            </a:r>
            <a:endParaRPr sz="3300" dirty="0">
              <a:solidFill>
                <a:srgbClr val="073763"/>
              </a:solidFill>
              <a:latin typeface="나눔스퀘어 Bold" panose="020B0600000101010101" pitchFamily="50" charset="-127"/>
              <a:ea typeface="나눔스퀘어 Bold" panose="020B0600000101010101" pitchFamily="50" charset="-127"/>
              <a:cs typeface="Malgun Gothic"/>
              <a:sym typeface="Malgun Gothic"/>
            </a:endParaRPr>
          </a:p>
        </p:txBody>
      </p:sp>
      <p:pic>
        <p:nvPicPr>
          <p:cNvPr id="44" name="Google Shape;44;p8"/>
          <p:cNvPicPr preferRelativeResize="0"/>
          <p:nvPr/>
        </p:nvPicPr>
        <p:blipFill>
          <a:blip r:embed="rId3">
            <a:alphaModFix/>
          </a:blip>
          <a:stretch>
            <a:fillRect/>
          </a:stretch>
        </p:blipFill>
        <p:spPr>
          <a:xfrm>
            <a:off x="6803489" y="6213599"/>
            <a:ext cx="1973312" cy="380425"/>
          </a:xfrm>
          <a:prstGeom prst="rect">
            <a:avLst/>
          </a:prstGeom>
          <a:noFill/>
          <a:ln>
            <a:noFill/>
          </a:ln>
        </p:spPr>
      </p:pic>
      <p:sp>
        <p:nvSpPr>
          <p:cNvPr id="45" name="Google Shape;45;p8"/>
          <p:cNvSpPr/>
          <p:nvPr/>
        </p:nvSpPr>
        <p:spPr>
          <a:xfrm>
            <a:off x="2892762" y="2316899"/>
            <a:ext cx="3358476" cy="646500"/>
          </a:xfrm>
          <a:prstGeom prst="rect">
            <a:avLst/>
          </a:prstGeom>
        </p:spPr>
        <p:txBody>
          <a:bodyPr>
            <a:prstTxWarp prst="textPlain">
              <a:avLst/>
            </a:prstTxWarp>
          </a:bodyPr>
          <a:lstStyle/>
          <a:p>
            <a:pPr lvl="0" algn="ctr"/>
            <a:r>
              <a:rPr lang="ko-KR" altLang="en-US" b="1" dirty="0">
                <a:ln w="9525" cap="flat" cmpd="sng">
                  <a:solidFill>
                    <a:schemeClr val="dk2"/>
                  </a:solidFill>
                  <a:prstDash val="solid"/>
                  <a:round/>
                  <a:headEnd type="none" w="sm" len="sm"/>
                  <a:tailEnd type="none" w="sm" len="sm"/>
                </a:ln>
                <a:solidFill>
                  <a:schemeClr val="lt1"/>
                </a:solidFill>
                <a:latin typeface="나눔고딕 ExtraBold" panose="020D0904000000000000" pitchFamily="50" charset="-127"/>
                <a:ea typeface="나눔고딕 ExtraBold" panose="020D0904000000000000" pitchFamily="50" charset="-127"/>
              </a:rPr>
              <a:t>데이터</a:t>
            </a:r>
            <a:r>
              <a:rPr lang="ko-KR" altLang="en-US" b="1" i="0" dirty="0">
                <a:ln w="9525" cap="flat" cmpd="sng">
                  <a:solidFill>
                    <a:schemeClr val="dk2"/>
                  </a:solidFill>
                  <a:prstDash val="solid"/>
                  <a:round/>
                  <a:headEnd type="none" w="sm" len="sm"/>
                  <a:tailEnd type="none" w="sm" len="sm"/>
                </a:ln>
                <a:solidFill>
                  <a:schemeClr val="lt1"/>
                </a:solidFill>
                <a:latin typeface="나눔고딕 ExtraBold" panose="020D0904000000000000" pitchFamily="50" charset="-127"/>
                <a:ea typeface="나눔고딕 ExtraBold" panose="020D0904000000000000" pitchFamily="50" charset="-127"/>
              </a:rPr>
              <a:t>과학</a:t>
            </a:r>
            <a:endParaRPr b="1" i="0" dirty="0">
              <a:ln w="9525" cap="flat" cmpd="sng">
                <a:solidFill>
                  <a:schemeClr val="dk2"/>
                </a:solidFill>
                <a:prstDash val="solid"/>
                <a:round/>
                <a:headEnd type="none" w="sm" len="sm"/>
                <a:tailEnd type="none" w="sm" len="sm"/>
              </a:ln>
              <a:solidFill>
                <a:schemeClr val="lt1"/>
              </a:solidFill>
              <a:latin typeface="나눔고딕 ExtraBold" panose="020D0904000000000000" pitchFamily="50" charset="-127"/>
              <a:ea typeface="나눔고딕 ExtraBold" panose="020D0904000000000000" pitchFamily="50" charset="-12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데이터과학의 응용 예</a:t>
            </a:r>
            <a:endParaRPr/>
          </a:p>
        </p:txBody>
      </p:sp>
      <p:sp>
        <p:nvSpPr>
          <p:cNvPr id="126" name="Google Shape;126;p1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127" name="Google Shape;127;p1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10</a:t>
            </a:fld>
            <a:endParaRPr/>
          </a:p>
        </p:txBody>
      </p:sp>
      <p:sp>
        <p:nvSpPr>
          <p:cNvPr id="128" name="Google Shape;128;p17"/>
          <p:cNvSpPr txBox="1">
            <a:spLocks noGrp="1"/>
          </p:cNvSpPr>
          <p:nvPr>
            <p:ph type="body" idx="4294967295"/>
          </p:nvPr>
        </p:nvSpPr>
        <p:spPr>
          <a:xfrm>
            <a:off x="315300" y="1110000"/>
            <a:ext cx="8513400" cy="47103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구글 검색 엔진에 자동차 구입에 관한 질문을 조사하여 다음 달 미국서 판매되는 자동차 모델의 수를 예측 </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구글 검색 엔진에 감기약을 검색한 결과를 분석하여 미국서 유행하는 감기의 전파 경로를 지도에 표시하는 구글 플루</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베네수엘라의 한 식품 체인 회사는 분산되었던 각 지점의 데이터를 통합 분석하여 재고관리 개선과 이에 맞는 상품 판매 전략을 수립하여 매출이 30%나 증가</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한 온라인 쇼핑몰은 웹 로그를 분석하여, 고객이 어떤 취향을 가지고 어떤 제품에 관심이 있는지 파악하여 고객 개개인에 맞는 맞춤형 광고를 하여 매출 증가</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한 원유 탐사회사에서 테라 바이트 규모의 지질학 데이터를 분석해 원유 시추의 성공률을 높임 </a:t>
            </a:r>
            <a:endParaRPr>
              <a:latin typeface="Malgun Gothic"/>
              <a:ea typeface="Malgun Gothic"/>
              <a:cs typeface="Malgun Gothic"/>
              <a:sym typeface="Malgun Gothic"/>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10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분포에 따른 평균, 중앙값, 최빈값</a:t>
            </a:r>
            <a:endParaRPr/>
          </a:p>
        </p:txBody>
      </p:sp>
      <p:sp>
        <p:nvSpPr>
          <p:cNvPr id="1467" name="Google Shape;1467;p10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468" name="Google Shape;1468;p10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100</a:t>
            </a:fld>
            <a:endParaRPr/>
          </a:p>
        </p:txBody>
      </p:sp>
      <p:pic>
        <p:nvPicPr>
          <p:cNvPr id="1469" name="Google Shape;1469;p100">
            <a:hlinkClick r:id="rId3"/>
          </p:cNvPr>
          <p:cNvPicPr preferRelativeResize="0"/>
          <p:nvPr/>
        </p:nvPicPr>
        <p:blipFill>
          <a:blip r:embed="rId4">
            <a:alphaModFix/>
          </a:blip>
          <a:stretch>
            <a:fillRect/>
          </a:stretch>
        </p:blipFill>
        <p:spPr>
          <a:xfrm>
            <a:off x="857875" y="972100"/>
            <a:ext cx="3439775" cy="1698124"/>
          </a:xfrm>
          <a:prstGeom prst="rect">
            <a:avLst/>
          </a:prstGeom>
          <a:noFill/>
          <a:ln>
            <a:noFill/>
          </a:ln>
        </p:spPr>
      </p:pic>
      <p:sp>
        <p:nvSpPr>
          <p:cNvPr id="1470" name="Google Shape;1470;p100"/>
          <p:cNvSpPr/>
          <p:nvPr/>
        </p:nvSpPr>
        <p:spPr>
          <a:xfrm>
            <a:off x="1633812" y="2628600"/>
            <a:ext cx="18879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평균=중앙값=최빈값</a:t>
            </a:r>
            <a:endParaRPr sz="1100">
              <a:latin typeface="Malgun Gothic"/>
              <a:ea typeface="Malgun Gothic"/>
              <a:cs typeface="Malgun Gothic"/>
              <a:sym typeface="Malgun Gothic"/>
            </a:endParaRPr>
          </a:p>
        </p:txBody>
      </p:sp>
      <p:sp>
        <p:nvSpPr>
          <p:cNvPr id="1471" name="Google Shape;1471;p100"/>
          <p:cNvSpPr/>
          <p:nvPr/>
        </p:nvSpPr>
        <p:spPr>
          <a:xfrm>
            <a:off x="1537975" y="2934000"/>
            <a:ext cx="2079600" cy="24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(a) 좌우대칭의 정규분포</a:t>
            </a:r>
            <a:endParaRPr sz="1200">
              <a:latin typeface="Malgun Gothic"/>
              <a:ea typeface="Malgun Gothic"/>
              <a:cs typeface="Malgun Gothic"/>
              <a:sym typeface="Malgun Gothic"/>
            </a:endParaRPr>
          </a:p>
        </p:txBody>
      </p:sp>
      <p:cxnSp>
        <p:nvCxnSpPr>
          <p:cNvPr id="1472" name="Google Shape;1472;p100"/>
          <p:cNvCxnSpPr/>
          <p:nvPr/>
        </p:nvCxnSpPr>
        <p:spPr>
          <a:xfrm rot="10800000">
            <a:off x="2577762" y="1088014"/>
            <a:ext cx="0" cy="1550100"/>
          </a:xfrm>
          <a:prstGeom prst="straightConnector1">
            <a:avLst/>
          </a:prstGeom>
          <a:noFill/>
          <a:ln w="9525" cap="flat" cmpd="sng">
            <a:solidFill>
              <a:schemeClr val="dk2"/>
            </a:solidFill>
            <a:prstDash val="solid"/>
            <a:round/>
            <a:headEnd type="none" w="med" len="med"/>
            <a:tailEnd type="none" w="med" len="med"/>
          </a:ln>
        </p:spPr>
      </p:cxnSp>
      <p:sp>
        <p:nvSpPr>
          <p:cNvPr id="1473" name="Google Shape;1473;p100"/>
          <p:cNvSpPr/>
          <p:nvPr/>
        </p:nvSpPr>
        <p:spPr>
          <a:xfrm>
            <a:off x="2003975" y="2090525"/>
            <a:ext cx="5040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000">
                <a:latin typeface="Malgun Gothic"/>
                <a:ea typeface="Malgun Gothic"/>
                <a:cs typeface="Malgun Gothic"/>
                <a:sym typeface="Malgun Gothic"/>
              </a:rPr>
              <a:t>50%</a:t>
            </a:r>
            <a:endParaRPr sz="1000">
              <a:latin typeface="Malgun Gothic"/>
              <a:ea typeface="Malgun Gothic"/>
              <a:cs typeface="Malgun Gothic"/>
              <a:sym typeface="Malgun Gothic"/>
            </a:endParaRPr>
          </a:p>
        </p:txBody>
      </p:sp>
      <p:sp>
        <p:nvSpPr>
          <p:cNvPr id="1474" name="Google Shape;1474;p100"/>
          <p:cNvSpPr/>
          <p:nvPr/>
        </p:nvSpPr>
        <p:spPr>
          <a:xfrm>
            <a:off x="2647525" y="2090525"/>
            <a:ext cx="5040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000">
                <a:latin typeface="Malgun Gothic"/>
                <a:ea typeface="Malgun Gothic"/>
                <a:cs typeface="Malgun Gothic"/>
                <a:sym typeface="Malgun Gothic"/>
              </a:rPr>
              <a:t>50%</a:t>
            </a:r>
            <a:endParaRPr sz="1000">
              <a:latin typeface="Malgun Gothic"/>
              <a:ea typeface="Malgun Gothic"/>
              <a:cs typeface="Malgun Gothic"/>
              <a:sym typeface="Malgun Gothic"/>
            </a:endParaRPr>
          </a:p>
        </p:txBody>
      </p:sp>
      <p:pic>
        <p:nvPicPr>
          <p:cNvPr id="1475" name="Google Shape;1475;p100">
            <a:hlinkClick r:id="rId5"/>
          </p:cNvPr>
          <p:cNvPicPr preferRelativeResize="0"/>
          <p:nvPr/>
        </p:nvPicPr>
        <p:blipFill>
          <a:blip r:embed="rId6">
            <a:alphaModFix/>
          </a:blip>
          <a:stretch>
            <a:fillRect/>
          </a:stretch>
        </p:blipFill>
        <p:spPr>
          <a:xfrm>
            <a:off x="4581640" y="972100"/>
            <a:ext cx="3439775" cy="1698117"/>
          </a:xfrm>
          <a:prstGeom prst="rect">
            <a:avLst/>
          </a:prstGeom>
          <a:noFill/>
          <a:ln>
            <a:noFill/>
          </a:ln>
        </p:spPr>
      </p:pic>
      <p:sp>
        <p:nvSpPr>
          <p:cNvPr id="1476" name="Google Shape;1476;p100"/>
          <p:cNvSpPr/>
          <p:nvPr/>
        </p:nvSpPr>
        <p:spPr>
          <a:xfrm>
            <a:off x="5357599" y="2628600"/>
            <a:ext cx="18879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평균=중앙값</a:t>
            </a:r>
            <a:endParaRPr sz="1100">
              <a:latin typeface="Malgun Gothic"/>
              <a:ea typeface="Malgun Gothic"/>
              <a:cs typeface="Malgun Gothic"/>
              <a:sym typeface="Malgun Gothic"/>
            </a:endParaRPr>
          </a:p>
        </p:txBody>
      </p:sp>
      <p:sp>
        <p:nvSpPr>
          <p:cNvPr id="1477" name="Google Shape;1477;p100"/>
          <p:cNvSpPr/>
          <p:nvPr/>
        </p:nvSpPr>
        <p:spPr>
          <a:xfrm>
            <a:off x="5286188" y="3000750"/>
            <a:ext cx="2030700" cy="24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(b) 쌍봉우리형</a:t>
            </a:r>
            <a:endParaRPr sz="1200">
              <a:latin typeface="Malgun Gothic"/>
              <a:ea typeface="Malgun Gothic"/>
              <a:cs typeface="Malgun Gothic"/>
              <a:sym typeface="Malgun Gothic"/>
            </a:endParaRPr>
          </a:p>
        </p:txBody>
      </p:sp>
      <p:cxnSp>
        <p:nvCxnSpPr>
          <p:cNvPr id="1478" name="Google Shape;1478;p100"/>
          <p:cNvCxnSpPr/>
          <p:nvPr/>
        </p:nvCxnSpPr>
        <p:spPr>
          <a:xfrm rot="10800000">
            <a:off x="5694050" y="2485750"/>
            <a:ext cx="0" cy="294000"/>
          </a:xfrm>
          <a:prstGeom prst="straightConnector1">
            <a:avLst/>
          </a:prstGeom>
          <a:noFill/>
          <a:ln w="9525" cap="flat" cmpd="sng">
            <a:solidFill>
              <a:schemeClr val="dk2"/>
            </a:solidFill>
            <a:prstDash val="solid"/>
            <a:round/>
            <a:headEnd type="none" w="med" len="med"/>
            <a:tailEnd type="none" w="med" len="med"/>
          </a:ln>
        </p:spPr>
      </p:cxnSp>
      <p:cxnSp>
        <p:nvCxnSpPr>
          <p:cNvPr id="1479" name="Google Shape;1479;p100"/>
          <p:cNvCxnSpPr/>
          <p:nvPr/>
        </p:nvCxnSpPr>
        <p:spPr>
          <a:xfrm rot="10800000">
            <a:off x="6913450" y="2485750"/>
            <a:ext cx="0" cy="294000"/>
          </a:xfrm>
          <a:prstGeom prst="straightConnector1">
            <a:avLst/>
          </a:prstGeom>
          <a:noFill/>
          <a:ln w="9525" cap="flat" cmpd="sng">
            <a:solidFill>
              <a:schemeClr val="dk2"/>
            </a:solidFill>
            <a:prstDash val="solid"/>
            <a:round/>
            <a:headEnd type="none" w="med" len="med"/>
            <a:tailEnd type="none" w="med" len="med"/>
          </a:ln>
        </p:spPr>
      </p:cxnSp>
      <p:sp>
        <p:nvSpPr>
          <p:cNvPr id="1480" name="Google Shape;1480;p100"/>
          <p:cNvSpPr/>
          <p:nvPr/>
        </p:nvSpPr>
        <p:spPr>
          <a:xfrm>
            <a:off x="5461025" y="2779750"/>
            <a:ext cx="4659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8000" tIns="54000" rIns="18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최빈값</a:t>
            </a:r>
            <a:endParaRPr sz="1100">
              <a:latin typeface="Malgun Gothic"/>
              <a:ea typeface="Malgun Gothic"/>
              <a:cs typeface="Malgun Gothic"/>
              <a:sym typeface="Malgun Gothic"/>
            </a:endParaRPr>
          </a:p>
        </p:txBody>
      </p:sp>
      <p:sp>
        <p:nvSpPr>
          <p:cNvPr id="1481" name="Google Shape;1481;p100"/>
          <p:cNvSpPr/>
          <p:nvPr/>
        </p:nvSpPr>
        <p:spPr>
          <a:xfrm>
            <a:off x="6680500" y="2779750"/>
            <a:ext cx="4659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8000" tIns="54000" rIns="18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최빈값</a:t>
            </a:r>
            <a:endParaRPr sz="1100">
              <a:latin typeface="Malgun Gothic"/>
              <a:ea typeface="Malgun Gothic"/>
              <a:cs typeface="Malgun Gothic"/>
              <a:sym typeface="Malgun Gothic"/>
            </a:endParaRPr>
          </a:p>
        </p:txBody>
      </p:sp>
      <p:pic>
        <p:nvPicPr>
          <p:cNvPr id="1482" name="Google Shape;1482;p100">
            <a:hlinkClick r:id="rId7"/>
          </p:cNvPr>
          <p:cNvPicPr preferRelativeResize="0"/>
          <p:nvPr/>
        </p:nvPicPr>
        <p:blipFill>
          <a:blip r:embed="rId8">
            <a:alphaModFix/>
          </a:blip>
          <a:stretch>
            <a:fillRect/>
          </a:stretch>
        </p:blipFill>
        <p:spPr>
          <a:xfrm>
            <a:off x="1086488" y="3233175"/>
            <a:ext cx="3439775" cy="1698124"/>
          </a:xfrm>
          <a:prstGeom prst="rect">
            <a:avLst/>
          </a:prstGeom>
          <a:noFill/>
          <a:ln>
            <a:noFill/>
          </a:ln>
        </p:spPr>
      </p:pic>
      <p:sp>
        <p:nvSpPr>
          <p:cNvPr id="1483" name="Google Shape;1483;p100"/>
          <p:cNvSpPr/>
          <p:nvPr/>
        </p:nvSpPr>
        <p:spPr>
          <a:xfrm>
            <a:off x="1270163" y="5159900"/>
            <a:ext cx="5832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최빈값</a:t>
            </a:r>
            <a:endParaRPr sz="1100">
              <a:latin typeface="Malgun Gothic"/>
              <a:ea typeface="Malgun Gothic"/>
              <a:cs typeface="Malgun Gothic"/>
              <a:sym typeface="Malgun Gothic"/>
            </a:endParaRPr>
          </a:p>
        </p:txBody>
      </p:sp>
      <p:cxnSp>
        <p:nvCxnSpPr>
          <p:cNvPr id="1484" name="Google Shape;1484;p100"/>
          <p:cNvCxnSpPr/>
          <p:nvPr/>
        </p:nvCxnSpPr>
        <p:spPr>
          <a:xfrm rot="10800000">
            <a:off x="1894987" y="3838089"/>
            <a:ext cx="0" cy="1093200"/>
          </a:xfrm>
          <a:prstGeom prst="straightConnector1">
            <a:avLst/>
          </a:prstGeom>
          <a:noFill/>
          <a:ln w="9525" cap="flat" cmpd="sng">
            <a:solidFill>
              <a:schemeClr val="dk2"/>
            </a:solidFill>
            <a:prstDash val="solid"/>
            <a:round/>
            <a:headEnd type="none" w="med" len="med"/>
            <a:tailEnd type="none" w="med" len="med"/>
          </a:ln>
        </p:spPr>
      </p:cxnSp>
      <p:sp>
        <p:nvSpPr>
          <p:cNvPr id="1485" name="Google Shape;1485;p100"/>
          <p:cNvSpPr/>
          <p:nvPr/>
        </p:nvSpPr>
        <p:spPr>
          <a:xfrm>
            <a:off x="1603383" y="4915579"/>
            <a:ext cx="5832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중앙값</a:t>
            </a:r>
            <a:endParaRPr sz="1100">
              <a:latin typeface="Malgun Gothic"/>
              <a:ea typeface="Malgun Gothic"/>
              <a:cs typeface="Malgun Gothic"/>
              <a:sym typeface="Malgun Gothic"/>
            </a:endParaRPr>
          </a:p>
        </p:txBody>
      </p:sp>
      <p:sp>
        <p:nvSpPr>
          <p:cNvPr id="1486" name="Google Shape;1486;p100"/>
          <p:cNvSpPr/>
          <p:nvPr/>
        </p:nvSpPr>
        <p:spPr>
          <a:xfrm>
            <a:off x="1889938" y="5159900"/>
            <a:ext cx="5832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평균</a:t>
            </a:r>
            <a:endParaRPr sz="1100">
              <a:latin typeface="Malgun Gothic"/>
              <a:ea typeface="Malgun Gothic"/>
              <a:cs typeface="Malgun Gothic"/>
              <a:sym typeface="Malgun Gothic"/>
            </a:endParaRPr>
          </a:p>
        </p:txBody>
      </p:sp>
      <p:cxnSp>
        <p:nvCxnSpPr>
          <p:cNvPr id="1487" name="Google Shape;1487;p100"/>
          <p:cNvCxnSpPr>
            <a:stCxn id="1486" idx="0"/>
          </p:cNvCxnSpPr>
          <p:nvPr/>
        </p:nvCxnSpPr>
        <p:spPr>
          <a:xfrm rot="10800000">
            <a:off x="2181538" y="4777400"/>
            <a:ext cx="0" cy="382500"/>
          </a:xfrm>
          <a:prstGeom prst="straightConnector1">
            <a:avLst/>
          </a:prstGeom>
          <a:noFill/>
          <a:ln w="9525" cap="flat" cmpd="sng">
            <a:solidFill>
              <a:schemeClr val="dk2"/>
            </a:solidFill>
            <a:prstDash val="solid"/>
            <a:round/>
            <a:headEnd type="none" w="med" len="med"/>
            <a:tailEnd type="none" w="med" len="med"/>
          </a:ln>
        </p:spPr>
      </p:cxnSp>
      <p:cxnSp>
        <p:nvCxnSpPr>
          <p:cNvPr id="1488" name="Google Shape;1488;p100"/>
          <p:cNvCxnSpPr>
            <a:stCxn id="1483" idx="0"/>
          </p:cNvCxnSpPr>
          <p:nvPr/>
        </p:nvCxnSpPr>
        <p:spPr>
          <a:xfrm rot="10800000">
            <a:off x="1561763" y="4768400"/>
            <a:ext cx="0" cy="391500"/>
          </a:xfrm>
          <a:prstGeom prst="straightConnector1">
            <a:avLst/>
          </a:prstGeom>
          <a:noFill/>
          <a:ln w="9525" cap="flat" cmpd="sng">
            <a:solidFill>
              <a:schemeClr val="dk2"/>
            </a:solidFill>
            <a:prstDash val="solid"/>
            <a:round/>
            <a:headEnd type="none" w="med" len="med"/>
            <a:tailEnd type="none" w="med" len="med"/>
          </a:ln>
        </p:spPr>
      </p:cxnSp>
      <p:sp>
        <p:nvSpPr>
          <p:cNvPr id="1489" name="Google Shape;1489;p100"/>
          <p:cNvSpPr/>
          <p:nvPr/>
        </p:nvSpPr>
        <p:spPr>
          <a:xfrm>
            <a:off x="1321200" y="4382800"/>
            <a:ext cx="504000" cy="204600"/>
          </a:xfrm>
          <a:prstGeom prst="rect">
            <a:avLst/>
          </a:prstGeom>
          <a:noFill/>
          <a:ln>
            <a:noFill/>
          </a:ln>
        </p:spPr>
        <p:txBody>
          <a:bodyPr spcFirstLastPara="1" wrap="square" lIns="54000" tIns="54000" rIns="54000" bIns="54000" anchor="ctr" anchorCtr="0">
            <a:noAutofit/>
          </a:bodyPr>
          <a:lstStyle/>
          <a:p>
            <a:pPr marL="0" lvl="0" indent="0" algn="ctr" rtl="0">
              <a:spcBef>
                <a:spcPts val="0"/>
              </a:spcBef>
              <a:spcAft>
                <a:spcPts val="0"/>
              </a:spcAft>
              <a:buNone/>
            </a:pPr>
            <a:r>
              <a:rPr lang="ko-KR" sz="1000">
                <a:latin typeface="Malgun Gothic"/>
                <a:ea typeface="Malgun Gothic"/>
                <a:cs typeface="Malgun Gothic"/>
                <a:sym typeface="Malgun Gothic"/>
              </a:rPr>
              <a:t>50%</a:t>
            </a:r>
            <a:endParaRPr sz="1000">
              <a:latin typeface="Malgun Gothic"/>
              <a:ea typeface="Malgun Gothic"/>
              <a:cs typeface="Malgun Gothic"/>
              <a:sym typeface="Malgun Gothic"/>
            </a:endParaRPr>
          </a:p>
        </p:txBody>
      </p:sp>
      <p:sp>
        <p:nvSpPr>
          <p:cNvPr id="1490" name="Google Shape;1490;p100"/>
          <p:cNvSpPr/>
          <p:nvPr/>
        </p:nvSpPr>
        <p:spPr>
          <a:xfrm>
            <a:off x="1964750" y="4382800"/>
            <a:ext cx="504000" cy="204600"/>
          </a:xfrm>
          <a:prstGeom prst="rect">
            <a:avLst/>
          </a:prstGeom>
          <a:noFill/>
          <a:ln>
            <a:noFill/>
          </a:ln>
        </p:spPr>
        <p:txBody>
          <a:bodyPr spcFirstLastPara="1" wrap="square" lIns="54000" tIns="54000" rIns="54000" bIns="54000" anchor="ctr" anchorCtr="0">
            <a:noAutofit/>
          </a:bodyPr>
          <a:lstStyle/>
          <a:p>
            <a:pPr marL="0" lvl="0" indent="0" algn="ctr" rtl="0">
              <a:spcBef>
                <a:spcPts val="0"/>
              </a:spcBef>
              <a:spcAft>
                <a:spcPts val="0"/>
              </a:spcAft>
              <a:buNone/>
            </a:pPr>
            <a:r>
              <a:rPr lang="ko-KR" sz="1000">
                <a:latin typeface="Malgun Gothic"/>
                <a:ea typeface="Malgun Gothic"/>
                <a:cs typeface="Malgun Gothic"/>
                <a:sym typeface="Malgun Gothic"/>
              </a:rPr>
              <a:t>50%</a:t>
            </a:r>
            <a:endParaRPr sz="1000">
              <a:latin typeface="Malgun Gothic"/>
              <a:ea typeface="Malgun Gothic"/>
              <a:cs typeface="Malgun Gothic"/>
              <a:sym typeface="Malgun Gothic"/>
            </a:endParaRPr>
          </a:p>
        </p:txBody>
      </p:sp>
      <p:cxnSp>
        <p:nvCxnSpPr>
          <p:cNvPr id="1491" name="Google Shape;1491;p100"/>
          <p:cNvCxnSpPr/>
          <p:nvPr/>
        </p:nvCxnSpPr>
        <p:spPr>
          <a:xfrm rot="10800000">
            <a:off x="6303762" y="2440114"/>
            <a:ext cx="0" cy="198000"/>
          </a:xfrm>
          <a:prstGeom prst="straightConnector1">
            <a:avLst/>
          </a:prstGeom>
          <a:noFill/>
          <a:ln w="9525" cap="flat" cmpd="sng">
            <a:solidFill>
              <a:schemeClr val="dk2"/>
            </a:solidFill>
            <a:prstDash val="solid"/>
            <a:round/>
            <a:headEnd type="none" w="med" len="med"/>
            <a:tailEnd type="none" w="med" len="med"/>
          </a:ln>
        </p:spPr>
      </p:cxnSp>
      <p:sp>
        <p:nvSpPr>
          <p:cNvPr id="1492" name="Google Shape;1492;p100"/>
          <p:cNvSpPr/>
          <p:nvPr/>
        </p:nvSpPr>
        <p:spPr>
          <a:xfrm>
            <a:off x="5464737" y="2090525"/>
            <a:ext cx="5040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000">
                <a:latin typeface="Malgun Gothic"/>
                <a:ea typeface="Malgun Gothic"/>
                <a:cs typeface="Malgun Gothic"/>
                <a:sym typeface="Malgun Gothic"/>
              </a:rPr>
              <a:t>50%</a:t>
            </a:r>
            <a:endParaRPr sz="1000">
              <a:latin typeface="Malgun Gothic"/>
              <a:ea typeface="Malgun Gothic"/>
              <a:cs typeface="Malgun Gothic"/>
              <a:sym typeface="Malgun Gothic"/>
            </a:endParaRPr>
          </a:p>
        </p:txBody>
      </p:sp>
      <p:sp>
        <p:nvSpPr>
          <p:cNvPr id="1493" name="Google Shape;1493;p100"/>
          <p:cNvSpPr/>
          <p:nvPr/>
        </p:nvSpPr>
        <p:spPr>
          <a:xfrm>
            <a:off x="6641687" y="2090525"/>
            <a:ext cx="5040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000">
                <a:latin typeface="Malgun Gothic"/>
                <a:ea typeface="Malgun Gothic"/>
                <a:cs typeface="Malgun Gothic"/>
                <a:sym typeface="Malgun Gothic"/>
              </a:rPr>
              <a:t>50%</a:t>
            </a:r>
            <a:endParaRPr sz="1000">
              <a:latin typeface="Malgun Gothic"/>
              <a:ea typeface="Malgun Gothic"/>
              <a:cs typeface="Malgun Gothic"/>
              <a:sym typeface="Malgun Gothic"/>
            </a:endParaRPr>
          </a:p>
        </p:txBody>
      </p:sp>
      <p:sp>
        <p:nvSpPr>
          <p:cNvPr id="1494" name="Google Shape;1494;p100"/>
          <p:cNvSpPr/>
          <p:nvPr/>
        </p:nvSpPr>
        <p:spPr>
          <a:xfrm>
            <a:off x="1790950" y="5426100"/>
            <a:ext cx="2030700" cy="24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(c) 왼쪽으로 치우친 분포</a:t>
            </a:r>
            <a:endParaRPr sz="1200">
              <a:latin typeface="Malgun Gothic"/>
              <a:ea typeface="Malgun Gothic"/>
              <a:cs typeface="Malgun Gothic"/>
              <a:sym typeface="Malgun Gothic"/>
            </a:endParaRPr>
          </a:p>
        </p:txBody>
      </p:sp>
      <p:pic>
        <p:nvPicPr>
          <p:cNvPr id="1495" name="Google Shape;1495;p100">
            <a:hlinkClick r:id="rId9"/>
          </p:cNvPr>
          <p:cNvPicPr preferRelativeResize="0"/>
          <p:nvPr/>
        </p:nvPicPr>
        <p:blipFill>
          <a:blip r:embed="rId10">
            <a:alphaModFix/>
          </a:blip>
          <a:stretch>
            <a:fillRect/>
          </a:stretch>
        </p:blipFill>
        <p:spPr>
          <a:xfrm>
            <a:off x="4812450" y="3233174"/>
            <a:ext cx="3439792" cy="1698125"/>
          </a:xfrm>
          <a:prstGeom prst="rect">
            <a:avLst/>
          </a:prstGeom>
          <a:noFill/>
          <a:ln>
            <a:noFill/>
          </a:ln>
        </p:spPr>
      </p:pic>
      <p:sp>
        <p:nvSpPr>
          <p:cNvPr id="1496" name="Google Shape;1496;p100"/>
          <p:cNvSpPr/>
          <p:nvPr/>
        </p:nvSpPr>
        <p:spPr>
          <a:xfrm>
            <a:off x="6799149" y="5168900"/>
            <a:ext cx="5832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평균</a:t>
            </a:r>
            <a:endParaRPr sz="1100">
              <a:latin typeface="Malgun Gothic"/>
              <a:ea typeface="Malgun Gothic"/>
              <a:cs typeface="Malgun Gothic"/>
              <a:sym typeface="Malgun Gothic"/>
            </a:endParaRPr>
          </a:p>
        </p:txBody>
      </p:sp>
      <p:cxnSp>
        <p:nvCxnSpPr>
          <p:cNvPr id="1497" name="Google Shape;1497;p100"/>
          <p:cNvCxnSpPr/>
          <p:nvPr/>
        </p:nvCxnSpPr>
        <p:spPr>
          <a:xfrm rot="10800000">
            <a:off x="7364162" y="3899689"/>
            <a:ext cx="0" cy="1093200"/>
          </a:xfrm>
          <a:prstGeom prst="straightConnector1">
            <a:avLst/>
          </a:prstGeom>
          <a:noFill/>
          <a:ln w="9525" cap="flat" cmpd="sng">
            <a:solidFill>
              <a:schemeClr val="dk2"/>
            </a:solidFill>
            <a:prstDash val="solid"/>
            <a:round/>
            <a:headEnd type="none" w="med" len="med"/>
            <a:tailEnd type="none" w="med" len="med"/>
          </a:ln>
        </p:spPr>
      </p:cxnSp>
      <p:sp>
        <p:nvSpPr>
          <p:cNvPr id="1498" name="Google Shape;1498;p100"/>
          <p:cNvSpPr/>
          <p:nvPr/>
        </p:nvSpPr>
        <p:spPr>
          <a:xfrm>
            <a:off x="7072546" y="4915579"/>
            <a:ext cx="5832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중앙값</a:t>
            </a:r>
            <a:endParaRPr sz="1100">
              <a:latin typeface="Malgun Gothic"/>
              <a:ea typeface="Malgun Gothic"/>
              <a:cs typeface="Malgun Gothic"/>
              <a:sym typeface="Malgun Gothic"/>
            </a:endParaRPr>
          </a:p>
        </p:txBody>
      </p:sp>
      <p:sp>
        <p:nvSpPr>
          <p:cNvPr id="1499" name="Google Shape;1499;p100"/>
          <p:cNvSpPr/>
          <p:nvPr/>
        </p:nvSpPr>
        <p:spPr>
          <a:xfrm>
            <a:off x="7418924" y="5168900"/>
            <a:ext cx="583200" cy="204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최빈값</a:t>
            </a:r>
            <a:endParaRPr sz="1100">
              <a:latin typeface="Malgun Gothic"/>
              <a:ea typeface="Malgun Gothic"/>
              <a:cs typeface="Malgun Gothic"/>
              <a:sym typeface="Malgun Gothic"/>
            </a:endParaRPr>
          </a:p>
        </p:txBody>
      </p:sp>
      <p:cxnSp>
        <p:nvCxnSpPr>
          <p:cNvPr id="1500" name="Google Shape;1500;p100"/>
          <p:cNvCxnSpPr>
            <a:stCxn id="1499" idx="0"/>
          </p:cNvCxnSpPr>
          <p:nvPr/>
        </p:nvCxnSpPr>
        <p:spPr>
          <a:xfrm rot="10800000">
            <a:off x="7710524" y="4786400"/>
            <a:ext cx="0" cy="382500"/>
          </a:xfrm>
          <a:prstGeom prst="straightConnector1">
            <a:avLst/>
          </a:prstGeom>
          <a:noFill/>
          <a:ln w="9525" cap="flat" cmpd="sng">
            <a:solidFill>
              <a:schemeClr val="dk2"/>
            </a:solidFill>
            <a:prstDash val="solid"/>
            <a:round/>
            <a:headEnd type="none" w="med" len="med"/>
            <a:tailEnd type="none" w="med" len="med"/>
          </a:ln>
        </p:spPr>
      </p:cxnSp>
      <p:cxnSp>
        <p:nvCxnSpPr>
          <p:cNvPr id="1501" name="Google Shape;1501;p100"/>
          <p:cNvCxnSpPr>
            <a:stCxn id="1496" idx="0"/>
          </p:cNvCxnSpPr>
          <p:nvPr/>
        </p:nvCxnSpPr>
        <p:spPr>
          <a:xfrm rot="10800000">
            <a:off x="7090749" y="4777400"/>
            <a:ext cx="0" cy="391500"/>
          </a:xfrm>
          <a:prstGeom prst="straightConnector1">
            <a:avLst/>
          </a:prstGeom>
          <a:noFill/>
          <a:ln w="9525" cap="flat" cmpd="sng">
            <a:solidFill>
              <a:schemeClr val="dk2"/>
            </a:solidFill>
            <a:prstDash val="solid"/>
            <a:round/>
            <a:headEnd type="none" w="med" len="med"/>
            <a:tailEnd type="none" w="med" len="med"/>
          </a:ln>
        </p:spPr>
      </p:cxnSp>
      <p:sp>
        <p:nvSpPr>
          <p:cNvPr id="1502" name="Google Shape;1502;p100"/>
          <p:cNvSpPr/>
          <p:nvPr/>
        </p:nvSpPr>
        <p:spPr>
          <a:xfrm>
            <a:off x="6824650" y="4382800"/>
            <a:ext cx="504000" cy="204600"/>
          </a:xfrm>
          <a:prstGeom prst="rect">
            <a:avLst/>
          </a:prstGeom>
          <a:noFill/>
          <a:ln>
            <a:noFill/>
          </a:ln>
        </p:spPr>
        <p:txBody>
          <a:bodyPr spcFirstLastPara="1" wrap="square" lIns="54000" tIns="54000" rIns="54000" bIns="54000" anchor="ctr" anchorCtr="0">
            <a:noAutofit/>
          </a:bodyPr>
          <a:lstStyle/>
          <a:p>
            <a:pPr marL="0" lvl="0" indent="0" algn="ctr" rtl="0">
              <a:spcBef>
                <a:spcPts val="0"/>
              </a:spcBef>
              <a:spcAft>
                <a:spcPts val="0"/>
              </a:spcAft>
              <a:buNone/>
            </a:pPr>
            <a:r>
              <a:rPr lang="ko-KR" sz="1000">
                <a:latin typeface="Malgun Gothic"/>
                <a:ea typeface="Malgun Gothic"/>
                <a:cs typeface="Malgun Gothic"/>
                <a:sym typeface="Malgun Gothic"/>
              </a:rPr>
              <a:t>50%</a:t>
            </a:r>
            <a:endParaRPr sz="1000">
              <a:latin typeface="Malgun Gothic"/>
              <a:ea typeface="Malgun Gothic"/>
              <a:cs typeface="Malgun Gothic"/>
              <a:sym typeface="Malgun Gothic"/>
            </a:endParaRPr>
          </a:p>
        </p:txBody>
      </p:sp>
      <p:sp>
        <p:nvSpPr>
          <p:cNvPr id="1503" name="Google Shape;1503;p100"/>
          <p:cNvSpPr/>
          <p:nvPr/>
        </p:nvSpPr>
        <p:spPr>
          <a:xfrm>
            <a:off x="7392000" y="4382800"/>
            <a:ext cx="504000" cy="204600"/>
          </a:xfrm>
          <a:prstGeom prst="rect">
            <a:avLst/>
          </a:prstGeom>
          <a:noFill/>
          <a:ln>
            <a:noFill/>
          </a:ln>
        </p:spPr>
        <p:txBody>
          <a:bodyPr spcFirstLastPara="1" wrap="square" lIns="54000" tIns="54000" rIns="54000" bIns="54000" anchor="ctr" anchorCtr="0">
            <a:noAutofit/>
          </a:bodyPr>
          <a:lstStyle/>
          <a:p>
            <a:pPr marL="0" lvl="0" indent="0" algn="ctr" rtl="0">
              <a:spcBef>
                <a:spcPts val="0"/>
              </a:spcBef>
              <a:spcAft>
                <a:spcPts val="0"/>
              </a:spcAft>
              <a:buNone/>
            </a:pPr>
            <a:r>
              <a:rPr lang="ko-KR" sz="1000">
                <a:latin typeface="Malgun Gothic"/>
                <a:ea typeface="Malgun Gothic"/>
                <a:cs typeface="Malgun Gothic"/>
                <a:sym typeface="Malgun Gothic"/>
              </a:rPr>
              <a:t>50%</a:t>
            </a:r>
            <a:endParaRPr sz="1000">
              <a:latin typeface="Malgun Gothic"/>
              <a:ea typeface="Malgun Gothic"/>
              <a:cs typeface="Malgun Gothic"/>
              <a:sym typeface="Malgun Gothic"/>
            </a:endParaRPr>
          </a:p>
        </p:txBody>
      </p:sp>
      <p:sp>
        <p:nvSpPr>
          <p:cNvPr id="1504" name="Google Shape;1504;p100"/>
          <p:cNvSpPr/>
          <p:nvPr/>
        </p:nvSpPr>
        <p:spPr>
          <a:xfrm>
            <a:off x="5490325" y="5426100"/>
            <a:ext cx="2079600" cy="24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(c) 오른쪽으로 치우친 분포</a:t>
            </a:r>
            <a:endParaRPr sz="1200">
              <a:latin typeface="Malgun Gothic"/>
              <a:ea typeface="Malgun Gothic"/>
              <a:cs typeface="Malgun Gothic"/>
              <a:sym typeface="Malgun Gothic"/>
            </a:endParaRPr>
          </a:p>
        </p:txBody>
      </p:sp>
      <p:sp>
        <p:nvSpPr>
          <p:cNvPr id="1505" name="Google Shape;1505;p100"/>
          <p:cNvSpPr txBox="1"/>
          <p:nvPr/>
        </p:nvSpPr>
        <p:spPr>
          <a:xfrm>
            <a:off x="1825200" y="5765925"/>
            <a:ext cx="5698500" cy="39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ko-KR" sz="1800" dirty="0">
                <a:solidFill>
                  <a:schemeClr val="dk1"/>
                </a:solidFill>
                <a:latin typeface="Malgun Gothic"/>
                <a:ea typeface="Malgun Gothic"/>
                <a:cs typeface="Malgun Gothic"/>
                <a:sym typeface="Malgun Gothic"/>
              </a:rPr>
              <a:t>분포형태에 따른 평균, 중앙값, </a:t>
            </a:r>
            <a:r>
              <a:rPr lang="ko-KR" sz="1800" dirty="0" err="1">
                <a:solidFill>
                  <a:schemeClr val="dk1"/>
                </a:solidFill>
                <a:latin typeface="Malgun Gothic"/>
                <a:ea typeface="Malgun Gothic"/>
                <a:cs typeface="Malgun Gothic"/>
                <a:sym typeface="Malgun Gothic"/>
              </a:rPr>
              <a:t>최빈값</a:t>
            </a:r>
            <a:endParaRPr sz="1800" dirty="0">
              <a:solidFill>
                <a:schemeClr val="dk1"/>
              </a:solidFill>
              <a:latin typeface="Malgun Gothic"/>
              <a:ea typeface="Malgun Gothic"/>
              <a:cs typeface="Malgun Gothic"/>
              <a:sym typeface="Malgun Gothic"/>
            </a:endParaRPr>
          </a:p>
        </p:txBody>
      </p:sp>
      <p:sp>
        <p:nvSpPr>
          <p:cNvPr id="1506" name="Google Shape;1506;p100">
            <a:hlinkClick r:id="rId3"/>
          </p:cNvPr>
          <p:cNvSpPr/>
          <p:nvPr/>
        </p:nvSpPr>
        <p:spPr>
          <a:xfrm>
            <a:off x="7418925" y="6860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0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 변동의 측정</a:t>
            </a:r>
            <a:endParaRPr/>
          </a:p>
        </p:txBody>
      </p:sp>
      <p:sp>
        <p:nvSpPr>
          <p:cNvPr id="1512" name="Google Shape;1512;p10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513" name="Google Shape;1513;p10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101</a:t>
            </a:fld>
            <a:endParaRPr/>
          </a:p>
        </p:txBody>
      </p:sp>
      <p:sp>
        <p:nvSpPr>
          <p:cNvPr id="1514" name="Google Shape;1514;p101"/>
          <p:cNvSpPr txBox="1">
            <a:spLocks noGrp="1"/>
          </p:cNvSpPr>
          <p:nvPr>
            <p:ph type="body" idx="4294967295"/>
          </p:nvPr>
        </p:nvSpPr>
        <p:spPr>
          <a:xfrm>
            <a:off x="315300" y="1110000"/>
            <a:ext cx="8513400" cy="15681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데이터의 중심위치 측정 : 평균, 중앙값, 최빈값</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이러한 값은 데이터의 분포특징을 나타내지 못한다.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따라서 데이터의 퍼짐 정도를 나타내는 통계량이 필요</a:t>
            </a:r>
            <a:endParaRPr>
              <a:latin typeface="Malgun Gothic"/>
              <a:ea typeface="Malgun Gothic"/>
              <a:cs typeface="Malgun Gothic"/>
              <a:sym typeface="Malgun Gothic"/>
            </a:endParaRPr>
          </a:p>
        </p:txBody>
      </p:sp>
      <p:sp>
        <p:nvSpPr>
          <p:cNvPr id="1515" name="Google Shape;1515;p101"/>
          <p:cNvSpPr/>
          <p:nvPr/>
        </p:nvSpPr>
        <p:spPr>
          <a:xfrm>
            <a:off x="1322343" y="2678100"/>
            <a:ext cx="6420300" cy="29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800">
                <a:latin typeface="Malgun Gothic"/>
                <a:ea typeface="Malgun Gothic"/>
                <a:cs typeface="Malgun Gothic"/>
                <a:sym typeface="Malgun Gothic"/>
              </a:rPr>
              <a:t>자료 1 : 55, 56, 57, 58, 59, 60, 60, 60, 61, 62, 63, 64, 65</a:t>
            </a:r>
            <a:endParaRPr sz="1800">
              <a:latin typeface="Malgun Gothic"/>
              <a:ea typeface="Malgun Gothic"/>
              <a:cs typeface="Malgun Gothic"/>
              <a:sym typeface="Malgun Gothic"/>
            </a:endParaRPr>
          </a:p>
        </p:txBody>
      </p:sp>
      <p:sp>
        <p:nvSpPr>
          <p:cNvPr id="1516" name="Google Shape;1516;p101"/>
          <p:cNvSpPr/>
          <p:nvPr/>
        </p:nvSpPr>
        <p:spPr>
          <a:xfrm>
            <a:off x="1322475" y="4408200"/>
            <a:ext cx="6420300" cy="29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800">
                <a:latin typeface="Malgun Gothic"/>
                <a:ea typeface="Malgun Gothic"/>
                <a:cs typeface="Malgun Gothic"/>
                <a:sym typeface="Malgun Gothic"/>
              </a:rPr>
              <a:t>자료 2 : 35, 40, 45, 50, 55, 60, 60, 60, 65, 70, 75, 80 85</a:t>
            </a:r>
            <a:endParaRPr sz="1800">
              <a:latin typeface="Malgun Gothic"/>
              <a:ea typeface="Malgun Gothic"/>
              <a:cs typeface="Malgun Gothic"/>
              <a:sym typeface="Malgun Gothic"/>
            </a:endParaRPr>
          </a:p>
        </p:txBody>
      </p:sp>
      <p:sp>
        <p:nvSpPr>
          <p:cNvPr id="1517" name="Google Shape;1517;p101"/>
          <p:cNvSpPr/>
          <p:nvPr/>
        </p:nvSpPr>
        <p:spPr>
          <a:xfrm>
            <a:off x="5264775" y="3055875"/>
            <a:ext cx="2046900" cy="2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300">
                <a:latin typeface="Malgun Gothic"/>
                <a:ea typeface="Malgun Gothic"/>
                <a:cs typeface="Malgun Gothic"/>
                <a:sym typeface="Malgun Gothic"/>
              </a:rPr>
              <a:t>평균=중앙값=최빈값=60</a:t>
            </a:r>
            <a:endParaRPr sz="1300">
              <a:latin typeface="Malgun Gothic"/>
              <a:ea typeface="Malgun Gothic"/>
              <a:cs typeface="Malgun Gothic"/>
              <a:sym typeface="Malgun Gothic"/>
            </a:endParaRPr>
          </a:p>
        </p:txBody>
      </p:sp>
      <p:sp>
        <p:nvSpPr>
          <p:cNvPr id="1518" name="Google Shape;1518;p101"/>
          <p:cNvSpPr/>
          <p:nvPr/>
        </p:nvSpPr>
        <p:spPr>
          <a:xfrm>
            <a:off x="5264775" y="4795100"/>
            <a:ext cx="2046900" cy="2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1300">
                <a:latin typeface="Malgun Gothic"/>
                <a:ea typeface="Malgun Gothic"/>
                <a:cs typeface="Malgun Gothic"/>
                <a:sym typeface="Malgun Gothic"/>
              </a:rPr>
              <a:t>평균=중앙값=최빈값=60</a:t>
            </a:r>
            <a:endParaRPr sz="1300">
              <a:latin typeface="Malgun Gothic"/>
              <a:ea typeface="Malgun Gothic"/>
              <a:cs typeface="Malgun Gothic"/>
              <a:sym typeface="Malgun Gothic"/>
            </a:endParaRPr>
          </a:p>
        </p:txBody>
      </p:sp>
      <p:cxnSp>
        <p:nvCxnSpPr>
          <p:cNvPr id="1519" name="Google Shape;1519;p101"/>
          <p:cNvCxnSpPr/>
          <p:nvPr/>
        </p:nvCxnSpPr>
        <p:spPr>
          <a:xfrm>
            <a:off x="2719350" y="3977225"/>
            <a:ext cx="3752100" cy="0"/>
          </a:xfrm>
          <a:prstGeom prst="straightConnector1">
            <a:avLst/>
          </a:prstGeom>
          <a:noFill/>
          <a:ln w="19050" cap="flat" cmpd="sng">
            <a:solidFill>
              <a:schemeClr val="dk2"/>
            </a:solidFill>
            <a:prstDash val="solid"/>
            <a:round/>
            <a:headEnd type="none" w="med" len="med"/>
            <a:tailEnd type="none" w="med" len="med"/>
          </a:ln>
        </p:spPr>
      </p:cxnSp>
      <p:sp>
        <p:nvSpPr>
          <p:cNvPr id="1520" name="Google Shape;1520;p101"/>
          <p:cNvSpPr/>
          <p:nvPr/>
        </p:nvSpPr>
        <p:spPr>
          <a:xfrm>
            <a:off x="2719200" y="4045275"/>
            <a:ext cx="3752100" cy="2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8000" tIns="54000" rIns="18000" bIns="54000" anchor="ctr" anchorCtr="0">
            <a:noAutofit/>
          </a:bodyPr>
          <a:lstStyle/>
          <a:p>
            <a:pPr marL="0" lvl="0" indent="0" algn="ctr" rtl="0">
              <a:spcBef>
                <a:spcPts val="0"/>
              </a:spcBef>
              <a:spcAft>
                <a:spcPts val="0"/>
              </a:spcAft>
              <a:buNone/>
            </a:pPr>
            <a:r>
              <a:rPr lang="ko-KR" sz="1250">
                <a:latin typeface="Malgun Gothic"/>
                <a:ea typeface="Malgun Gothic"/>
                <a:cs typeface="Malgun Gothic"/>
                <a:sym typeface="Malgun Gothic"/>
              </a:rPr>
              <a:t>35   40   45   50   55   60   65   70   75   80   85</a:t>
            </a:r>
            <a:endParaRPr sz="1250">
              <a:latin typeface="Malgun Gothic"/>
              <a:ea typeface="Malgun Gothic"/>
              <a:cs typeface="Malgun Gothic"/>
              <a:sym typeface="Malgun Gothic"/>
            </a:endParaRPr>
          </a:p>
        </p:txBody>
      </p:sp>
      <p:cxnSp>
        <p:nvCxnSpPr>
          <p:cNvPr id="1521" name="Google Shape;1521;p101"/>
          <p:cNvCxnSpPr/>
          <p:nvPr/>
        </p:nvCxnSpPr>
        <p:spPr>
          <a:xfrm>
            <a:off x="2719425" y="5707350"/>
            <a:ext cx="3752100" cy="0"/>
          </a:xfrm>
          <a:prstGeom prst="straightConnector1">
            <a:avLst/>
          </a:prstGeom>
          <a:noFill/>
          <a:ln w="19050" cap="flat" cmpd="sng">
            <a:solidFill>
              <a:schemeClr val="dk2"/>
            </a:solidFill>
            <a:prstDash val="solid"/>
            <a:round/>
            <a:headEnd type="none" w="med" len="med"/>
            <a:tailEnd type="none" w="med" len="med"/>
          </a:ln>
        </p:spPr>
      </p:cxnSp>
      <p:sp>
        <p:nvSpPr>
          <p:cNvPr id="1522" name="Google Shape;1522;p101"/>
          <p:cNvSpPr/>
          <p:nvPr/>
        </p:nvSpPr>
        <p:spPr>
          <a:xfrm>
            <a:off x="2719275" y="5775400"/>
            <a:ext cx="3752100" cy="2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8000" tIns="54000" rIns="18000" bIns="54000" anchor="ctr" anchorCtr="0">
            <a:noAutofit/>
          </a:bodyPr>
          <a:lstStyle/>
          <a:p>
            <a:pPr marL="0" lvl="0" indent="0" algn="ctr" rtl="0">
              <a:spcBef>
                <a:spcPts val="0"/>
              </a:spcBef>
              <a:spcAft>
                <a:spcPts val="0"/>
              </a:spcAft>
              <a:buNone/>
            </a:pPr>
            <a:r>
              <a:rPr lang="ko-KR" sz="1250">
                <a:latin typeface="Malgun Gothic"/>
                <a:ea typeface="Malgun Gothic"/>
                <a:cs typeface="Malgun Gothic"/>
                <a:sym typeface="Malgun Gothic"/>
              </a:rPr>
              <a:t>35   40   45   50   55   60   65   70   75   80   85</a:t>
            </a:r>
            <a:endParaRPr sz="1250">
              <a:latin typeface="Malgun Gothic"/>
              <a:ea typeface="Malgun Gothic"/>
              <a:cs typeface="Malgun Gothic"/>
              <a:sym typeface="Malgun Gothic"/>
            </a:endParaRPr>
          </a:p>
        </p:txBody>
      </p:sp>
      <p:sp>
        <p:nvSpPr>
          <p:cNvPr id="1523" name="Google Shape;1523;p101"/>
          <p:cNvSpPr/>
          <p:nvPr/>
        </p:nvSpPr>
        <p:spPr>
          <a:xfrm>
            <a:off x="4167795"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4" name="Google Shape;1524;p101"/>
          <p:cNvSpPr/>
          <p:nvPr/>
        </p:nvSpPr>
        <p:spPr>
          <a:xfrm>
            <a:off x="4243412"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5" name="Google Shape;1525;p101"/>
          <p:cNvSpPr/>
          <p:nvPr/>
        </p:nvSpPr>
        <p:spPr>
          <a:xfrm>
            <a:off x="4319030"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6" name="Google Shape;1526;p101"/>
          <p:cNvSpPr/>
          <p:nvPr/>
        </p:nvSpPr>
        <p:spPr>
          <a:xfrm>
            <a:off x="4394647"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7" name="Google Shape;1527;p101"/>
          <p:cNvSpPr/>
          <p:nvPr/>
        </p:nvSpPr>
        <p:spPr>
          <a:xfrm>
            <a:off x="4470265"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8" name="Google Shape;1528;p101"/>
          <p:cNvSpPr/>
          <p:nvPr/>
        </p:nvSpPr>
        <p:spPr>
          <a:xfrm>
            <a:off x="4545882"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9" name="Google Shape;1529;p101"/>
          <p:cNvSpPr/>
          <p:nvPr/>
        </p:nvSpPr>
        <p:spPr>
          <a:xfrm>
            <a:off x="4621500"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0" name="Google Shape;1530;p101"/>
          <p:cNvSpPr/>
          <p:nvPr/>
        </p:nvSpPr>
        <p:spPr>
          <a:xfrm>
            <a:off x="4697118"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1" name="Google Shape;1531;p101"/>
          <p:cNvSpPr/>
          <p:nvPr/>
        </p:nvSpPr>
        <p:spPr>
          <a:xfrm>
            <a:off x="4772735"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2" name="Google Shape;1532;p101"/>
          <p:cNvSpPr/>
          <p:nvPr/>
        </p:nvSpPr>
        <p:spPr>
          <a:xfrm>
            <a:off x="4848353"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3" name="Google Shape;1533;p101"/>
          <p:cNvSpPr/>
          <p:nvPr/>
        </p:nvSpPr>
        <p:spPr>
          <a:xfrm>
            <a:off x="4923970" y="3819250"/>
            <a:ext cx="612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4" name="Google Shape;1534;p101"/>
          <p:cNvSpPr/>
          <p:nvPr/>
        </p:nvSpPr>
        <p:spPr>
          <a:xfrm>
            <a:off x="2837088" y="55492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5" name="Google Shape;1535;p101"/>
          <p:cNvSpPr/>
          <p:nvPr/>
        </p:nvSpPr>
        <p:spPr>
          <a:xfrm>
            <a:off x="3184763" y="55492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6" name="Google Shape;1536;p101"/>
          <p:cNvSpPr/>
          <p:nvPr/>
        </p:nvSpPr>
        <p:spPr>
          <a:xfrm>
            <a:off x="3520538" y="55492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7" name="Google Shape;1537;p101"/>
          <p:cNvSpPr/>
          <p:nvPr/>
        </p:nvSpPr>
        <p:spPr>
          <a:xfrm>
            <a:off x="3861075" y="55492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8" name="Google Shape;1538;p101"/>
          <p:cNvSpPr/>
          <p:nvPr/>
        </p:nvSpPr>
        <p:spPr>
          <a:xfrm>
            <a:off x="4201600" y="55492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9" name="Google Shape;1539;p101"/>
          <p:cNvSpPr/>
          <p:nvPr/>
        </p:nvSpPr>
        <p:spPr>
          <a:xfrm>
            <a:off x="4542125" y="55492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0" name="Google Shape;1540;p101"/>
          <p:cNvSpPr/>
          <p:nvPr/>
        </p:nvSpPr>
        <p:spPr>
          <a:xfrm>
            <a:off x="4542125" y="53349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1" name="Google Shape;1541;p101"/>
          <p:cNvSpPr/>
          <p:nvPr/>
        </p:nvSpPr>
        <p:spPr>
          <a:xfrm>
            <a:off x="4542125" y="51206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2" name="Google Shape;1542;p101"/>
          <p:cNvSpPr/>
          <p:nvPr/>
        </p:nvSpPr>
        <p:spPr>
          <a:xfrm>
            <a:off x="4885050" y="55492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3" name="Google Shape;1543;p101"/>
          <p:cNvSpPr/>
          <p:nvPr/>
        </p:nvSpPr>
        <p:spPr>
          <a:xfrm>
            <a:off x="5227975" y="5544913"/>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4" name="Google Shape;1544;p101"/>
          <p:cNvSpPr/>
          <p:nvPr/>
        </p:nvSpPr>
        <p:spPr>
          <a:xfrm>
            <a:off x="5570900" y="5544913"/>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5" name="Google Shape;1545;p101"/>
          <p:cNvSpPr/>
          <p:nvPr/>
        </p:nvSpPr>
        <p:spPr>
          <a:xfrm>
            <a:off x="5909025" y="5544913"/>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6" name="Google Shape;1546;p101"/>
          <p:cNvSpPr/>
          <p:nvPr/>
        </p:nvSpPr>
        <p:spPr>
          <a:xfrm>
            <a:off x="6247150" y="5544913"/>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7" name="Google Shape;1547;p101"/>
          <p:cNvSpPr/>
          <p:nvPr/>
        </p:nvSpPr>
        <p:spPr>
          <a:xfrm>
            <a:off x="4542125" y="36585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8" name="Google Shape;1548;p101"/>
          <p:cNvSpPr/>
          <p:nvPr/>
        </p:nvSpPr>
        <p:spPr>
          <a:xfrm>
            <a:off x="4542125" y="3444288"/>
            <a:ext cx="90000" cy="90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10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변동이 중요한 이유?</a:t>
            </a:r>
            <a:endParaRPr/>
          </a:p>
        </p:txBody>
      </p:sp>
      <p:sp>
        <p:nvSpPr>
          <p:cNvPr id="1554" name="Google Shape;1554;p10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555" name="Google Shape;1555;p10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102</a:t>
            </a:fld>
            <a:endParaRPr/>
          </a:p>
        </p:txBody>
      </p:sp>
      <p:sp>
        <p:nvSpPr>
          <p:cNvPr id="1556" name="Google Shape;1556;p102"/>
          <p:cNvSpPr txBox="1"/>
          <p:nvPr/>
        </p:nvSpPr>
        <p:spPr>
          <a:xfrm>
            <a:off x="650150" y="1276900"/>
            <a:ext cx="75936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ko-KR"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7</a:t>
            </a:r>
            <a:r>
              <a:rPr lang="ko-KR" sz="1600" dirty="0">
                <a:latin typeface="Malgun Gothic"/>
                <a:ea typeface="Malgun Gothic"/>
                <a:cs typeface="Malgun Gothic"/>
                <a:sym typeface="Malgun Gothic"/>
              </a:rPr>
              <a:t>-</a:t>
            </a:r>
            <a:r>
              <a:rPr lang="en-US" altLang="ko-KR" sz="1600" dirty="0">
                <a:latin typeface="Malgun Gothic"/>
                <a:ea typeface="Malgun Gothic"/>
                <a:cs typeface="Malgun Gothic"/>
                <a:sym typeface="Malgun Gothic"/>
              </a:rPr>
              <a:t>4</a:t>
            </a:r>
            <a:r>
              <a:rPr lang="ko-KR" sz="1600" dirty="0">
                <a:latin typeface="Malgun Gothic"/>
                <a:ea typeface="Malgun Gothic"/>
                <a:cs typeface="Malgun Gothic"/>
                <a:sym typeface="Malgun Gothic"/>
              </a:rPr>
              <a:t>]</a:t>
            </a:r>
            <a:endParaRPr sz="1600" dirty="0">
              <a:latin typeface="Malgun Gothic"/>
              <a:ea typeface="Malgun Gothic"/>
              <a:cs typeface="Malgun Gothic"/>
              <a:sym typeface="Malgun Gothic"/>
            </a:endParaRPr>
          </a:p>
          <a:p>
            <a:pPr marL="0" lvl="0" indent="0" algn="l" rtl="0">
              <a:spcBef>
                <a:spcPts val="0"/>
              </a:spcBef>
              <a:spcAft>
                <a:spcPts val="0"/>
              </a:spcAft>
              <a:buClr>
                <a:schemeClr val="dk1"/>
              </a:buClr>
              <a:buSzPts val="1100"/>
              <a:buFont typeface="Arial"/>
              <a:buNone/>
            </a:pPr>
            <a:r>
              <a:rPr lang="ko-KR" sz="1600" dirty="0">
                <a:latin typeface="Malgun Gothic"/>
                <a:ea typeface="Malgun Gothic"/>
                <a:cs typeface="Malgun Gothic"/>
                <a:sym typeface="Malgun Gothic"/>
              </a:rPr>
              <a:t>병원에 입원한 환자의 맥박수가 아침, 점심, 저녁에 따라 다음과 같았다.</a:t>
            </a:r>
            <a:endParaRPr sz="1600" dirty="0">
              <a:latin typeface="Malgun Gothic"/>
              <a:ea typeface="Malgun Gothic"/>
              <a:cs typeface="Malgun Gothic"/>
              <a:sym typeface="Malgun Gothic"/>
            </a:endParaRPr>
          </a:p>
          <a:p>
            <a:pPr marL="0" lvl="0" indent="0" algn="l" rtl="0">
              <a:spcBef>
                <a:spcPts val="0"/>
              </a:spcBef>
              <a:spcAft>
                <a:spcPts val="0"/>
              </a:spcAft>
              <a:buNone/>
            </a:pPr>
            <a:endParaRPr sz="1600" dirty="0">
              <a:latin typeface="Malgun Gothic"/>
              <a:ea typeface="Malgun Gothic"/>
              <a:cs typeface="Malgun Gothic"/>
              <a:sym typeface="Malgun Gothic"/>
            </a:endParaRPr>
          </a:p>
          <a:p>
            <a:pPr marL="0" lvl="0" indent="0" algn="l" rtl="0">
              <a:spcBef>
                <a:spcPts val="0"/>
              </a:spcBef>
              <a:spcAft>
                <a:spcPts val="0"/>
              </a:spcAft>
              <a:buNone/>
            </a:pPr>
            <a:endParaRPr sz="1600" dirty="0">
              <a:latin typeface="Malgun Gothic"/>
              <a:ea typeface="Malgun Gothic"/>
              <a:cs typeface="Malgun Gothic"/>
              <a:sym typeface="Malgun Gothic"/>
            </a:endParaRPr>
          </a:p>
          <a:p>
            <a:pPr marL="0" lvl="0" indent="0" algn="l" rtl="0">
              <a:spcBef>
                <a:spcPts val="0"/>
              </a:spcBef>
              <a:spcAft>
                <a:spcPts val="0"/>
              </a:spcAft>
              <a:buClr>
                <a:schemeClr val="dk1"/>
              </a:buClr>
              <a:buSzPts val="1100"/>
              <a:buFont typeface="Arial"/>
              <a:buNone/>
            </a:pPr>
            <a:endParaRPr sz="1600" dirty="0">
              <a:latin typeface="Malgun Gothic"/>
              <a:ea typeface="Malgun Gothic"/>
              <a:cs typeface="Malgun Gothic"/>
              <a:sym typeface="Malgun Gothic"/>
            </a:endParaRPr>
          </a:p>
          <a:p>
            <a:pPr marL="0" lvl="0" indent="0" algn="l" rtl="0">
              <a:spcBef>
                <a:spcPts val="0"/>
              </a:spcBef>
              <a:spcAft>
                <a:spcPts val="0"/>
              </a:spcAft>
              <a:buClr>
                <a:schemeClr val="dk1"/>
              </a:buClr>
              <a:buSzPts val="1100"/>
              <a:buFont typeface="Arial"/>
              <a:buNone/>
            </a:pPr>
            <a:endParaRPr sz="1600" dirty="0">
              <a:latin typeface="Malgun Gothic"/>
              <a:ea typeface="Malgun Gothic"/>
              <a:cs typeface="Malgun Gothic"/>
              <a:sym typeface="Malgun Gothic"/>
            </a:endParaRPr>
          </a:p>
          <a:p>
            <a:pPr marL="0" lvl="0" indent="0" algn="l" rtl="0">
              <a:spcBef>
                <a:spcPts val="0"/>
              </a:spcBef>
              <a:spcAft>
                <a:spcPts val="0"/>
              </a:spcAft>
              <a:buNone/>
            </a:pPr>
            <a:endParaRPr sz="1600" dirty="0">
              <a:latin typeface="Malgun Gothic"/>
              <a:ea typeface="Malgun Gothic"/>
              <a:cs typeface="Malgun Gothic"/>
              <a:sym typeface="Malgun Gothic"/>
            </a:endParaRPr>
          </a:p>
          <a:p>
            <a:pPr marL="0" lvl="0" indent="0" algn="l" rtl="0">
              <a:spcBef>
                <a:spcPts val="0"/>
              </a:spcBef>
              <a:spcAft>
                <a:spcPts val="0"/>
              </a:spcAft>
              <a:buNone/>
            </a:pPr>
            <a:endParaRPr sz="1600" dirty="0">
              <a:latin typeface="Malgun Gothic"/>
              <a:ea typeface="Malgun Gothic"/>
              <a:cs typeface="Malgun Gothic"/>
              <a:sym typeface="Malgun Gothic"/>
            </a:endParaRPr>
          </a:p>
          <a:p>
            <a:pPr marL="0" lvl="0" indent="0" algn="l" rtl="0">
              <a:spcBef>
                <a:spcPts val="0"/>
              </a:spcBef>
              <a:spcAft>
                <a:spcPts val="0"/>
              </a:spcAft>
              <a:buNone/>
            </a:pPr>
            <a:endParaRPr sz="1600" dirty="0">
              <a:latin typeface="Malgun Gothic"/>
              <a:ea typeface="Malgun Gothic"/>
              <a:cs typeface="Malgun Gothic"/>
              <a:sym typeface="Malgun Gothic"/>
            </a:endParaRPr>
          </a:p>
          <a:p>
            <a:pPr marL="0" lvl="0" indent="0" algn="l" rtl="0">
              <a:spcBef>
                <a:spcPts val="0"/>
              </a:spcBef>
              <a:spcAft>
                <a:spcPts val="0"/>
              </a:spcAft>
              <a:buNone/>
            </a:pPr>
            <a:endParaRPr sz="1600" dirty="0">
              <a:latin typeface="Malgun Gothic"/>
              <a:ea typeface="Malgun Gothic"/>
              <a:cs typeface="Malgun Gothic"/>
              <a:sym typeface="Malgun Gothic"/>
            </a:endParaRPr>
          </a:p>
          <a:p>
            <a:pPr marL="0" lvl="0" indent="0" algn="l" rtl="0">
              <a:spcBef>
                <a:spcPts val="0"/>
              </a:spcBef>
              <a:spcAft>
                <a:spcPts val="0"/>
              </a:spcAft>
              <a:buClr>
                <a:schemeClr val="dk1"/>
              </a:buClr>
              <a:buSzPts val="1100"/>
              <a:buFont typeface="Arial"/>
              <a:buNone/>
            </a:pPr>
            <a:r>
              <a:rPr lang="ko-KR" sz="1600" dirty="0">
                <a:latin typeface="Malgun Gothic"/>
                <a:ea typeface="Malgun Gothic"/>
                <a:cs typeface="Malgun Gothic"/>
                <a:sym typeface="Malgun Gothic"/>
              </a:rPr>
              <a:t>두 환자의 </a:t>
            </a:r>
            <a:r>
              <a:rPr lang="ko-KR" sz="1600" dirty="0" err="1">
                <a:latin typeface="Malgun Gothic"/>
                <a:ea typeface="Malgun Gothic"/>
                <a:cs typeface="Malgun Gothic"/>
                <a:sym typeface="Malgun Gothic"/>
              </a:rPr>
              <a:t>평균맥박수는</a:t>
            </a:r>
            <a:r>
              <a:rPr lang="ko-KR" sz="1600" dirty="0">
                <a:latin typeface="Malgun Gothic"/>
                <a:ea typeface="Malgun Gothic"/>
                <a:cs typeface="Malgun Gothic"/>
                <a:sym typeface="Malgun Gothic"/>
              </a:rPr>
              <a:t> 74로 서로 같지만 변동에서는 차이가 있다. 즉, </a:t>
            </a:r>
            <a:r>
              <a:rPr lang="ko-KR" sz="1600" dirty="0" err="1">
                <a:latin typeface="Malgun Gothic"/>
                <a:ea typeface="Malgun Gothic"/>
                <a:cs typeface="Malgun Gothic"/>
                <a:sym typeface="Malgun Gothic"/>
              </a:rPr>
              <a:t>A</a:t>
            </a:r>
            <a:r>
              <a:rPr lang="ko-KR" sz="1600" dirty="0">
                <a:latin typeface="Malgun Gothic"/>
                <a:ea typeface="Malgun Gothic"/>
                <a:cs typeface="Malgun Gothic"/>
                <a:sym typeface="Malgun Gothic"/>
              </a:rPr>
              <a:t> 환자의 맥박은 안정적인데, </a:t>
            </a:r>
            <a:r>
              <a:rPr lang="ko-KR" sz="1600" dirty="0" err="1">
                <a:latin typeface="Malgun Gothic"/>
                <a:ea typeface="Malgun Gothic"/>
                <a:cs typeface="Malgun Gothic"/>
                <a:sym typeface="Malgun Gothic"/>
              </a:rPr>
              <a:t>B</a:t>
            </a:r>
            <a:r>
              <a:rPr lang="ko-KR" sz="1600" dirty="0">
                <a:latin typeface="Malgun Gothic"/>
                <a:ea typeface="Malgun Gothic"/>
                <a:cs typeface="Malgun Gothic"/>
                <a:sym typeface="Malgun Gothic"/>
              </a:rPr>
              <a:t> 환자의 맥박은 변화의 폭이 크므로 분포 양상을 파악할 필요가 있다.</a:t>
            </a:r>
            <a:endParaRPr sz="1600" dirty="0">
              <a:latin typeface="Malgun Gothic"/>
              <a:ea typeface="Malgun Gothic"/>
              <a:cs typeface="Malgun Gothic"/>
              <a:sym typeface="Malgun Gothic"/>
            </a:endParaRPr>
          </a:p>
          <a:p>
            <a:pPr marL="0" lvl="0" indent="0" algn="l" rtl="0">
              <a:spcBef>
                <a:spcPts val="0"/>
              </a:spcBef>
              <a:spcAft>
                <a:spcPts val="0"/>
              </a:spcAft>
              <a:buNone/>
            </a:pPr>
            <a:endParaRPr sz="1600" dirty="0">
              <a:latin typeface="Malgun Gothic"/>
              <a:ea typeface="Malgun Gothic"/>
              <a:cs typeface="Malgun Gothic"/>
              <a:sym typeface="Malgun Gothic"/>
            </a:endParaRPr>
          </a:p>
        </p:txBody>
      </p:sp>
      <p:graphicFrame>
        <p:nvGraphicFramePr>
          <p:cNvPr id="1557" name="Google Shape;1557;p102"/>
          <p:cNvGraphicFramePr/>
          <p:nvPr/>
        </p:nvGraphicFramePr>
        <p:xfrm>
          <a:off x="952500" y="2045513"/>
          <a:ext cx="7239000" cy="1280070"/>
        </p:xfrm>
        <a:graphic>
          <a:graphicData uri="http://schemas.openxmlformats.org/drawingml/2006/table">
            <a:tbl>
              <a:tblPr>
                <a:noFill/>
                <a:tableStyleId>{0944CDFF-17AD-4667-B9B5-D25C10F7F634}</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구분</a:t>
                      </a:r>
                      <a:endParaRPr sz="1600">
                        <a:latin typeface="Malgun Gothic"/>
                        <a:ea typeface="Malgun Gothic"/>
                        <a:cs typeface="Malgun Gothic"/>
                        <a:sym typeface="Malgun Gothic"/>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아침</a:t>
                      </a:r>
                      <a:endParaRPr sz="1600">
                        <a:latin typeface="Malgun Gothic"/>
                        <a:ea typeface="Malgun Gothic"/>
                        <a:cs typeface="Malgun Gothic"/>
                        <a:sym typeface="Malgun Gothic"/>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점심</a:t>
                      </a:r>
                      <a:endParaRPr sz="1600">
                        <a:latin typeface="Malgun Gothic"/>
                        <a:ea typeface="Malgun Gothic"/>
                        <a:cs typeface="Malgun Gothic"/>
                        <a:sym typeface="Malgun Gothic"/>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저녁</a:t>
                      </a:r>
                      <a:endParaRPr sz="1600">
                        <a:latin typeface="Malgun Gothic"/>
                        <a:ea typeface="Malgun Gothic"/>
                        <a:cs typeface="Malgun Gothic"/>
                        <a:sym typeface="Malgun Gothic"/>
                      </a:endParaRPr>
                    </a:p>
                  </a:txBody>
                  <a:tcPr marL="91425" marR="91425" marT="91425" marB="91425" anchor="ctr">
                    <a:solidFill>
                      <a:schemeClr val="lt2"/>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환자 A</a:t>
                      </a:r>
                      <a:endParaRPr sz="16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72</a:t>
                      </a:r>
                      <a:endParaRPr sz="16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76</a:t>
                      </a:r>
                      <a:endParaRPr sz="16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74</a:t>
                      </a:r>
                      <a:endParaRPr sz="1600">
                        <a:latin typeface="Malgun Gothic"/>
                        <a:ea typeface="Malgun Gothic"/>
                        <a:cs typeface="Malgun Gothic"/>
                        <a:sym typeface="Malgun Gothic"/>
                      </a:endParaRPr>
                    </a:p>
                  </a:txBody>
                  <a:tcPr marL="91425" marR="91425" marT="91425" marB="91425" anchor="ct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환자 B</a:t>
                      </a:r>
                      <a:endParaRPr sz="16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72</a:t>
                      </a:r>
                      <a:endParaRPr sz="16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91</a:t>
                      </a:r>
                      <a:endParaRPr sz="16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600">
                          <a:latin typeface="Malgun Gothic"/>
                          <a:ea typeface="Malgun Gothic"/>
                          <a:cs typeface="Malgun Gothic"/>
                          <a:sym typeface="Malgun Gothic"/>
                        </a:rPr>
                        <a:t>59</a:t>
                      </a:r>
                      <a:endParaRPr sz="1600">
                        <a:latin typeface="Malgun Gothic"/>
                        <a:ea typeface="Malgun Gothic"/>
                        <a:cs typeface="Malgun Gothic"/>
                        <a:sym typeface="Malgun Gothic"/>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10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분포(변동)의 척도</a:t>
            </a:r>
            <a:endParaRPr/>
          </a:p>
        </p:txBody>
      </p:sp>
      <p:sp>
        <p:nvSpPr>
          <p:cNvPr id="1563" name="Google Shape;1563;p10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564" name="Google Shape;1564;p10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103</a:t>
            </a:fld>
            <a:endParaRPr/>
          </a:p>
        </p:txBody>
      </p:sp>
      <p:sp>
        <p:nvSpPr>
          <p:cNvPr id="1565" name="Google Shape;1565;p103"/>
          <p:cNvSpPr txBox="1">
            <a:spLocks noGrp="1"/>
          </p:cNvSpPr>
          <p:nvPr>
            <p:ph type="body" idx="4294967295"/>
          </p:nvPr>
        </p:nvSpPr>
        <p:spPr>
          <a:xfrm>
            <a:off x="315300" y="1110000"/>
            <a:ext cx="8742000" cy="1010100"/>
          </a:xfrm>
          <a:prstGeom prst="rect">
            <a:avLst/>
          </a:prstGeom>
        </p:spPr>
        <p:txBody>
          <a:bodyPr spcFirstLastPara="1" wrap="square" lIns="91425" tIns="45700" rIns="91425" bIns="45700" anchor="t" anchorCtr="0">
            <a:normAutofit fontScale="92500" lnSpcReduction="10000"/>
          </a:bodyPr>
          <a:lstStyle/>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“평균키 180cm 병사들이 평균수심 150cm 강 건너다 빠져 죽은 건....”</a:t>
            </a:r>
            <a:endParaRPr b="1">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평균 깊이만 생각함으로써 수많은 병사를 잃을 수밖에 없었다. 그 이유는 그림과 같이 군인들의 키가 강의 평균 깊이보다 크지만 강의 최대 깊이가 2m라는 것을 인식하지 못했기 때문이다.</a:t>
            </a:r>
            <a:endParaRPr b="1">
              <a:latin typeface="Malgun Gothic"/>
              <a:ea typeface="Malgun Gothic"/>
              <a:cs typeface="Malgun Gothic"/>
              <a:sym typeface="Malgun Gothic"/>
            </a:endParaRPr>
          </a:p>
        </p:txBody>
      </p:sp>
      <p:sp>
        <p:nvSpPr>
          <p:cNvPr id="1566" name="Google Shape;1566;p103"/>
          <p:cNvSpPr txBox="1">
            <a:spLocks noGrp="1"/>
          </p:cNvSpPr>
          <p:nvPr>
            <p:ph type="body" idx="4294967295"/>
          </p:nvPr>
        </p:nvSpPr>
        <p:spPr>
          <a:xfrm>
            <a:off x="315300" y="4155425"/>
            <a:ext cx="8742000" cy="19647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평균만 고려한다면 수집한 자료의 특성을 완전하게 요약할 수 없다.</a:t>
            </a:r>
            <a:endParaRPr b="1">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산포도(measure of disperson) : 자료의 흩어지거나 밀집되는 정도를 나타내는 척도</a:t>
            </a:r>
            <a:endParaRPr b="1">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산포의 척도 : 범위, 사분위수범위, 평균편차, 분산, 표준편차, 변동계수</a:t>
            </a:r>
            <a:endParaRPr b="1">
              <a:latin typeface="Malgun Gothic"/>
              <a:ea typeface="Malgun Gothic"/>
              <a:cs typeface="Malgun Gothic"/>
              <a:sym typeface="Malgun Gothic"/>
            </a:endParaRPr>
          </a:p>
        </p:txBody>
      </p:sp>
      <p:sp>
        <p:nvSpPr>
          <p:cNvPr id="1567" name="Google Shape;1567;p103"/>
          <p:cNvSpPr/>
          <p:nvPr/>
        </p:nvSpPr>
        <p:spPr>
          <a:xfrm>
            <a:off x="1167300" y="3329275"/>
            <a:ext cx="7140700" cy="574525"/>
          </a:xfrm>
          <a:custGeom>
            <a:avLst/>
            <a:gdLst/>
            <a:ahLst/>
            <a:cxnLst/>
            <a:rect l="l" t="t" r="r" b="b"/>
            <a:pathLst>
              <a:path w="285628" h="22981" extrusionOk="0">
                <a:moveTo>
                  <a:pt x="0" y="0"/>
                </a:moveTo>
                <a:cubicBezTo>
                  <a:pt x="15507" y="3879"/>
                  <a:pt x="32280" y="134"/>
                  <a:pt x="47787" y="4012"/>
                </a:cubicBezTo>
                <a:cubicBezTo>
                  <a:pt x="50275" y="4634"/>
                  <a:pt x="51838" y="7522"/>
                  <a:pt x="54353" y="8025"/>
                </a:cubicBezTo>
                <a:cubicBezTo>
                  <a:pt x="60716" y="9298"/>
                  <a:pt x="66932" y="2521"/>
                  <a:pt x="73322" y="3648"/>
                </a:cubicBezTo>
                <a:cubicBezTo>
                  <a:pt x="91136" y="6790"/>
                  <a:pt x="105939" y="22981"/>
                  <a:pt x="124028" y="22981"/>
                </a:cubicBezTo>
                <a:cubicBezTo>
                  <a:pt x="127031" y="22981"/>
                  <a:pt x="126968" y="17723"/>
                  <a:pt x="128770" y="15321"/>
                </a:cubicBezTo>
                <a:cubicBezTo>
                  <a:pt x="131097" y="12219"/>
                  <a:pt x="133329" y="8894"/>
                  <a:pt x="136430" y="6566"/>
                </a:cubicBezTo>
                <a:cubicBezTo>
                  <a:pt x="139846" y="4002"/>
                  <a:pt x="144936" y="5756"/>
                  <a:pt x="149198" y="5472"/>
                </a:cubicBezTo>
                <a:cubicBezTo>
                  <a:pt x="156252" y="5001"/>
                  <a:pt x="163383" y="2849"/>
                  <a:pt x="170356" y="4012"/>
                </a:cubicBezTo>
                <a:cubicBezTo>
                  <a:pt x="177514" y="5206"/>
                  <a:pt x="184646" y="7899"/>
                  <a:pt x="191878" y="7296"/>
                </a:cubicBezTo>
                <a:cubicBezTo>
                  <a:pt x="196203" y="6935"/>
                  <a:pt x="200306" y="4742"/>
                  <a:pt x="204646" y="4742"/>
                </a:cubicBezTo>
                <a:cubicBezTo>
                  <a:pt x="212698" y="4742"/>
                  <a:pt x="219968" y="10276"/>
                  <a:pt x="227992" y="10943"/>
                </a:cubicBezTo>
                <a:cubicBezTo>
                  <a:pt x="233689" y="11417"/>
                  <a:pt x="239498" y="9641"/>
                  <a:pt x="245137" y="10579"/>
                </a:cubicBezTo>
                <a:cubicBezTo>
                  <a:pt x="247712" y="11007"/>
                  <a:pt x="249508" y="13715"/>
                  <a:pt x="252068" y="14227"/>
                </a:cubicBezTo>
                <a:cubicBezTo>
                  <a:pt x="255781" y="14970"/>
                  <a:pt x="259627" y="13668"/>
                  <a:pt x="263376" y="13132"/>
                </a:cubicBezTo>
                <a:cubicBezTo>
                  <a:pt x="268333" y="12424"/>
                  <a:pt x="271598" y="6817"/>
                  <a:pt x="276509" y="5836"/>
                </a:cubicBezTo>
                <a:cubicBezTo>
                  <a:pt x="279499" y="5238"/>
                  <a:pt x="284266" y="7835"/>
                  <a:pt x="285628" y="5107"/>
                </a:cubicBezTo>
              </a:path>
            </a:pathLst>
          </a:custGeom>
          <a:noFill/>
          <a:ln w="38100" cap="flat" cmpd="sng">
            <a:solidFill>
              <a:srgbClr val="7F6000"/>
            </a:solidFill>
            <a:prstDash val="solid"/>
            <a:round/>
            <a:headEnd type="none" w="med" len="med"/>
            <a:tailEnd type="none" w="med" len="med"/>
          </a:ln>
        </p:spPr>
        <p:txBody>
          <a:bodyPr/>
          <a:lstStyle/>
          <a:p>
            <a:endParaRPr lang="ko-KR" altLang="en-US"/>
          </a:p>
        </p:txBody>
      </p:sp>
      <p:cxnSp>
        <p:nvCxnSpPr>
          <p:cNvPr id="1568" name="Google Shape;1568;p103"/>
          <p:cNvCxnSpPr/>
          <p:nvPr/>
        </p:nvCxnSpPr>
        <p:spPr>
          <a:xfrm>
            <a:off x="1158175" y="2598475"/>
            <a:ext cx="7140600" cy="0"/>
          </a:xfrm>
          <a:prstGeom prst="straightConnector1">
            <a:avLst/>
          </a:prstGeom>
          <a:noFill/>
          <a:ln w="9525" cap="flat" cmpd="sng">
            <a:solidFill>
              <a:schemeClr val="dk2"/>
            </a:solidFill>
            <a:prstDash val="dot"/>
            <a:round/>
            <a:headEnd type="none" w="med" len="med"/>
            <a:tailEnd type="none" w="med" len="med"/>
          </a:ln>
        </p:spPr>
      </p:cxnSp>
      <p:cxnSp>
        <p:nvCxnSpPr>
          <p:cNvPr id="1569" name="Google Shape;1569;p103"/>
          <p:cNvCxnSpPr/>
          <p:nvPr/>
        </p:nvCxnSpPr>
        <p:spPr>
          <a:xfrm>
            <a:off x="1158175" y="3589075"/>
            <a:ext cx="7140600" cy="0"/>
          </a:xfrm>
          <a:prstGeom prst="straightConnector1">
            <a:avLst/>
          </a:prstGeom>
          <a:noFill/>
          <a:ln w="9525" cap="flat" cmpd="sng">
            <a:solidFill>
              <a:schemeClr val="dk2"/>
            </a:solidFill>
            <a:prstDash val="dot"/>
            <a:round/>
            <a:headEnd type="none" w="med" len="med"/>
            <a:tailEnd type="none" w="med" len="med"/>
          </a:ln>
        </p:spPr>
      </p:cxnSp>
      <p:cxnSp>
        <p:nvCxnSpPr>
          <p:cNvPr id="1570" name="Google Shape;1570;p103"/>
          <p:cNvCxnSpPr/>
          <p:nvPr/>
        </p:nvCxnSpPr>
        <p:spPr>
          <a:xfrm>
            <a:off x="1422675" y="2589986"/>
            <a:ext cx="0" cy="994200"/>
          </a:xfrm>
          <a:prstGeom prst="straightConnector1">
            <a:avLst/>
          </a:prstGeom>
          <a:noFill/>
          <a:ln w="19050" cap="flat" cmpd="sng">
            <a:solidFill>
              <a:schemeClr val="dk2"/>
            </a:solidFill>
            <a:prstDash val="solid"/>
            <a:round/>
            <a:headEnd type="stealth" w="med" len="med"/>
            <a:tailEnd type="stealth" w="med" len="med"/>
          </a:ln>
        </p:spPr>
      </p:cxnSp>
      <p:sp>
        <p:nvSpPr>
          <p:cNvPr id="1571" name="Google Shape;1571;p103"/>
          <p:cNvSpPr txBox="1"/>
          <p:nvPr/>
        </p:nvSpPr>
        <p:spPr>
          <a:xfrm>
            <a:off x="665725" y="2958025"/>
            <a:ext cx="778500" cy="2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b="1">
                <a:solidFill>
                  <a:schemeClr val="dk1"/>
                </a:solidFill>
                <a:latin typeface="Malgun Gothic"/>
                <a:ea typeface="Malgun Gothic"/>
                <a:cs typeface="Malgun Gothic"/>
                <a:sym typeface="Malgun Gothic"/>
              </a:rPr>
              <a:t>1.5m</a:t>
            </a:r>
            <a:endParaRPr b="1">
              <a:solidFill>
                <a:schemeClr val="dk1"/>
              </a:solidFill>
              <a:latin typeface="Malgun Gothic"/>
              <a:ea typeface="Malgun Gothic"/>
              <a:cs typeface="Malgun Gothic"/>
              <a:sym typeface="Malgun Gothic"/>
            </a:endParaRPr>
          </a:p>
        </p:txBody>
      </p:sp>
      <p:cxnSp>
        <p:nvCxnSpPr>
          <p:cNvPr id="1572" name="Google Shape;1572;p103"/>
          <p:cNvCxnSpPr/>
          <p:nvPr/>
        </p:nvCxnSpPr>
        <p:spPr>
          <a:xfrm>
            <a:off x="4031714" y="2535268"/>
            <a:ext cx="0" cy="1322400"/>
          </a:xfrm>
          <a:prstGeom prst="straightConnector1">
            <a:avLst/>
          </a:prstGeom>
          <a:noFill/>
          <a:ln w="19050" cap="flat" cmpd="sng">
            <a:solidFill>
              <a:schemeClr val="dk2"/>
            </a:solidFill>
            <a:prstDash val="solid"/>
            <a:round/>
            <a:headEnd type="stealth" w="med" len="med"/>
            <a:tailEnd type="stealth" w="med" len="med"/>
          </a:ln>
        </p:spPr>
      </p:cxnSp>
      <p:sp>
        <p:nvSpPr>
          <p:cNvPr id="1573" name="Google Shape;1573;p103"/>
          <p:cNvSpPr txBox="1"/>
          <p:nvPr/>
        </p:nvSpPr>
        <p:spPr>
          <a:xfrm>
            <a:off x="3274725" y="2958025"/>
            <a:ext cx="778500" cy="2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b="1">
                <a:solidFill>
                  <a:schemeClr val="dk1"/>
                </a:solidFill>
                <a:latin typeface="Malgun Gothic"/>
                <a:ea typeface="Malgun Gothic"/>
                <a:cs typeface="Malgun Gothic"/>
                <a:sym typeface="Malgun Gothic"/>
              </a:rPr>
              <a:t>2m</a:t>
            </a:r>
            <a:endParaRPr b="1">
              <a:solidFill>
                <a:schemeClr val="dk1"/>
              </a:solidFill>
              <a:latin typeface="Malgun Gothic"/>
              <a:ea typeface="Malgun Gothic"/>
              <a:cs typeface="Malgun Gothic"/>
              <a:sym typeface="Malgun Gothic"/>
            </a:endParaRPr>
          </a:p>
        </p:txBody>
      </p:sp>
      <p:pic>
        <p:nvPicPr>
          <p:cNvPr id="1574" name="Google Shape;1574;p103"/>
          <p:cNvPicPr preferRelativeResize="0"/>
          <p:nvPr/>
        </p:nvPicPr>
        <p:blipFill rotWithShape="1">
          <a:blip r:embed="rId3">
            <a:alphaModFix/>
          </a:blip>
          <a:srcRect l="38491"/>
          <a:stretch/>
        </p:blipFill>
        <p:spPr>
          <a:xfrm flipH="1">
            <a:off x="4090524" y="2598475"/>
            <a:ext cx="507362" cy="1165101"/>
          </a:xfrm>
          <a:prstGeom prst="rect">
            <a:avLst/>
          </a:prstGeom>
          <a:noFill/>
          <a:ln>
            <a:noFill/>
          </a:ln>
        </p:spPr>
      </p:pic>
      <p:pic>
        <p:nvPicPr>
          <p:cNvPr id="1575" name="Google Shape;1575;p103"/>
          <p:cNvPicPr preferRelativeResize="0"/>
          <p:nvPr/>
        </p:nvPicPr>
        <p:blipFill rotWithShape="1">
          <a:blip r:embed="rId3">
            <a:alphaModFix/>
          </a:blip>
          <a:srcRect l="38491"/>
          <a:stretch/>
        </p:blipFill>
        <p:spPr>
          <a:xfrm flipH="1">
            <a:off x="6010521" y="2293675"/>
            <a:ext cx="507362" cy="1165101"/>
          </a:xfrm>
          <a:prstGeom prst="rect">
            <a:avLst/>
          </a:prstGeom>
          <a:noFill/>
          <a:ln>
            <a:noFill/>
          </a:ln>
        </p:spPr>
      </p:pic>
      <p:cxnSp>
        <p:nvCxnSpPr>
          <p:cNvPr id="1576" name="Google Shape;1576;p103"/>
          <p:cNvCxnSpPr/>
          <p:nvPr/>
        </p:nvCxnSpPr>
        <p:spPr>
          <a:xfrm>
            <a:off x="5957193" y="2279925"/>
            <a:ext cx="0" cy="1162500"/>
          </a:xfrm>
          <a:prstGeom prst="straightConnector1">
            <a:avLst/>
          </a:prstGeom>
          <a:noFill/>
          <a:ln w="19050" cap="flat" cmpd="sng">
            <a:solidFill>
              <a:schemeClr val="dk2"/>
            </a:solidFill>
            <a:prstDash val="solid"/>
            <a:round/>
            <a:headEnd type="stealth" w="med" len="med"/>
            <a:tailEnd type="stealth" w="med" len="med"/>
          </a:ln>
        </p:spPr>
      </p:cxnSp>
      <p:cxnSp>
        <p:nvCxnSpPr>
          <p:cNvPr id="1577" name="Google Shape;1577;p103"/>
          <p:cNvCxnSpPr/>
          <p:nvPr/>
        </p:nvCxnSpPr>
        <p:spPr>
          <a:xfrm>
            <a:off x="5841047" y="2285761"/>
            <a:ext cx="586800" cy="0"/>
          </a:xfrm>
          <a:prstGeom prst="straightConnector1">
            <a:avLst/>
          </a:prstGeom>
          <a:noFill/>
          <a:ln w="9525" cap="flat" cmpd="sng">
            <a:solidFill>
              <a:schemeClr val="dk2"/>
            </a:solidFill>
            <a:prstDash val="solid"/>
            <a:round/>
            <a:headEnd type="none" w="med" len="med"/>
            <a:tailEnd type="none" w="med" len="med"/>
          </a:ln>
        </p:spPr>
      </p:cxnSp>
      <p:cxnSp>
        <p:nvCxnSpPr>
          <p:cNvPr id="1578" name="Google Shape;1578;p103"/>
          <p:cNvCxnSpPr/>
          <p:nvPr/>
        </p:nvCxnSpPr>
        <p:spPr>
          <a:xfrm>
            <a:off x="5854626" y="3447000"/>
            <a:ext cx="586800" cy="0"/>
          </a:xfrm>
          <a:prstGeom prst="straightConnector1">
            <a:avLst/>
          </a:prstGeom>
          <a:noFill/>
          <a:ln w="9525" cap="flat" cmpd="sng">
            <a:solidFill>
              <a:schemeClr val="dk2"/>
            </a:solidFill>
            <a:prstDash val="solid"/>
            <a:round/>
            <a:headEnd type="none" w="med" len="med"/>
            <a:tailEnd type="none" w="med" len="med"/>
          </a:ln>
        </p:spPr>
      </p:cxnSp>
      <p:sp>
        <p:nvSpPr>
          <p:cNvPr id="1579" name="Google Shape;1579;p103"/>
          <p:cNvSpPr txBox="1"/>
          <p:nvPr/>
        </p:nvSpPr>
        <p:spPr>
          <a:xfrm>
            <a:off x="5207350" y="2729425"/>
            <a:ext cx="803100" cy="2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b="1">
                <a:solidFill>
                  <a:schemeClr val="dk1"/>
                </a:solidFill>
                <a:latin typeface="Malgun Gothic"/>
                <a:ea typeface="Malgun Gothic"/>
                <a:cs typeface="Malgun Gothic"/>
                <a:sym typeface="Malgun Gothic"/>
              </a:rPr>
              <a:t>180cm</a:t>
            </a:r>
            <a:endParaRPr b="1">
              <a:solidFill>
                <a:schemeClr val="dk1"/>
              </a:solidFill>
              <a:latin typeface="Malgun Gothic"/>
              <a:ea typeface="Malgun Gothic"/>
              <a:cs typeface="Malgun Gothic"/>
              <a:sym typeface="Malgun Gothic"/>
            </a:endParaRPr>
          </a:p>
        </p:txBody>
      </p:sp>
      <p:sp>
        <p:nvSpPr>
          <p:cNvPr id="1580" name="Google Shape;1580;p103"/>
          <p:cNvSpPr/>
          <p:nvPr/>
        </p:nvSpPr>
        <p:spPr>
          <a:xfrm>
            <a:off x="1012275" y="2511667"/>
            <a:ext cx="7350475" cy="188050"/>
          </a:xfrm>
          <a:custGeom>
            <a:avLst/>
            <a:gdLst/>
            <a:ahLst/>
            <a:cxnLst/>
            <a:rect l="l" t="t" r="r" b="b"/>
            <a:pathLst>
              <a:path w="294019" h="7522" extrusionOk="0">
                <a:moveTo>
                  <a:pt x="0" y="3497"/>
                </a:moveTo>
                <a:cubicBezTo>
                  <a:pt x="5520" y="3497"/>
                  <a:pt x="10951" y="530"/>
                  <a:pt x="16416" y="1309"/>
                </a:cubicBezTo>
                <a:cubicBezTo>
                  <a:pt x="30751" y="3353"/>
                  <a:pt x="45179" y="4764"/>
                  <a:pt x="59461" y="7145"/>
                </a:cubicBezTo>
                <a:cubicBezTo>
                  <a:pt x="66563" y="8329"/>
                  <a:pt x="73823" y="6074"/>
                  <a:pt x="80983" y="5321"/>
                </a:cubicBezTo>
                <a:cubicBezTo>
                  <a:pt x="94738" y="3874"/>
                  <a:pt x="108642" y="3294"/>
                  <a:pt x="122204" y="579"/>
                </a:cubicBezTo>
                <a:cubicBezTo>
                  <a:pt x="137532" y="-2490"/>
                  <a:pt x="153569" y="8026"/>
                  <a:pt x="168897" y="4957"/>
                </a:cubicBezTo>
                <a:cubicBezTo>
                  <a:pt x="187873" y="1158"/>
                  <a:pt x="207695" y="1"/>
                  <a:pt x="226898" y="2403"/>
                </a:cubicBezTo>
                <a:cubicBezTo>
                  <a:pt x="232035" y="3046"/>
                  <a:pt x="237042" y="4957"/>
                  <a:pt x="242219" y="4957"/>
                </a:cubicBezTo>
                <a:cubicBezTo>
                  <a:pt x="259487" y="4957"/>
                  <a:pt x="277638" y="-1238"/>
                  <a:pt x="294019" y="4227"/>
                </a:cubicBezTo>
              </a:path>
            </a:pathLst>
          </a:custGeom>
          <a:noFill/>
          <a:ln w="9525" cap="flat" cmpd="sng">
            <a:solidFill>
              <a:srgbClr val="6D9EEB"/>
            </a:solidFill>
            <a:prstDash val="solid"/>
            <a:round/>
            <a:headEnd type="none" w="med" len="med"/>
            <a:tailEnd type="none" w="med" len="med"/>
          </a:ln>
        </p:spPr>
        <p:txBody>
          <a:bodyPr/>
          <a:lstStyle/>
          <a:p>
            <a:endParaRPr lang="ko-KR" alt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cxnSp>
        <p:nvCxnSpPr>
          <p:cNvPr id="1585" name="Google Shape;1585;p104"/>
          <p:cNvCxnSpPr/>
          <p:nvPr/>
        </p:nvCxnSpPr>
        <p:spPr>
          <a:xfrm>
            <a:off x="674850" y="3328675"/>
            <a:ext cx="7715400" cy="27300"/>
          </a:xfrm>
          <a:prstGeom prst="straightConnector1">
            <a:avLst/>
          </a:prstGeom>
          <a:noFill/>
          <a:ln w="9525" cap="flat" cmpd="sng">
            <a:solidFill>
              <a:srgbClr val="434343"/>
            </a:solidFill>
            <a:prstDash val="dot"/>
            <a:round/>
            <a:headEnd type="none" w="med" len="med"/>
            <a:tailEnd type="none" w="med" len="med"/>
          </a:ln>
        </p:spPr>
      </p:cxnSp>
      <p:sp>
        <p:nvSpPr>
          <p:cNvPr id="1586" name="Google Shape;1586;p10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변동의 예</a:t>
            </a:r>
            <a:endParaRPr/>
          </a:p>
        </p:txBody>
      </p:sp>
      <p:sp>
        <p:nvSpPr>
          <p:cNvPr id="1587" name="Google Shape;1587;p10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588" name="Google Shape;1588;p10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104</a:t>
            </a:fld>
            <a:endParaRPr/>
          </a:p>
        </p:txBody>
      </p:sp>
      <p:sp>
        <p:nvSpPr>
          <p:cNvPr id="1589" name="Google Shape;1589;p104"/>
          <p:cNvSpPr txBox="1">
            <a:spLocks noGrp="1"/>
          </p:cNvSpPr>
          <p:nvPr>
            <p:ph type="body" idx="4294967295"/>
          </p:nvPr>
        </p:nvSpPr>
        <p:spPr>
          <a:xfrm>
            <a:off x="315300" y="1110000"/>
            <a:ext cx="8981100" cy="1370700"/>
          </a:xfrm>
          <a:prstGeom prst="rect">
            <a:avLst/>
          </a:prstGeom>
        </p:spPr>
        <p:txBody>
          <a:bodyPr spcFirstLastPara="1" wrap="square" lIns="91425" tIns="45700" rIns="91425" bIns="45700" anchor="t" anchorCtr="0">
            <a:normAutofit fontScale="92500" lnSpcReduction="10000"/>
          </a:bodyPr>
          <a:lstStyle/>
          <a:p>
            <a:pPr marL="457200" lvl="0" indent="-349250" algn="l" rtl="0">
              <a:lnSpc>
                <a:spcPct val="115000"/>
              </a:lnSpc>
              <a:spcBef>
                <a:spcPts val="1000"/>
              </a:spcBef>
              <a:spcAft>
                <a:spcPts val="0"/>
              </a:spcAft>
              <a:buSzPts val="1900"/>
              <a:buFont typeface="Malgun Gothic"/>
              <a:buChar char="•"/>
            </a:pPr>
            <a:r>
              <a:rPr lang="ko-KR" sz="1900">
                <a:latin typeface="Malgun Gothic"/>
                <a:ea typeface="Malgun Gothic"/>
                <a:cs typeface="Malgun Gothic"/>
                <a:sym typeface="Malgun Gothic"/>
              </a:rPr>
              <a:t>농구팀 A [182, 185, 193, 193, 198]과 농구팀 B [170, 182, 193, 193, 213]</a:t>
            </a:r>
            <a:endParaRPr sz="1900">
              <a:latin typeface="Malgun Gothic"/>
              <a:ea typeface="Malgun Gothic"/>
              <a:cs typeface="Malgun Gothic"/>
              <a:sym typeface="Malgun Gothic"/>
            </a:endParaRPr>
          </a:p>
          <a:p>
            <a:pPr marL="457200" lvl="0" indent="-349250" algn="l" rtl="0">
              <a:lnSpc>
                <a:spcPct val="115000"/>
              </a:lnSpc>
              <a:spcBef>
                <a:spcPts val="1000"/>
              </a:spcBef>
              <a:spcAft>
                <a:spcPts val="0"/>
              </a:spcAft>
              <a:buSzPts val="1900"/>
              <a:buFont typeface="Malgun Gothic"/>
              <a:buChar char="•"/>
            </a:pPr>
            <a:r>
              <a:rPr lang="ko-KR" sz="1900">
                <a:latin typeface="Malgun Gothic"/>
                <a:ea typeface="Malgun Gothic"/>
                <a:cs typeface="Malgun Gothic"/>
                <a:sym typeface="Malgun Gothic"/>
              </a:rPr>
              <a:t>평균 키는 193,  중앙값(중위수)는 193,  최빈값이 193으로 동일하다.</a:t>
            </a:r>
            <a:endParaRPr sz="1900">
              <a:latin typeface="Malgun Gothic"/>
              <a:ea typeface="Malgun Gothic"/>
              <a:cs typeface="Malgun Gothic"/>
              <a:sym typeface="Malgun Gothic"/>
            </a:endParaRPr>
          </a:p>
          <a:p>
            <a:pPr marL="457200" lvl="0" indent="-349250" algn="l" rtl="0">
              <a:lnSpc>
                <a:spcPct val="115000"/>
              </a:lnSpc>
              <a:spcBef>
                <a:spcPts val="1000"/>
              </a:spcBef>
              <a:spcAft>
                <a:spcPts val="0"/>
              </a:spcAft>
              <a:buSzPts val="1900"/>
              <a:buFont typeface="Malgun Gothic"/>
              <a:buChar char="•"/>
            </a:pPr>
            <a:r>
              <a:rPr lang="ko-KR" sz="1900">
                <a:latin typeface="Malgun Gothic"/>
                <a:ea typeface="Malgun Gothic"/>
                <a:cs typeface="Malgun Gothic"/>
                <a:sym typeface="Malgun Gothic"/>
              </a:rPr>
              <a:t>점도표를 그리면,  농구팀 A의 분포는 집중되지만 농구팀 B는 넓게 퍼짐</a:t>
            </a:r>
            <a:endParaRPr sz="1900">
              <a:latin typeface="Malgun Gothic"/>
              <a:ea typeface="Malgun Gothic"/>
              <a:cs typeface="Malgun Gothic"/>
              <a:sym typeface="Malgun Gothic"/>
            </a:endParaRPr>
          </a:p>
        </p:txBody>
      </p:sp>
      <p:pic>
        <p:nvPicPr>
          <p:cNvPr id="1590" name="Google Shape;1590;p104"/>
          <p:cNvPicPr preferRelativeResize="0"/>
          <p:nvPr/>
        </p:nvPicPr>
        <p:blipFill rotWithShape="1">
          <a:blip r:embed="rId3">
            <a:alphaModFix/>
          </a:blip>
          <a:srcRect l="15091" t="22562" r="33276" b="18590"/>
          <a:stretch/>
        </p:blipFill>
        <p:spPr>
          <a:xfrm>
            <a:off x="695725" y="3097450"/>
            <a:ext cx="3489600" cy="2243449"/>
          </a:xfrm>
          <a:prstGeom prst="rect">
            <a:avLst/>
          </a:prstGeom>
          <a:noFill/>
          <a:ln>
            <a:noFill/>
          </a:ln>
        </p:spPr>
      </p:pic>
      <p:pic>
        <p:nvPicPr>
          <p:cNvPr id="1591" name="Google Shape;1591;p104"/>
          <p:cNvPicPr preferRelativeResize="0"/>
          <p:nvPr/>
        </p:nvPicPr>
        <p:blipFill rotWithShape="1">
          <a:blip r:embed="rId4">
            <a:alphaModFix/>
          </a:blip>
          <a:srcRect l="15092" t="21731" r="32845" b="17632"/>
          <a:stretch/>
        </p:blipFill>
        <p:spPr>
          <a:xfrm>
            <a:off x="4796975" y="3059100"/>
            <a:ext cx="3538426" cy="2318274"/>
          </a:xfrm>
          <a:prstGeom prst="rect">
            <a:avLst/>
          </a:prstGeom>
          <a:noFill/>
          <a:ln>
            <a:noFill/>
          </a:ln>
        </p:spPr>
      </p:pic>
      <p:sp>
        <p:nvSpPr>
          <p:cNvPr id="1592" name="Google Shape;1592;p104"/>
          <p:cNvSpPr txBox="1"/>
          <p:nvPr/>
        </p:nvSpPr>
        <p:spPr>
          <a:xfrm>
            <a:off x="4878191" y="5407955"/>
            <a:ext cx="612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170cm</a:t>
            </a:r>
            <a:endParaRPr sz="1000" b="1">
              <a:solidFill>
                <a:schemeClr val="dk1"/>
              </a:solidFill>
              <a:latin typeface="Malgun Gothic"/>
              <a:ea typeface="Malgun Gothic"/>
              <a:cs typeface="Malgun Gothic"/>
              <a:sym typeface="Malgun Gothic"/>
            </a:endParaRPr>
          </a:p>
        </p:txBody>
      </p:sp>
      <p:sp>
        <p:nvSpPr>
          <p:cNvPr id="1593" name="Google Shape;1593;p104"/>
          <p:cNvSpPr txBox="1"/>
          <p:nvPr/>
        </p:nvSpPr>
        <p:spPr>
          <a:xfrm>
            <a:off x="5554871" y="5407955"/>
            <a:ext cx="612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182cm</a:t>
            </a:r>
            <a:endParaRPr sz="1000" b="1">
              <a:solidFill>
                <a:schemeClr val="dk1"/>
              </a:solidFill>
              <a:latin typeface="Malgun Gothic"/>
              <a:ea typeface="Malgun Gothic"/>
              <a:cs typeface="Malgun Gothic"/>
              <a:sym typeface="Malgun Gothic"/>
            </a:endParaRPr>
          </a:p>
        </p:txBody>
      </p:sp>
      <p:sp>
        <p:nvSpPr>
          <p:cNvPr id="1594" name="Google Shape;1594;p104"/>
          <p:cNvSpPr txBox="1"/>
          <p:nvPr/>
        </p:nvSpPr>
        <p:spPr>
          <a:xfrm>
            <a:off x="6240671" y="5407955"/>
            <a:ext cx="612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193cm</a:t>
            </a:r>
            <a:endParaRPr sz="1000" b="1">
              <a:solidFill>
                <a:schemeClr val="dk1"/>
              </a:solidFill>
              <a:latin typeface="Malgun Gothic"/>
              <a:ea typeface="Malgun Gothic"/>
              <a:cs typeface="Malgun Gothic"/>
              <a:sym typeface="Malgun Gothic"/>
            </a:endParaRPr>
          </a:p>
        </p:txBody>
      </p:sp>
      <p:sp>
        <p:nvSpPr>
          <p:cNvPr id="1595" name="Google Shape;1595;p104"/>
          <p:cNvSpPr txBox="1"/>
          <p:nvPr/>
        </p:nvSpPr>
        <p:spPr>
          <a:xfrm>
            <a:off x="6944711" y="5407955"/>
            <a:ext cx="612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193cm</a:t>
            </a:r>
            <a:endParaRPr sz="1000" b="1">
              <a:solidFill>
                <a:schemeClr val="dk1"/>
              </a:solidFill>
              <a:latin typeface="Malgun Gothic"/>
              <a:ea typeface="Malgun Gothic"/>
              <a:cs typeface="Malgun Gothic"/>
              <a:sym typeface="Malgun Gothic"/>
            </a:endParaRPr>
          </a:p>
        </p:txBody>
      </p:sp>
      <p:sp>
        <p:nvSpPr>
          <p:cNvPr id="1596" name="Google Shape;1596;p104"/>
          <p:cNvSpPr txBox="1"/>
          <p:nvPr/>
        </p:nvSpPr>
        <p:spPr>
          <a:xfrm>
            <a:off x="7648750" y="5407955"/>
            <a:ext cx="612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213cm</a:t>
            </a:r>
            <a:endParaRPr sz="1000" b="1">
              <a:solidFill>
                <a:schemeClr val="dk1"/>
              </a:solidFill>
              <a:latin typeface="Malgun Gothic"/>
              <a:ea typeface="Malgun Gothic"/>
              <a:cs typeface="Malgun Gothic"/>
              <a:sym typeface="Malgun Gothic"/>
            </a:endParaRPr>
          </a:p>
        </p:txBody>
      </p:sp>
      <p:sp>
        <p:nvSpPr>
          <p:cNvPr id="1597" name="Google Shape;1597;p104"/>
          <p:cNvSpPr txBox="1"/>
          <p:nvPr/>
        </p:nvSpPr>
        <p:spPr>
          <a:xfrm>
            <a:off x="784873" y="5407955"/>
            <a:ext cx="612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182cm</a:t>
            </a:r>
            <a:endParaRPr sz="1000" b="1">
              <a:solidFill>
                <a:schemeClr val="dk1"/>
              </a:solidFill>
              <a:latin typeface="Malgun Gothic"/>
              <a:ea typeface="Malgun Gothic"/>
              <a:cs typeface="Malgun Gothic"/>
              <a:sym typeface="Malgun Gothic"/>
            </a:endParaRPr>
          </a:p>
        </p:txBody>
      </p:sp>
      <p:sp>
        <p:nvSpPr>
          <p:cNvPr id="1598" name="Google Shape;1598;p104"/>
          <p:cNvSpPr txBox="1"/>
          <p:nvPr/>
        </p:nvSpPr>
        <p:spPr>
          <a:xfrm>
            <a:off x="1461553" y="5407955"/>
            <a:ext cx="612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185cm</a:t>
            </a:r>
            <a:endParaRPr sz="1000" b="1">
              <a:solidFill>
                <a:schemeClr val="dk1"/>
              </a:solidFill>
              <a:latin typeface="Malgun Gothic"/>
              <a:ea typeface="Malgun Gothic"/>
              <a:cs typeface="Malgun Gothic"/>
              <a:sym typeface="Malgun Gothic"/>
            </a:endParaRPr>
          </a:p>
        </p:txBody>
      </p:sp>
      <p:sp>
        <p:nvSpPr>
          <p:cNvPr id="1599" name="Google Shape;1599;p104"/>
          <p:cNvSpPr txBox="1"/>
          <p:nvPr/>
        </p:nvSpPr>
        <p:spPr>
          <a:xfrm>
            <a:off x="2147353" y="5407955"/>
            <a:ext cx="612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193cm</a:t>
            </a:r>
            <a:endParaRPr sz="1000" b="1">
              <a:solidFill>
                <a:schemeClr val="dk1"/>
              </a:solidFill>
              <a:latin typeface="Malgun Gothic"/>
              <a:ea typeface="Malgun Gothic"/>
              <a:cs typeface="Malgun Gothic"/>
              <a:sym typeface="Malgun Gothic"/>
            </a:endParaRPr>
          </a:p>
        </p:txBody>
      </p:sp>
      <p:sp>
        <p:nvSpPr>
          <p:cNvPr id="1600" name="Google Shape;1600;p104"/>
          <p:cNvSpPr txBox="1"/>
          <p:nvPr/>
        </p:nvSpPr>
        <p:spPr>
          <a:xfrm>
            <a:off x="2851393" y="5407955"/>
            <a:ext cx="612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193cm</a:t>
            </a:r>
            <a:endParaRPr sz="1000" b="1">
              <a:solidFill>
                <a:schemeClr val="dk1"/>
              </a:solidFill>
              <a:latin typeface="Malgun Gothic"/>
              <a:ea typeface="Malgun Gothic"/>
              <a:cs typeface="Malgun Gothic"/>
              <a:sym typeface="Malgun Gothic"/>
            </a:endParaRPr>
          </a:p>
        </p:txBody>
      </p:sp>
      <p:sp>
        <p:nvSpPr>
          <p:cNvPr id="1601" name="Google Shape;1601;p104"/>
          <p:cNvSpPr txBox="1"/>
          <p:nvPr/>
        </p:nvSpPr>
        <p:spPr>
          <a:xfrm>
            <a:off x="3555432" y="5407955"/>
            <a:ext cx="612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198cm</a:t>
            </a:r>
            <a:endParaRPr sz="1000" b="1">
              <a:solidFill>
                <a:schemeClr val="dk1"/>
              </a:solidFill>
              <a:latin typeface="Malgun Gothic"/>
              <a:ea typeface="Malgun Gothic"/>
              <a:cs typeface="Malgun Gothic"/>
              <a:sym typeface="Malgun Gothic"/>
            </a:endParaRPr>
          </a:p>
        </p:txBody>
      </p:sp>
      <p:sp>
        <p:nvSpPr>
          <p:cNvPr id="1602" name="Google Shape;1602;p104"/>
          <p:cNvSpPr txBox="1"/>
          <p:nvPr/>
        </p:nvSpPr>
        <p:spPr>
          <a:xfrm>
            <a:off x="1917752" y="2828398"/>
            <a:ext cx="1191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b="1">
                <a:solidFill>
                  <a:schemeClr val="dk1"/>
                </a:solidFill>
                <a:latin typeface="Malgun Gothic"/>
                <a:ea typeface="Malgun Gothic"/>
                <a:cs typeface="Malgun Gothic"/>
                <a:sym typeface="Malgun Gothic"/>
              </a:rPr>
              <a:t>농구팀 A</a:t>
            </a:r>
            <a:endParaRPr b="1">
              <a:solidFill>
                <a:schemeClr val="dk1"/>
              </a:solidFill>
              <a:latin typeface="Malgun Gothic"/>
              <a:ea typeface="Malgun Gothic"/>
              <a:cs typeface="Malgun Gothic"/>
              <a:sym typeface="Malgun Gothic"/>
            </a:endParaRPr>
          </a:p>
        </p:txBody>
      </p:sp>
      <p:sp>
        <p:nvSpPr>
          <p:cNvPr id="1603" name="Google Shape;1603;p104"/>
          <p:cNvSpPr txBox="1"/>
          <p:nvPr/>
        </p:nvSpPr>
        <p:spPr>
          <a:xfrm>
            <a:off x="5956352" y="2828398"/>
            <a:ext cx="1191600" cy="1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b="1">
                <a:solidFill>
                  <a:schemeClr val="dk1"/>
                </a:solidFill>
                <a:latin typeface="Malgun Gothic"/>
                <a:ea typeface="Malgun Gothic"/>
                <a:cs typeface="Malgun Gothic"/>
                <a:sym typeface="Malgun Gothic"/>
              </a:rPr>
              <a:t>농구팀 B</a:t>
            </a:r>
            <a:endParaRPr b="1">
              <a:solidFill>
                <a:schemeClr val="dk1"/>
              </a:solidFill>
              <a:latin typeface="Malgun Gothic"/>
              <a:ea typeface="Malgun Gothic"/>
              <a:cs typeface="Malgun Gothic"/>
              <a:sym typeface="Malgun Gothic"/>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105"/>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범위(Range)</a:t>
            </a:r>
            <a:endParaRPr/>
          </a:p>
        </p:txBody>
      </p:sp>
      <p:sp>
        <p:nvSpPr>
          <p:cNvPr id="1609" name="Google Shape;1609;p10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610" name="Google Shape;1610;p10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105</a:t>
            </a:fld>
            <a:endParaRPr/>
          </a:p>
        </p:txBody>
      </p:sp>
      <p:sp>
        <p:nvSpPr>
          <p:cNvPr id="1611" name="Google Shape;1611;p105"/>
          <p:cNvSpPr txBox="1">
            <a:spLocks noGrp="1"/>
          </p:cNvSpPr>
          <p:nvPr>
            <p:ph type="body" idx="4294967295"/>
          </p:nvPr>
        </p:nvSpPr>
        <p:spPr>
          <a:xfrm>
            <a:off x="315300" y="1110000"/>
            <a:ext cx="8513400" cy="1672800"/>
          </a:xfrm>
          <a:prstGeom prst="rect">
            <a:avLst/>
          </a:prstGeom>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범위는 조사된 데이터의 최대값에서 최소값을 뺀 값으로 가장 간단하게 퍼짐 정도를 파악할 수 있는 척도 이다.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범위는 품질관리 현장에서 표본의 크기가 작은 경우에 변동의 측도(measure)로 활용</a:t>
            </a:r>
            <a:endParaRPr>
              <a:latin typeface="Malgun Gothic"/>
              <a:ea typeface="Malgun Gothic"/>
              <a:cs typeface="Malgun Gothic"/>
              <a:sym typeface="Malgun Gothic"/>
            </a:endParaRPr>
          </a:p>
        </p:txBody>
      </p:sp>
      <p:sp>
        <p:nvSpPr>
          <p:cNvPr id="1612" name="Google Shape;1612;p105"/>
          <p:cNvSpPr txBox="1">
            <a:spLocks noGrp="1"/>
          </p:cNvSpPr>
          <p:nvPr>
            <p:ph type="body" idx="4294967295"/>
          </p:nvPr>
        </p:nvSpPr>
        <p:spPr>
          <a:xfrm>
            <a:off x="478900" y="3319800"/>
            <a:ext cx="8171700" cy="1672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ko-KR" sz="1600" dirty="0">
                <a:latin typeface="Malgun Gothic"/>
                <a:ea typeface="Malgun Gothic"/>
                <a:cs typeface="Malgun Gothic"/>
                <a:sym typeface="Malgun Gothic"/>
              </a:rPr>
              <a:t>[예제</a:t>
            </a:r>
            <a:r>
              <a:rPr lang="en-US" altLang="ko-KR" sz="1600" dirty="0">
                <a:latin typeface="Malgun Gothic"/>
                <a:ea typeface="Malgun Gothic"/>
                <a:cs typeface="Malgun Gothic"/>
                <a:sym typeface="Malgun Gothic"/>
              </a:rPr>
              <a:t> 7-5</a:t>
            </a:r>
            <a:r>
              <a:rPr lang="ko-KR" sz="1600" dirty="0">
                <a:latin typeface="Malgun Gothic"/>
                <a:ea typeface="Malgun Gothic"/>
                <a:cs typeface="Malgun Gothic"/>
                <a:sym typeface="Malgun Gothic"/>
              </a:rPr>
              <a:t>]</a:t>
            </a:r>
            <a:endParaRPr sz="1600" dirty="0">
              <a:latin typeface="Malgun Gothic"/>
              <a:ea typeface="Malgun Gothic"/>
              <a:cs typeface="Malgun Gothic"/>
              <a:sym typeface="Malgun Gothic"/>
            </a:endParaRPr>
          </a:p>
          <a:p>
            <a:pPr marL="0" lvl="0" indent="0" algn="l" rtl="0">
              <a:lnSpc>
                <a:spcPct val="115000"/>
              </a:lnSpc>
              <a:spcBef>
                <a:spcPts val="1000"/>
              </a:spcBef>
              <a:spcAft>
                <a:spcPts val="0"/>
              </a:spcAft>
              <a:buNone/>
            </a:pPr>
            <a:r>
              <a:rPr lang="ko-KR" sz="1600" dirty="0">
                <a:latin typeface="Malgun Gothic"/>
                <a:ea typeface="Malgun Gothic"/>
                <a:cs typeface="Malgun Gothic"/>
                <a:sym typeface="Malgun Gothic"/>
              </a:rPr>
              <a:t>맥박수 데이터에 대해 범위를 구해 보면 환자 </a:t>
            </a:r>
            <a:r>
              <a:rPr lang="ko-KR" sz="1600" dirty="0" err="1">
                <a:latin typeface="Malgun Gothic"/>
                <a:ea typeface="Malgun Gothic"/>
                <a:cs typeface="Malgun Gothic"/>
                <a:sym typeface="Malgun Gothic"/>
              </a:rPr>
              <a:t>A의</a:t>
            </a:r>
            <a:r>
              <a:rPr lang="ko-KR" sz="1600" dirty="0">
                <a:latin typeface="Malgun Gothic"/>
                <a:ea typeface="Malgun Gothic"/>
                <a:cs typeface="Malgun Gothic"/>
                <a:sym typeface="Malgun Gothic"/>
              </a:rPr>
              <a:t> 경우 72에서 75까지 변화하여 범위가 4인 반면, 환자 </a:t>
            </a:r>
            <a:r>
              <a:rPr lang="ko-KR" sz="1600" dirty="0" err="1">
                <a:latin typeface="Malgun Gothic"/>
                <a:ea typeface="Malgun Gothic"/>
                <a:cs typeface="Malgun Gothic"/>
                <a:sym typeface="Malgun Gothic"/>
              </a:rPr>
              <a:t>B의</a:t>
            </a:r>
            <a:r>
              <a:rPr lang="ko-KR" sz="1600" dirty="0">
                <a:latin typeface="Malgun Gothic"/>
                <a:ea typeface="Malgun Gothic"/>
                <a:cs typeface="Malgun Gothic"/>
                <a:sym typeface="Malgun Gothic"/>
              </a:rPr>
              <a:t> 경우는 59에서 91까지 변해 범위가 32인 것을 알 수 있다. 즉, 평균은 같지만 변동은 다르다는 것을 알 수 있다.</a:t>
            </a:r>
            <a:endParaRPr sz="1600" dirty="0">
              <a:latin typeface="Malgun Gothic"/>
              <a:ea typeface="Malgun Gothic"/>
              <a:cs typeface="Malgun Gothic"/>
              <a:sym typeface="Malgun Gothic"/>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106"/>
          <p:cNvSpPr txBox="1">
            <a:spLocks noGrp="1"/>
          </p:cNvSpPr>
          <p:nvPr>
            <p:ph type="title"/>
          </p:nvPr>
        </p:nvSpPr>
        <p:spPr>
          <a:xfrm>
            <a:off x="628650" y="2032000"/>
            <a:ext cx="7886700" cy="8112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Arial"/>
              <a:buNone/>
            </a:pPr>
            <a:r>
              <a:rPr lang="ko-KR" sz="2800" dirty="0">
                <a:latin typeface="나눔스퀘어 네오 OTF Heavy" panose="00000A00000000000000" pitchFamily="50" charset="-127"/>
                <a:ea typeface="나눔스퀘어 네오 OTF Heavy" panose="00000A00000000000000" pitchFamily="50" charset="-127"/>
                <a:cs typeface="Malgun Gothic"/>
                <a:sym typeface="Malgun Gothic"/>
              </a:rPr>
              <a:t>데이터 수치-2</a:t>
            </a:r>
            <a:endParaRPr sz="2800" dirty="0">
              <a:latin typeface="나눔스퀘어 네오 OTF Heavy" panose="00000A00000000000000" pitchFamily="50" charset="-127"/>
              <a:ea typeface="나눔스퀘어 네오 OTF Heavy" panose="00000A00000000000000" pitchFamily="50" charset="-127"/>
              <a:cs typeface="Malgun Gothic"/>
              <a:sym typeface="Malgun Gothic"/>
            </a:endParaRPr>
          </a:p>
        </p:txBody>
      </p:sp>
      <p:sp>
        <p:nvSpPr>
          <p:cNvPr id="1618" name="Google Shape;1618;p106"/>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en-US" altLang="ko-KR"/>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107"/>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사분위수범위(IQR)</a:t>
            </a:r>
            <a:endParaRPr/>
          </a:p>
        </p:txBody>
      </p:sp>
      <p:sp>
        <p:nvSpPr>
          <p:cNvPr id="1624" name="Google Shape;1624;p10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625" name="Google Shape;1625;p10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107</a:t>
            </a:fld>
            <a:endParaRPr/>
          </a:p>
        </p:txBody>
      </p:sp>
      <p:sp>
        <p:nvSpPr>
          <p:cNvPr id="1626" name="Google Shape;1626;p107"/>
          <p:cNvSpPr txBox="1">
            <a:spLocks noGrp="1"/>
          </p:cNvSpPr>
          <p:nvPr>
            <p:ph type="body" idx="4294967295"/>
          </p:nvPr>
        </p:nvSpPr>
        <p:spPr>
          <a:xfrm>
            <a:off x="315300" y="1110000"/>
            <a:ext cx="8513400" cy="1672800"/>
          </a:xfrm>
          <a:prstGeom prst="rect">
            <a:avLst/>
          </a:prstGeom>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양극단의 값에 영향을 받지 않는 산포의 측도 : 사분위수범위 (interquartile range : IQR)</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사분위수 범위는 전체 데이터 중 가운데 부분인 50% 데이터의 산포 정도를 측정하는 통계량</a:t>
            </a:r>
            <a:endParaRPr>
              <a:latin typeface="Malgun Gothic"/>
              <a:ea typeface="Malgun Gothic"/>
              <a:cs typeface="Malgun Gothic"/>
              <a:sym typeface="Malgun Gothic"/>
            </a:endParaRPr>
          </a:p>
        </p:txBody>
      </p:sp>
      <p:cxnSp>
        <p:nvCxnSpPr>
          <p:cNvPr id="1627" name="Google Shape;1627;p107"/>
          <p:cNvCxnSpPr/>
          <p:nvPr/>
        </p:nvCxnSpPr>
        <p:spPr>
          <a:xfrm>
            <a:off x="1415325" y="4631225"/>
            <a:ext cx="2760600" cy="0"/>
          </a:xfrm>
          <a:prstGeom prst="straightConnector1">
            <a:avLst/>
          </a:prstGeom>
          <a:noFill/>
          <a:ln w="19050" cap="flat" cmpd="sng">
            <a:solidFill>
              <a:schemeClr val="dk2"/>
            </a:solidFill>
            <a:prstDash val="solid"/>
            <a:round/>
            <a:headEnd type="none" w="med" len="med"/>
            <a:tailEnd type="none" w="med" len="med"/>
          </a:ln>
        </p:spPr>
      </p:cxnSp>
      <p:sp>
        <p:nvSpPr>
          <p:cNvPr id="1628" name="Google Shape;1628;p107"/>
          <p:cNvSpPr/>
          <p:nvPr/>
        </p:nvSpPr>
        <p:spPr>
          <a:xfrm>
            <a:off x="1415325" y="4660275"/>
            <a:ext cx="2760600" cy="2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8000" tIns="54000" rIns="18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20  21  22  23  24  25  26  27  28  29  30</a:t>
            </a:r>
            <a:endParaRPr sz="1100">
              <a:latin typeface="Malgun Gothic"/>
              <a:ea typeface="Malgun Gothic"/>
              <a:cs typeface="Malgun Gothic"/>
              <a:sym typeface="Malgun Gothic"/>
            </a:endParaRPr>
          </a:p>
        </p:txBody>
      </p:sp>
      <p:sp>
        <p:nvSpPr>
          <p:cNvPr id="1629" name="Google Shape;1629;p107"/>
          <p:cNvSpPr/>
          <p:nvPr/>
        </p:nvSpPr>
        <p:spPr>
          <a:xfrm>
            <a:off x="1472189"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0" name="Google Shape;1630;p107"/>
          <p:cNvSpPr/>
          <p:nvPr/>
        </p:nvSpPr>
        <p:spPr>
          <a:xfrm>
            <a:off x="1723331"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1" name="Google Shape;1631;p107"/>
          <p:cNvSpPr/>
          <p:nvPr/>
        </p:nvSpPr>
        <p:spPr>
          <a:xfrm>
            <a:off x="1974473"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2" name="Google Shape;1632;p107"/>
          <p:cNvSpPr/>
          <p:nvPr/>
        </p:nvSpPr>
        <p:spPr>
          <a:xfrm>
            <a:off x="222561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3" name="Google Shape;1633;p107"/>
          <p:cNvSpPr/>
          <p:nvPr/>
        </p:nvSpPr>
        <p:spPr>
          <a:xfrm>
            <a:off x="247676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4" name="Google Shape;1634;p107"/>
          <p:cNvSpPr/>
          <p:nvPr/>
        </p:nvSpPr>
        <p:spPr>
          <a:xfrm>
            <a:off x="272791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5" name="Google Shape;1635;p107"/>
          <p:cNvSpPr/>
          <p:nvPr/>
        </p:nvSpPr>
        <p:spPr>
          <a:xfrm>
            <a:off x="297906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6" name="Google Shape;1636;p107"/>
          <p:cNvSpPr/>
          <p:nvPr/>
        </p:nvSpPr>
        <p:spPr>
          <a:xfrm>
            <a:off x="323021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7" name="Google Shape;1637;p107"/>
          <p:cNvSpPr/>
          <p:nvPr/>
        </p:nvSpPr>
        <p:spPr>
          <a:xfrm>
            <a:off x="3466540"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8" name="Google Shape;1638;p107"/>
          <p:cNvSpPr/>
          <p:nvPr/>
        </p:nvSpPr>
        <p:spPr>
          <a:xfrm>
            <a:off x="370286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9" name="Google Shape;1639;p107"/>
          <p:cNvSpPr/>
          <p:nvPr/>
        </p:nvSpPr>
        <p:spPr>
          <a:xfrm>
            <a:off x="3939190"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0" name="Google Shape;1640;p107"/>
          <p:cNvSpPr/>
          <p:nvPr/>
        </p:nvSpPr>
        <p:spPr>
          <a:xfrm>
            <a:off x="1490114" y="4094038"/>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1" name="Google Shape;1641;p107"/>
          <p:cNvSpPr/>
          <p:nvPr/>
        </p:nvSpPr>
        <p:spPr>
          <a:xfrm>
            <a:off x="1741256" y="4094038"/>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2" name="Google Shape;1642;p107"/>
          <p:cNvSpPr/>
          <p:nvPr/>
        </p:nvSpPr>
        <p:spPr>
          <a:xfrm>
            <a:off x="1992398" y="4094038"/>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3" name="Google Shape;1643;p107"/>
          <p:cNvSpPr/>
          <p:nvPr/>
        </p:nvSpPr>
        <p:spPr>
          <a:xfrm>
            <a:off x="3484465" y="4094038"/>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4" name="Google Shape;1644;p107"/>
          <p:cNvSpPr/>
          <p:nvPr/>
        </p:nvSpPr>
        <p:spPr>
          <a:xfrm>
            <a:off x="3720790" y="4094038"/>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5" name="Google Shape;1645;p107"/>
          <p:cNvSpPr/>
          <p:nvPr/>
        </p:nvSpPr>
        <p:spPr>
          <a:xfrm>
            <a:off x="3957115" y="4094038"/>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6" name="Google Shape;1646;p107"/>
          <p:cNvSpPr/>
          <p:nvPr/>
        </p:nvSpPr>
        <p:spPr>
          <a:xfrm>
            <a:off x="1490114" y="378296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7" name="Google Shape;1647;p107"/>
          <p:cNvSpPr/>
          <p:nvPr/>
        </p:nvSpPr>
        <p:spPr>
          <a:xfrm>
            <a:off x="1741256" y="378296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8" name="Google Shape;1648;p107"/>
          <p:cNvSpPr/>
          <p:nvPr/>
        </p:nvSpPr>
        <p:spPr>
          <a:xfrm>
            <a:off x="3720790" y="378296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9" name="Google Shape;1649;p107"/>
          <p:cNvSpPr/>
          <p:nvPr/>
        </p:nvSpPr>
        <p:spPr>
          <a:xfrm>
            <a:off x="3957115" y="378296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0" name="Google Shape;1650;p107"/>
          <p:cNvSpPr/>
          <p:nvPr/>
        </p:nvSpPr>
        <p:spPr>
          <a:xfrm>
            <a:off x="1419625" y="4984225"/>
            <a:ext cx="2760600" cy="2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8000" tIns="54000" rIns="18000" bIns="54000" anchor="ctr" anchorCtr="0">
            <a:noAutofit/>
          </a:bodyPr>
          <a:lstStyle/>
          <a:p>
            <a:pPr marL="0" lvl="0" indent="0" algn="ctr" rtl="0">
              <a:spcBef>
                <a:spcPts val="0"/>
              </a:spcBef>
              <a:spcAft>
                <a:spcPts val="0"/>
              </a:spcAft>
              <a:buNone/>
            </a:pPr>
            <a:r>
              <a:rPr lang="ko-KR" sz="1100" b="1">
                <a:latin typeface="Malgun Gothic"/>
                <a:ea typeface="Malgun Gothic"/>
                <a:cs typeface="Malgun Gothic"/>
                <a:sym typeface="Malgun Gothic"/>
              </a:rPr>
              <a:t>자료 1</a:t>
            </a:r>
            <a:endParaRPr sz="1100" b="1">
              <a:latin typeface="Malgun Gothic"/>
              <a:ea typeface="Malgun Gothic"/>
              <a:cs typeface="Malgun Gothic"/>
              <a:sym typeface="Malgun Gothic"/>
            </a:endParaRPr>
          </a:p>
        </p:txBody>
      </p:sp>
      <p:cxnSp>
        <p:nvCxnSpPr>
          <p:cNvPr id="1651" name="Google Shape;1651;p107"/>
          <p:cNvCxnSpPr/>
          <p:nvPr/>
        </p:nvCxnSpPr>
        <p:spPr>
          <a:xfrm>
            <a:off x="4571575" y="4631225"/>
            <a:ext cx="2760600" cy="0"/>
          </a:xfrm>
          <a:prstGeom prst="straightConnector1">
            <a:avLst/>
          </a:prstGeom>
          <a:noFill/>
          <a:ln w="19050" cap="flat" cmpd="sng">
            <a:solidFill>
              <a:schemeClr val="dk2"/>
            </a:solidFill>
            <a:prstDash val="solid"/>
            <a:round/>
            <a:headEnd type="none" w="med" len="med"/>
            <a:tailEnd type="none" w="med" len="med"/>
          </a:ln>
        </p:spPr>
      </p:cxnSp>
      <p:sp>
        <p:nvSpPr>
          <p:cNvPr id="1652" name="Google Shape;1652;p107"/>
          <p:cNvSpPr/>
          <p:nvPr/>
        </p:nvSpPr>
        <p:spPr>
          <a:xfrm>
            <a:off x="4571575" y="4660275"/>
            <a:ext cx="2760600" cy="2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8000" tIns="54000" rIns="18000" bIns="54000"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20  21  22  23  24  25  26  27  28  29  30</a:t>
            </a:r>
            <a:endParaRPr sz="1100">
              <a:latin typeface="Malgun Gothic"/>
              <a:ea typeface="Malgun Gothic"/>
              <a:cs typeface="Malgun Gothic"/>
              <a:sym typeface="Malgun Gothic"/>
            </a:endParaRPr>
          </a:p>
        </p:txBody>
      </p:sp>
      <p:sp>
        <p:nvSpPr>
          <p:cNvPr id="1653" name="Google Shape;1653;p107"/>
          <p:cNvSpPr/>
          <p:nvPr/>
        </p:nvSpPr>
        <p:spPr>
          <a:xfrm>
            <a:off x="4628439"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4" name="Google Shape;1654;p107"/>
          <p:cNvSpPr/>
          <p:nvPr/>
        </p:nvSpPr>
        <p:spPr>
          <a:xfrm>
            <a:off x="4879581"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5" name="Google Shape;1655;p107"/>
          <p:cNvSpPr/>
          <p:nvPr/>
        </p:nvSpPr>
        <p:spPr>
          <a:xfrm>
            <a:off x="5130723"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6" name="Google Shape;1656;p107"/>
          <p:cNvSpPr/>
          <p:nvPr/>
        </p:nvSpPr>
        <p:spPr>
          <a:xfrm>
            <a:off x="538186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7" name="Google Shape;1657;p107"/>
          <p:cNvSpPr/>
          <p:nvPr/>
        </p:nvSpPr>
        <p:spPr>
          <a:xfrm>
            <a:off x="563301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8" name="Google Shape;1658;p107"/>
          <p:cNvSpPr/>
          <p:nvPr/>
        </p:nvSpPr>
        <p:spPr>
          <a:xfrm>
            <a:off x="588416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9" name="Google Shape;1659;p107"/>
          <p:cNvSpPr/>
          <p:nvPr/>
        </p:nvSpPr>
        <p:spPr>
          <a:xfrm>
            <a:off x="613531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0" name="Google Shape;1660;p107"/>
          <p:cNvSpPr/>
          <p:nvPr/>
        </p:nvSpPr>
        <p:spPr>
          <a:xfrm>
            <a:off x="638646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1" name="Google Shape;1661;p107"/>
          <p:cNvSpPr/>
          <p:nvPr/>
        </p:nvSpPr>
        <p:spPr>
          <a:xfrm>
            <a:off x="6622790"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2" name="Google Shape;1662;p107"/>
          <p:cNvSpPr/>
          <p:nvPr/>
        </p:nvSpPr>
        <p:spPr>
          <a:xfrm>
            <a:off x="6859115"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3" name="Google Shape;1663;p107"/>
          <p:cNvSpPr/>
          <p:nvPr/>
        </p:nvSpPr>
        <p:spPr>
          <a:xfrm>
            <a:off x="7095440" y="4405113"/>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4" name="Google Shape;1664;p107"/>
          <p:cNvSpPr/>
          <p:nvPr/>
        </p:nvSpPr>
        <p:spPr>
          <a:xfrm>
            <a:off x="4575875" y="4984225"/>
            <a:ext cx="2760600" cy="2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8000" tIns="54000" rIns="18000" bIns="54000" anchor="ctr" anchorCtr="0">
            <a:noAutofit/>
          </a:bodyPr>
          <a:lstStyle/>
          <a:p>
            <a:pPr marL="0" lvl="0" indent="0" algn="ctr" rtl="0">
              <a:spcBef>
                <a:spcPts val="0"/>
              </a:spcBef>
              <a:spcAft>
                <a:spcPts val="0"/>
              </a:spcAft>
              <a:buNone/>
            </a:pPr>
            <a:r>
              <a:rPr lang="ko-KR" sz="1100" b="1">
                <a:latin typeface="Malgun Gothic"/>
                <a:ea typeface="Malgun Gothic"/>
                <a:cs typeface="Malgun Gothic"/>
                <a:sym typeface="Malgun Gothic"/>
              </a:rPr>
              <a:t>자료 2</a:t>
            </a:r>
            <a:endParaRPr sz="1100" b="1">
              <a:latin typeface="Malgun Gothic"/>
              <a:ea typeface="Malgun Gothic"/>
              <a:cs typeface="Malgun Gothic"/>
              <a:sym typeface="Malgun Gothic"/>
            </a:endParaRPr>
          </a:p>
        </p:txBody>
      </p:sp>
      <p:sp>
        <p:nvSpPr>
          <p:cNvPr id="1665" name="Google Shape;1665;p107"/>
          <p:cNvSpPr/>
          <p:nvPr/>
        </p:nvSpPr>
        <p:spPr>
          <a:xfrm>
            <a:off x="5381865" y="4091850"/>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6" name="Google Shape;1666;p107"/>
          <p:cNvSpPr/>
          <p:nvPr/>
        </p:nvSpPr>
        <p:spPr>
          <a:xfrm>
            <a:off x="5633015" y="4091850"/>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7" name="Google Shape;1667;p107"/>
          <p:cNvSpPr/>
          <p:nvPr/>
        </p:nvSpPr>
        <p:spPr>
          <a:xfrm>
            <a:off x="5884165" y="4091850"/>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8" name="Google Shape;1668;p107"/>
          <p:cNvSpPr/>
          <p:nvPr/>
        </p:nvSpPr>
        <p:spPr>
          <a:xfrm>
            <a:off x="6135315" y="4091850"/>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9" name="Google Shape;1669;p107"/>
          <p:cNvSpPr/>
          <p:nvPr/>
        </p:nvSpPr>
        <p:spPr>
          <a:xfrm>
            <a:off x="6386465" y="4091850"/>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0" name="Google Shape;1670;p107"/>
          <p:cNvSpPr/>
          <p:nvPr/>
        </p:nvSpPr>
        <p:spPr>
          <a:xfrm>
            <a:off x="5628715" y="3778575"/>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1" name="Google Shape;1671;p107"/>
          <p:cNvSpPr/>
          <p:nvPr/>
        </p:nvSpPr>
        <p:spPr>
          <a:xfrm>
            <a:off x="5879865" y="3778575"/>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2" name="Google Shape;1672;p107"/>
          <p:cNvSpPr/>
          <p:nvPr/>
        </p:nvSpPr>
        <p:spPr>
          <a:xfrm>
            <a:off x="6131015" y="3778575"/>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3" name="Google Shape;1673;p107"/>
          <p:cNvSpPr/>
          <p:nvPr/>
        </p:nvSpPr>
        <p:spPr>
          <a:xfrm>
            <a:off x="5628715" y="3465300"/>
            <a:ext cx="144000" cy="144000"/>
          </a:xfrm>
          <a:prstGeom prst="mathMultiply">
            <a:avLst>
              <a:gd name="adj1" fmla="val 23520"/>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Google Shape;1678;p108"/>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사분위수범위 (IQR)</a:t>
            </a:r>
            <a:endParaRPr/>
          </a:p>
        </p:txBody>
      </p:sp>
      <p:sp>
        <p:nvSpPr>
          <p:cNvPr id="1679" name="Google Shape;1679;p10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7. 데이터 수치에 의한 기술통계학</a:t>
            </a:r>
            <a:endParaRPr/>
          </a:p>
        </p:txBody>
      </p:sp>
      <p:sp>
        <p:nvSpPr>
          <p:cNvPr id="1680" name="Google Shape;1680;p10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108</a:t>
            </a:fld>
            <a:endParaRPr/>
          </a:p>
        </p:txBody>
      </p:sp>
      <p:sp>
        <p:nvSpPr>
          <p:cNvPr id="1681" name="Google Shape;1681;p108"/>
          <p:cNvSpPr txBox="1">
            <a:spLocks noGrp="1"/>
          </p:cNvSpPr>
          <p:nvPr>
            <p:ph type="body" idx="4294967295"/>
          </p:nvPr>
        </p:nvSpPr>
        <p:spPr>
          <a:xfrm>
            <a:off x="315300" y="1110000"/>
            <a:ext cx="8513400" cy="1707600"/>
          </a:xfrm>
          <a:prstGeom prst="rect">
            <a:avLst/>
          </a:prstGeom>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기본개념 : 전체 데이터를 순서대로 정리, 4등분 후 데이터의 가운데에 위치한 50% 부분에 대한 범위를 구한 값</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데이터를 나누기 위해, 중앙값(Q</a:t>
            </a:r>
            <a:r>
              <a:rPr lang="ko-KR" sz="1200">
                <a:latin typeface="Malgun Gothic"/>
                <a:ea typeface="Malgun Gothic"/>
                <a:cs typeface="Malgun Gothic"/>
                <a:sym typeface="Malgun Gothic"/>
              </a:rPr>
              <a:t>2</a:t>
            </a:r>
            <a:r>
              <a:rPr lang="ko-KR">
                <a:latin typeface="Malgun Gothic"/>
                <a:ea typeface="Malgun Gothic"/>
                <a:cs typeface="Malgun Gothic"/>
                <a:sym typeface="Malgun Gothic"/>
              </a:rPr>
              <a:t>)을 구한 후, 중앙값을 중심으로 두 집단의 데이터에서 각각 중앙값(Q</a:t>
            </a:r>
            <a:r>
              <a:rPr lang="ko-KR" sz="1200">
                <a:latin typeface="Malgun Gothic"/>
                <a:ea typeface="Malgun Gothic"/>
                <a:cs typeface="Malgun Gothic"/>
                <a:sym typeface="Malgun Gothic"/>
              </a:rPr>
              <a:t>1</a:t>
            </a:r>
            <a:r>
              <a:rPr lang="ko-KR">
                <a:latin typeface="Malgun Gothic"/>
                <a:ea typeface="Malgun Gothic"/>
                <a:cs typeface="Malgun Gothic"/>
                <a:sym typeface="Malgun Gothic"/>
              </a:rPr>
              <a:t>,Q</a:t>
            </a:r>
            <a:r>
              <a:rPr lang="ko-KR" sz="1200">
                <a:latin typeface="Malgun Gothic"/>
                <a:ea typeface="Malgun Gothic"/>
                <a:cs typeface="Malgun Gothic"/>
                <a:sym typeface="Malgun Gothic"/>
              </a:rPr>
              <a:t>3</a:t>
            </a:r>
            <a:r>
              <a:rPr lang="ko-KR">
                <a:latin typeface="Malgun Gothic"/>
                <a:ea typeface="Malgun Gothic"/>
                <a:cs typeface="Malgun Gothic"/>
                <a:sym typeface="Malgun Gothic"/>
              </a:rPr>
              <a:t>)을 구하여 데이터를 4등분</a:t>
            </a:r>
            <a:endParaRPr>
              <a:latin typeface="Malgun Gothic"/>
              <a:ea typeface="Malgun Gothic"/>
              <a:cs typeface="Malgun Gothic"/>
              <a:sym typeface="Malgun Gothic"/>
            </a:endParaRPr>
          </a:p>
        </p:txBody>
      </p:sp>
      <p:pic>
        <p:nvPicPr>
          <p:cNvPr id="1682" name="Google Shape;1682;p108" descr="{&quot;font&quot;:{&quot;family&quot;:&quot;Arial&quot;,&quot;color&quot;:&quot;#000000&quot;,&quot;size&quot;:14},&quot;id&quot;:&quot;237&quot;,&quot;backgroundColor&quot;:&quot;#FFFFFF&quot;,&quot;code&quot;:&quot;$$IQR=Q_{3}-Q_{1}$$&quot;,&quot;aid&quot;:null,&quot;type&quot;:&quot;$$&quot;,&quot;ts&quot;:1683010043274,&quot;cs&quot;:&quot;XvRftJY/6h9XB1Og80E7wQ==&quot;,&quot;size&quot;:{&quot;width&quot;:150.66666666666666,&quot;height&quot;:19.833333333333332}}"/>
          <p:cNvPicPr preferRelativeResize="0"/>
          <p:nvPr/>
        </p:nvPicPr>
        <p:blipFill>
          <a:blip r:embed="rId3">
            <a:alphaModFix/>
          </a:blip>
          <a:stretch>
            <a:fillRect/>
          </a:stretch>
        </p:blipFill>
        <p:spPr>
          <a:xfrm>
            <a:off x="3710174" y="4984675"/>
            <a:ext cx="1435100" cy="188913"/>
          </a:xfrm>
          <a:prstGeom prst="rect">
            <a:avLst/>
          </a:prstGeom>
          <a:noFill/>
          <a:ln>
            <a:noFill/>
          </a:ln>
        </p:spPr>
      </p:pic>
      <p:pic>
        <p:nvPicPr>
          <p:cNvPr id="1683" name="Google Shape;1683;p108" descr="{&quot;aid&quot;:null,&quot;id&quot;:&quot;238&quot;,&quot;backgroundColor&quot;:&quot;#FFFFFF&quot;,&quot;code&quot;:&quot;$$Q_{1}$$&quot;,&quot;font&quot;:{&quot;family&quot;:&quot;Arial&quot;,&quot;size&quot;:14,&quot;color&quot;:&quot;#000000&quot;},&quot;type&quot;:&quot;$$&quot;,&quot;backgroundColorModified&quot;:false,&quot;ts&quot;:1683010067167,&quot;cs&quot;:&quot;sdbLjBlQEKsBsgpgTMpEWQ==&quot;,&quot;size&quot;:{&quot;width&quot;:22.833333333333332,&quot;height&quot;:19.833333333333332}}"/>
          <p:cNvPicPr preferRelativeResize="0"/>
          <p:nvPr/>
        </p:nvPicPr>
        <p:blipFill>
          <a:blip r:embed="rId4">
            <a:alphaModFix/>
          </a:blip>
          <a:stretch>
            <a:fillRect/>
          </a:stretch>
        </p:blipFill>
        <p:spPr>
          <a:xfrm>
            <a:off x="2627725" y="5645388"/>
            <a:ext cx="217488" cy="188913"/>
          </a:xfrm>
          <a:prstGeom prst="rect">
            <a:avLst/>
          </a:prstGeom>
          <a:noFill/>
          <a:ln>
            <a:noFill/>
          </a:ln>
        </p:spPr>
      </p:pic>
      <p:pic>
        <p:nvPicPr>
          <p:cNvPr id="1684" name="Google Shape;1684;p108" descr="{&quot;font&quot;:{&quot;family&quot;:&quot;Arial&quot;,&quot;size&quot;:14,&quot;color&quot;:&quot;#000000&quot;},&quot;aid&quot;:null,&quot;id&quot;:&quot;239&quot;,&quot;backgroundColor&quot;:&quot;#FFFFFF&quot;,&quot;code&quot;:&quot;$$Q_{2}$$&quot;,&quot;type&quot;:&quot;$$&quot;,&quot;backgroundColorModified&quot;:false,&quot;ts&quot;:1683010089024,&quot;cs&quot;:&quot;/yw/JhQ4IMffVpmvhk6LhQ==&quot;,&quot;size&quot;:{&quot;width&quot;:23.333333333333332,&quot;height&quot;:19.833333333333332}}"/>
          <p:cNvPicPr preferRelativeResize="0"/>
          <p:nvPr/>
        </p:nvPicPr>
        <p:blipFill>
          <a:blip r:embed="rId5">
            <a:alphaModFix/>
          </a:blip>
          <a:stretch>
            <a:fillRect/>
          </a:stretch>
        </p:blipFill>
        <p:spPr>
          <a:xfrm>
            <a:off x="4308200" y="4096450"/>
            <a:ext cx="222250" cy="188913"/>
          </a:xfrm>
          <a:prstGeom prst="rect">
            <a:avLst/>
          </a:prstGeom>
          <a:noFill/>
          <a:ln>
            <a:noFill/>
          </a:ln>
        </p:spPr>
      </p:pic>
      <p:pic>
        <p:nvPicPr>
          <p:cNvPr id="1685" name="Google Shape;1685;p108" descr="{&quot;font&quot;:{&quot;family&quot;:&quot;Arial&quot;,&quot;size&quot;:14,&quot;color&quot;:&quot;#000000&quot;},&quot;backgroundColorModified&quot;:false,&quot;backgroundColor&quot;:&quot;#FFFFFF&quot;,&quot;code&quot;:&quot;$$Q_{3}$$&quot;,&quot;id&quot;:&quot;240&quot;,&quot;aid&quot;:null,&quot;type&quot;:&quot;$$&quot;,&quot;ts&quot;:1683010120640,&quot;cs&quot;:&quot;fXJkOukw/YNeTCLcrfO2yw==&quot;,&quot;size&quot;:{&quot;width&quot;:23.333333333333332,&quot;height&quot;:19.833333333333332}}"/>
          <p:cNvPicPr preferRelativeResize="0"/>
          <p:nvPr/>
        </p:nvPicPr>
        <p:blipFill>
          <a:blip r:embed="rId6">
            <a:alphaModFix/>
          </a:blip>
          <a:stretch>
            <a:fillRect/>
          </a:stretch>
        </p:blipFill>
        <p:spPr>
          <a:xfrm>
            <a:off x="5993425" y="5645388"/>
            <a:ext cx="222250" cy="188913"/>
          </a:xfrm>
          <a:prstGeom prst="rect">
            <a:avLst/>
          </a:prstGeom>
          <a:noFill/>
          <a:ln>
            <a:noFill/>
          </a:ln>
        </p:spPr>
      </p:pic>
      <p:sp>
        <p:nvSpPr>
          <p:cNvPr id="1686" name="Google Shape;1686;p108"/>
          <p:cNvSpPr/>
          <p:nvPr/>
        </p:nvSpPr>
        <p:spPr>
          <a:xfrm>
            <a:off x="1120775" y="3162425"/>
            <a:ext cx="1569300" cy="523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08"/>
          <p:cNvSpPr/>
          <p:nvPr/>
        </p:nvSpPr>
        <p:spPr>
          <a:xfrm>
            <a:off x="2797175" y="3162425"/>
            <a:ext cx="1569300" cy="523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08"/>
          <p:cNvSpPr/>
          <p:nvPr/>
        </p:nvSpPr>
        <p:spPr>
          <a:xfrm>
            <a:off x="4473575" y="3162425"/>
            <a:ext cx="1569300" cy="523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08"/>
          <p:cNvSpPr/>
          <p:nvPr/>
        </p:nvSpPr>
        <p:spPr>
          <a:xfrm>
            <a:off x="6149975" y="3162425"/>
            <a:ext cx="1569300" cy="523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0" name="Google Shape;1690;p108"/>
          <p:cNvCxnSpPr/>
          <p:nvPr/>
        </p:nvCxnSpPr>
        <p:spPr>
          <a:xfrm>
            <a:off x="2736475" y="2867953"/>
            <a:ext cx="0" cy="2534100"/>
          </a:xfrm>
          <a:prstGeom prst="straightConnector1">
            <a:avLst/>
          </a:prstGeom>
          <a:noFill/>
          <a:ln w="19050" cap="flat" cmpd="sng">
            <a:solidFill>
              <a:schemeClr val="dk2"/>
            </a:solidFill>
            <a:prstDash val="dot"/>
            <a:round/>
            <a:headEnd type="none" w="med" len="med"/>
            <a:tailEnd type="none" w="med" len="med"/>
          </a:ln>
        </p:spPr>
      </p:cxnSp>
      <p:cxnSp>
        <p:nvCxnSpPr>
          <p:cNvPr id="1691" name="Google Shape;1691;p108"/>
          <p:cNvCxnSpPr/>
          <p:nvPr/>
        </p:nvCxnSpPr>
        <p:spPr>
          <a:xfrm>
            <a:off x="6095725" y="2918089"/>
            <a:ext cx="0" cy="2484000"/>
          </a:xfrm>
          <a:prstGeom prst="straightConnector1">
            <a:avLst/>
          </a:prstGeom>
          <a:noFill/>
          <a:ln w="19050" cap="flat" cmpd="sng">
            <a:solidFill>
              <a:schemeClr val="dk2"/>
            </a:solidFill>
            <a:prstDash val="dot"/>
            <a:round/>
            <a:headEnd type="none" w="med" len="med"/>
            <a:tailEnd type="none" w="med" len="med"/>
          </a:ln>
        </p:spPr>
      </p:cxnSp>
      <p:sp>
        <p:nvSpPr>
          <p:cNvPr id="1692" name="Google Shape;1692;p108"/>
          <p:cNvSpPr txBox="1"/>
          <p:nvPr/>
        </p:nvSpPr>
        <p:spPr>
          <a:xfrm>
            <a:off x="2149375" y="5402050"/>
            <a:ext cx="1174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1사분위수</a:t>
            </a:r>
            <a:endParaRPr>
              <a:latin typeface="Malgun Gothic"/>
              <a:ea typeface="Malgun Gothic"/>
              <a:cs typeface="Malgun Gothic"/>
              <a:sym typeface="Malgun Gothic"/>
            </a:endParaRPr>
          </a:p>
        </p:txBody>
      </p:sp>
      <p:sp>
        <p:nvSpPr>
          <p:cNvPr id="1693" name="Google Shape;1693;p108"/>
          <p:cNvSpPr txBox="1"/>
          <p:nvPr/>
        </p:nvSpPr>
        <p:spPr>
          <a:xfrm>
            <a:off x="5508633" y="5402050"/>
            <a:ext cx="1174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3사분위수</a:t>
            </a:r>
            <a:endParaRPr>
              <a:latin typeface="Malgun Gothic"/>
              <a:ea typeface="Malgun Gothic"/>
              <a:cs typeface="Malgun Gothic"/>
              <a:sym typeface="Malgun Gothic"/>
            </a:endParaRPr>
          </a:p>
        </p:txBody>
      </p:sp>
      <p:cxnSp>
        <p:nvCxnSpPr>
          <p:cNvPr id="1694" name="Google Shape;1694;p108"/>
          <p:cNvCxnSpPr>
            <a:endCxn id="1695" idx="0"/>
          </p:cNvCxnSpPr>
          <p:nvPr/>
        </p:nvCxnSpPr>
        <p:spPr>
          <a:xfrm>
            <a:off x="4424750" y="2867950"/>
            <a:ext cx="0" cy="933900"/>
          </a:xfrm>
          <a:prstGeom prst="straightConnector1">
            <a:avLst/>
          </a:prstGeom>
          <a:noFill/>
          <a:ln w="19050" cap="flat" cmpd="sng">
            <a:solidFill>
              <a:schemeClr val="dk2"/>
            </a:solidFill>
            <a:prstDash val="dot"/>
            <a:round/>
            <a:headEnd type="none" w="med" len="med"/>
            <a:tailEnd type="none" w="med" len="med"/>
          </a:ln>
        </p:spPr>
      </p:cxnSp>
      <p:sp>
        <p:nvSpPr>
          <p:cNvPr id="1695" name="Google Shape;1695;p108"/>
          <p:cNvSpPr txBox="1"/>
          <p:nvPr/>
        </p:nvSpPr>
        <p:spPr>
          <a:xfrm>
            <a:off x="3282800" y="3801850"/>
            <a:ext cx="22839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2사분위수, 중앙값</a:t>
            </a:r>
            <a:endParaRPr>
              <a:latin typeface="Malgun Gothic"/>
              <a:ea typeface="Malgun Gothic"/>
              <a:cs typeface="Malgun Gothic"/>
              <a:sym typeface="Malgun Gothic"/>
            </a:endParaRPr>
          </a:p>
        </p:txBody>
      </p:sp>
      <p:cxnSp>
        <p:nvCxnSpPr>
          <p:cNvPr id="1696" name="Google Shape;1696;p108"/>
          <p:cNvCxnSpPr/>
          <p:nvPr/>
        </p:nvCxnSpPr>
        <p:spPr>
          <a:xfrm>
            <a:off x="2748100" y="5203050"/>
            <a:ext cx="3359400" cy="0"/>
          </a:xfrm>
          <a:prstGeom prst="straightConnector1">
            <a:avLst/>
          </a:prstGeom>
          <a:noFill/>
          <a:ln w="9525" cap="flat" cmpd="sng">
            <a:solidFill>
              <a:schemeClr val="dk2"/>
            </a:solidFill>
            <a:prstDash val="solid"/>
            <a:round/>
            <a:headEnd type="triangle" w="med" len="med"/>
            <a:tailEnd type="triangle" w="med" len="med"/>
          </a:ln>
        </p:spPr>
      </p:cxnSp>
      <p:sp>
        <p:nvSpPr>
          <p:cNvPr id="1697" name="Google Shape;1697;p108"/>
          <p:cNvSpPr txBox="1"/>
          <p:nvPr/>
        </p:nvSpPr>
        <p:spPr>
          <a:xfrm>
            <a:off x="3794250" y="4640050"/>
            <a:ext cx="1351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사분위수범위</a:t>
            </a:r>
            <a:endParaRPr>
              <a:latin typeface="Malgun Gothic"/>
              <a:ea typeface="Malgun Gothic"/>
              <a:cs typeface="Malgun Gothic"/>
              <a:sym typeface="Malgun Gothic"/>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09"/>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사분위수범위(IQR)</a:t>
            </a:r>
            <a:endParaRPr/>
          </a:p>
        </p:txBody>
      </p:sp>
      <p:sp>
        <p:nvSpPr>
          <p:cNvPr id="1703" name="Google Shape;1703;p10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7. 데이터 수치에 의한 기술통계학</a:t>
            </a:r>
            <a:endParaRPr/>
          </a:p>
        </p:txBody>
      </p:sp>
      <p:sp>
        <p:nvSpPr>
          <p:cNvPr id="1704" name="Google Shape;1704;p10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109</a:t>
            </a:fld>
            <a:endParaRPr/>
          </a:p>
        </p:txBody>
      </p:sp>
      <p:cxnSp>
        <p:nvCxnSpPr>
          <p:cNvPr id="1705" name="Google Shape;1705;p109"/>
          <p:cNvCxnSpPr/>
          <p:nvPr/>
        </p:nvCxnSpPr>
        <p:spPr>
          <a:xfrm>
            <a:off x="2736475" y="2018100"/>
            <a:ext cx="0" cy="1257300"/>
          </a:xfrm>
          <a:prstGeom prst="straightConnector1">
            <a:avLst/>
          </a:prstGeom>
          <a:noFill/>
          <a:ln w="19050" cap="flat" cmpd="sng">
            <a:solidFill>
              <a:schemeClr val="dk2"/>
            </a:solidFill>
            <a:prstDash val="dot"/>
            <a:round/>
            <a:headEnd type="none" w="med" len="med"/>
            <a:tailEnd type="none" w="med" len="med"/>
          </a:ln>
        </p:spPr>
      </p:cxnSp>
      <p:cxnSp>
        <p:nvCxnSpPr>
          <p:cNvPr id="1706" name="Google Shape;1706;p109"/>
          <p:cNvCxnSpPr/>
          <p:nvPr/>
        </p:nvCxnSpPr>
        <p:spPr>
          <a:xfrm>
            <a:off x="6095725" y="2042979"/>
            <a:ext cx="0" cy="1232700"/>
          </a:xfrm>
          <a:prstGeom prst="straightConnector1">
            <a:avLst/>
          </a:prstGeom>
          <a:noFill/>
          <a:ln w="19050" cap="flat" cmpd="sng">
            <a:solidFill>
              <a:schemeClr val="dk2"/>
            </a:solidFill>
            <a:prstDash val="dot"/>
            <a:round/>
            <a:headEnd type="none" w="med" len="med"/>
            <a:tailEnd type="none" w="med" len="med"/>
          </a:ln>
        </p:spPr>
      </p:cxnSp>
      <p:sp>
        <p:nvSpPr>
          <p:cNvPr id="1707" name="Google Shape;1707;p109"/>
          <p:cNvSpPr txBox="1"/>
          <p:nvPr/>
        </p:nvSpPr>
        <p:spPr>
          <a:xfrm>
            <a:off x="1885375" y="3338199"/>
            <a:ext cx="16971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1사분위수 = 41</a:t>
            </a:r>
            <a:endParaRPr>
              <a:latin typeface="Malgun Gothic"/>
              <a:ea typeface="Malgun Gothic"/>
              <a:cs typeface="Malgun Gothic"/>
              <a:sym typeface="Malgun Gothic"/>
            </a:endParaRPr>
          </a:p>
        </p:txBody>
      </p:sp>
      <p:sp>
        <p:nvSpPr>
          <p:cNvPr id="1708" name="Google Shape;1708;p109"/>
          <p:cNvSpPr txBox="1"/>
          <p:nvPr/>
        </p:nvSpPr>
        <p:spPr>
          <a:xfrm>
            <a:off x="5198125" y="3338199"/>
            <a:ext cx="16389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3사분위수 = 46.5 </a:t>
            </a:r>
            <a:endParaRPr>
              <a:latin typeface="Malgun Gothic"/>
              <a:ea typeface="Malgun Gothic"/>
              <a:cs typeface="Malgun Gothic"/>
              <a:sym typeface="Malgun Gothic"/>
            </a:endParaRPr>
          </a:p>
        </p:txBody>
      </p:sp>
      <p:cxnSp>
        <p:nvCxnSpPr>
          <p:cNvPr id="1709" name="Google Shape;1709;p109"/>
          <p:cNvCxnSpPr>
            <a:endCxn id="1710" idx="0"/>
          </p:cNvCxnSpPr>
          <p:nvPr/>
        </p:nvCxnSpPr>
        <p:spPr>
          <a:xfrm>
            <a:off x="4419435" y="1976799"/>
            <a:ext cx="18600" cy="1361400"/>
          </a:xfrm>
          <a:prstGeom prst="straightConnector1">
            <a:avLst/>
          </a:prstGeom>
          <a:noFill/>
          <a:ln w="19050" cap="flat" cmpd="sng">
            <a:solidFill>
              <a:schemeClr val="dk2"/>
            </a:solidFill>
            <a:prstDash val="dot"/>
            <a:round/>
            <a:headEnd type="none" w="med" len="med"/>
            <a:tailEnd type="none" w="med" len="med"/>
          </a:ln>
        </p:spPr>
      </p:cxnSp>
      <p:sp>
        <p:nvSpPr>
          <p:cNvPr id="1710" name="Google Shape;1710;p109"/>
          <p:cNvSpPr txBox="1"/>
          <p:nvPr/>
        </p:nvSpPr>
        <p:spPr>
          <a:xfrm>
            <a:off x="3618585" y="3338199"/>
            <a:ext cx="16389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중앙값 = 43.5 </a:t>
            </a:r>
            <a:endParaRPr>
              <a:latin typeface="Malgun Gothic"/>
              <a:ea typeface="Malgun Gothic"/>
              <a:cs typeface="Malgun Gothic"/>
              <a:sym typeface="Malgun Gothic"/>
            </a:endParaRPr>
          </a:p>
        </p:txBody>
      </p:sp>
      <p:sp>
        <p:nvSpPr>
          <p:cNvPr id="1711" name="Google Shape;1711;p109"/>
          <p:cNvSpPr/>
          <p:nvPr/>
        </p:nvSpPr>
        <p:spPr>
          <a:xfrm>
            <a:off x="1120775" y="2019425"/>
            <a:ext cx="3255300" cy="523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32, 37, 39, 40, 41, 41, 41, 42, 42, 43</a:t>
            </a:r>
            <a:endParaRPr>
              <a:latin typeface="Malgun Gothic"/>
              <a:ea typeface="Malgun Gothic"/>
              <a:cs typeface="Malgun Gothic"/>
              <a:sym typeface="Malgun Gothic"/>
            </a:endParaRPr>
          </a:p>
        </p:txBody>
      </p:sp>
      <p:sp>
        <p:nvSpPr>
          <p:cNvPr id="1712" name="Google Shape;1712;p109"/>
          <p:cNvSpPr/>
          <p:nvPr/>
        </p:nvSpPr>
        <p:spPr>
          <a:xfrm>
            <a:off x="4463975" y="2019425"/>
            <a:ext cx="3255300" cy="523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a:t>44, 45, 45, 45, 46, 47, 47, 49, 50, 51</a:t>
            </a:r>
            <a:endParaRPr/>
          </a:p>
        </p:txBody>
      </p:sp>
      <p:pic>
        <p:nvPicPr>
          <p:cNvPr id="1713" name="Google Shape;1713;p109" descr="{&quot;aid&quot;:null,&quot;id&quot;:&quot;238&quot;,&quot;backgroundColor&quot;:&quot;#FFFFFF&quot;,&quot;code&quot;:&quot;$$Q_{1}$$&quot;,&quot;font&quot;:{&quot;family&quot;:&quot;Arial&quot;,&quot;size&quot;:14,&quot;color&quot;:&quot;#000000&quot;},&quot;type&quot;:&quot;$$&quot;,&quot;backgroundColorModified&quot;:false,&quot;ts&quot;:1683010067167,&quot;cs&quot;:&quot;sdbLjBlQEKsBsgpgTMpEWQ==&quot;,&quot;size&quot;:{&quot;width&quot;:22.833333333333332,&quot;height&quot;:19.833333333333332}}"/>
          <p:cNvPicPr preferRelativeResize="0"/>
          <p:nvPr/>
        </p:nvPicPr>
        <p:blipFill>
          <a:blip r:embed="rId3">
            <a:alphaModFix/>
          </a:blip>
          <a:stretch>
            <a:fillRect/>
          </a:stretch>
        </p:blipFill>
        <p:spPr>
          <a:xfrm>
            <a:off x="2627725" y="3640095"/>
            <a:ext cx="217488" cy="188913"/>
          </a:xfrm>
          <a:prstGeom prst="rect">
            <a:avLst/>
          </a:prstGeom>
          <a:noFill/>
          <a:ln>
            <a:noFill/>
          </a:ln>
        </p:spPr>
      </p:pic>
      <p:pic>
        <p:nvPicPr>
          <p:cNvPr id="1714" name="Google Shape;1714;p109" descr="{&quot;font&quot;:{&quot;family&quot;:&quot;Arial&quot;,&quot;size&quot;:14,&quot;color&quot;:&quot;#000000&quot;},&quot;aid&quot;:null,&quot;id&quot;:&quot;239&quot;,&quot;backgroundColor&quot;:&quot;#FFFFFF&quot;,&quot;code&quot;:&quot;$$Q_{2}$$&quot;,&quot;type&quot;:&quot;$$&quot;,&quot;backgroundColorModified&quot;:false,&quot;ts&quot;:1683010089024,&quot;cs&quot;:&quot;/yw/JhQ4IMffVpmvhk6LhQ==&quot;,&quot;size&quot;:{&quot;width&quot;:23.333333333333332,&quot;height&quot;:19.833333333333332}}"/>
          <p:cNvPicPr preferRelativeResize="0"/>
          <p:nvPr/>
        </p:nvPicPr>
        <p:blipFill>
          <a:blip r:embed="rId4">
            <a:alphaModFix/>
          </a:blip>
          <a:stretch>
            <a:fillRect/>
          </a:stretch>
        </p:blipFill>
        <p:spPr>
          <a:xfrm>
            <a:off x="4319824" y="3639250"/>
            <a:ext cx="222250" cy="188913"/>
          </a:xfrm>
          <a:prstGeom prst="rect">
            <a:avLst/>
          </a:prstGeom>
          <a:noFill/>
          <a:ln>
            <a:noFill/>
          </a:ln>
        </p:spPr>
      </p:pic>
      <p:pic>
        <p:nvPicPr>
          <p:cNvPr id="1715" name="Google Shape;1715;p109" descr="{&quot;font&quot;:{&quot;family&quot;:&quot;Arial&quot;,&quot;size&quot;:14,&quot;color&quot;:&quot;#000000&quot;},&quot;backgroundColorModified&quot;:false,&quot;backgroundColor&quot;:&quot;#FFFFFF&quot;,&quot;code&quot;:&quot;$$Q_{3}$$&quot;,&quot;id&quot;:&quot;240&quot;,&quot;aid&quot;:null,&quot;type&quot;:&quot;$$&quot;,&quot;ts&quot;:1683010120640,&quot;cs&quot;:&quot;fXJkOukw/YNeTCLcrfO2yw==&quot;,&quot;size&quot;:{&quot;width&quot;:23.333333333333332,&quot;height&quot;:19.833333333333332}}"/>
          <p:cNvPicPr preferRelativeResize="0"/>
          <p:nvPr/>
        </p:nvPicPr>
        <p:blipFill>
          <a:blip r:embed="rId5">
            <a:alphaModFix/>
          </a:blip>
          <a:stretch>
            <a:fillRect/>
          </a:stretch>
        </p:blipFill>
        <p:spPr>
          <a:xfrm>
            <a:off x="5993425" y="3640940"/>
            <a:ext cx="222250" cy="188913"/>
          </a:xfrm>
          <a:prstGeom prst="rect">
            <a:avLst/>
          </a:prstGeom>
          <a:noFill/>
          <a:ln>
            <a:noFill/>
          </a:ln>
        </p:spPr>
      </p:pic>
      <p:sp>
        <p:nvSpPr>
          <p:cNvPr id="1716" name="Google Shape;1716;p109"/>
          <p:cNvSpPr txBox="1">
            <a:spLocks noGrp="1"/>
          </p:cNvSpPr>
          <p:nvPr>
            <p:ph type="title"/>
          </p:nvPr>
        </p:nvSpPr>
        <p:spPr>
          <a:xfrm>
            <a:off x="419100" y="1238425"/>
            <a:ext cx="7886700" cy="635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5000"/>
              </a:lnSpc>
              <a:spcBef>
                <a:spcPts val="0"/>
              </a:spcBef>
              <a:spcAft>
                <a:spcPts val="0"/>
              </a:spcAft>
              <a:buClr>
                <a:schemeClr val="dk1"/>
              </a:buClr>
              <a:buSzPts val="2400"/>
              <a:buFont typeface="Arial"/>
              <a:buNone/>
            </a:pPr>
            <a:r>
              <a:rPr lang="ko-KR"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7-6</a:t>
            </a:r>
            <a:r>
              <a:rPr lang="ko-KR" sz="1600" dirty="0">
                <a:latin typeface="Malgun Gothic"/>
                <a:ea typeface="Malgun Gothic"/>
                <a:cs typeface="Malgun Gothic"/>
                <a:sym typeface="Malgun Gothic"/>
              </a:rPr>
              <a:t>] 고혈압 환자 데이터에서 나이 변수에 대한 사분위수 범위를 구하면 43.5세이다. 이를 그림으로 도시하면 다음과 같다.</a:t>
            </a:r>
            <a:endParaRPr sz="1600" dirty="0">
              <a:latin typeface="Malgun Gothic"/>
              <a:ea typeface="Malgun Gothic"/>
              <a:cs typeface="Malgun Gothic"/>
              <a:sym typeface="Malgun Gothic"/>
            </a:endParaRPr>
          </a:p>
        </p:txBody>
      </p:sp>
      <p:sp>
        <p:nvSpPr>
          <p:cNvPr id="1717" name="Google Shape;1717;p109"/>
          <p:cNvSpPr txBox="1">
            <a:spLocks noGrp="1"/>
          </p:cNvSpPr>
          <p:nvPr>
            <p:ph type="title" idx="2"/>
          </p:nvPr>
        </p:nvSpPr>
        <p:spPr>
          <a:xfrm>
            <a:off x="628650" y="4171100"/>
            <a:ext cx="7886700" cy="1745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5000"/>
              </a:lnSpc>
              <a:spcBef>
                <a:spcPts val="0"/>
              </a:spcBef>
              <a:spcAft>
                <a:spcPts val="0"/>
              </a:spcAft>
              <a:buClr>
                <a:schemeClr val="dk1"/>
              </a:buClr>
              <a:buSzPct val="68750"/>
              <a:buFont typeface="Arial"/>
              <a:buNone/>
            </a:pPr>
            <a:r>
              <a:rPr lang="ko-KR" sz="1600">
                <a:latin typeface="Malgun Gothic"/>
                <a:ea typeface="Malgun Gothic"/>
                <a:cs typeface="Malgun Gothic"/>
                <a:sym typeface="Malgun Gothic"/>
              </a:rPr>
              <a:t>이 그림에서 1사분위수(Q1)는 전체 중앙값 43.5보다 작은 10명의 데이터값에 대한 중앙값으로 5번째와 6번째의 평균인 41이고, 3사분위수(Q3)는 중앙값 43.5보다 큰 10개 데이터의 중앙값으로 5번째와 6번째의 평균인 46.5이다. 이 데이터에서 범위는 19년인데, 사분위수 범위는 46.5-41=5.5(년)가 된다.</a:t>
            </a:r>
            <a:endParaRPr sz="1600">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ct val="68750"/>
              <a:buFont typeface="Arial"/>
              <a:buNone/>
            </a:pPr>
            <a:r>
              <a:rPr lang="ko-KR" sz="1600">
                <a:latin typeface="Malgun Gothic"/>
                <a:ea typeface="Malgun Gothic"/>
                <a:cs typeface="Malgun Gothic"/>
                <a:sym typeface="Malgun Gothic"/>
              </a:rPr>
              <a:t>중앙값, 1사분위수와 3사분위수를 볼 때 나이의 분포는 대략 좌우대칭이 되고, 1사분위수와 3사분위수는 중앙값으로부터 거의 같은 거리에 있음을 알 수 있다.</a:t>
            </a:r>
            <a:endParaRPr sz="1600">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ct val="150000"/>
              <a:buFont typeface="Arial"/>
              <a:buNone/>
            </a:pPr>
            <a:endParaRPr sz="1600">
              <a:latin typeface="Malgun Gothic"/>
              <a:ea typeface="Malgun Gothic"/>
              <a:cs typeface="Malgun Gothic"/>
              <a:sym typeface="Malgun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데이터과학의 실제 예시</a:t>
            </a:r>
            <a:endParaRPr/>
          </a:p>
        </p:txBody>
      </p:sp>
      <p:sp>
        <p:nvSpPr>
          <p:cNvPr id="134" name="Google Shape;134;p1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135" name="Google Shape;135;p1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a:t>
            </a:fld>
            <a:endParaRPr/>
          </a:p>
        </p:txBody>
      </p:sp>
      <p:sp>
        <p:nvSpPr>
          <p:cNvPr id="136" name="Google Shape;136;p18"/>
          <p:cNvSpPr txBox="1">
            <a:spLocks noGrp="1"/>
          </p:cNvSpPr>
          <p:nvPr>
            <p:ph type="body" idx="4294967295"/>
          </p:nvPr>
        </p:nvSpPr>
        <p:spPr>
          <a:xfrm>
            <a:off x="315300" y="1110000"/>
            <a:ext cx="8513400" cy="837900"/>
          </a:xfrm>
          <a:prstGeom prst="rect">
            <a:avLst/>
          </a:prstGeom>
          <a:noFill/>
          <a:ln>
            <a:noFill/>
          </a:ln>
        </p:spPr>
        <p:txBody>
          <a:bodyPr spcFirstLastPara="1" wrap="square" lIns="91425" tIns="45700" rIns="91425" bIns="45700" anchor="t" anchorCtr="0">
            <a:normAutofit fontScale="92500"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구글 검색 엔진에 자동차 구입에 관한 질문을 조사하여 다음 달 미국서 판매되는 자동차 모델의 수를 예측</a:t>
            </a:r>
            <a:endParaRPr>
              <a:latin typeface="Malgun Gothic"/>
              <a:ea typeface="Malgun Gothic"/>
              <a:cs typeface="Malgun Gothic"/>
              <a:sym typeface="Malgun Gothic"/>
            </a:endParaRPr>
          </a:p>
        </p:txBody>
      </p:sp>
      <p:pic>
        <p:nvPicPr>
          <p:cNvPr id="137" name="Google Shape;137;p18"/>
          <p:cNvPicPr preferRelativeResize="0"/>
          <p:nvPr/>
        </p:nvPicPr>
        <p:blipFill>
          <a:blip r:embed="rId3">
            <a:alphaModFix/>
          </a:blip>
          <a:stretch>
            <a:fillRect/>
          </a:stretch>
        </p:blipFill>
        <p:spPr>
          <a:xfrm>
            <a:off x="1887788" y="2174853"/>
            <a:ext cx="5585562" cy="3990047"/>
          </a:xfrm>
          <a:prstGeom prst="rect">
            <a:avLst/>
          </a:prstGeom>
          <a:noFill/>
          <a:ln>
            <a:noFill/>
          </a:ln>
        </p:spPr>
      </p:pic>
      <p:sp>
        <p:nvSpPr>
          <p:cNvPr id="138" name="Google Shape;138;p18"/>
          <p:cNvSpPr txBox="1"/>
          <p:nvPr/>
        </p:nvSpPr>
        <p:spPr>
          <a:xfrm>
            <a:off x="3740730" y="2144263"/>
            <a:ext cx="2214900" cy="2307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b="1">
                <a:solidFill>
                  <a:srgbClr val="4A86E8"/>
                </a:solidFill>
                <a:latin typeface="Malgun Gothic"/>
                <a:ea typeface="Malgun Gothic"/>
                <a:cs typeface="Malgun Gothic"/>
                <a:sym typeface="Malgun Gothic"/>
              </a:rPr>
              <a:t>구글 트렌드 검색량</a:t>
            </a:r>
            <a:endParaRPr sz="1300" b="1">
              <a:solidFill>
                <a:srgbClr val="4A86E8"/>
              </a:solidFill>
              <a:latin typeface="Malgun Gothic"/>
              <a:ea typeface="Malgun Gothic"/>
              <a:cs typeface="Malgun Gothic"/>
              <a:sym typeface="Malgun Gothic"/>
            </a:endParaRPr>
          </a:p>
        </p:txBody>
      </p:sp>
      <p:sp>
        <p:nvSpPr>
          <p:cNvPr id="139" name="Google Shape;139;p18"/>
          <p:cNvSpPr txBox="1"/>
          <p:nvPr/>
        </p:nvSpPr>
        <p:spPr>
          <a:xfrm>
            <a:off x="3740730" y="4171243"/>
            <a:ext cx="2214900" cy="193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b="1">
                <a:solidFill>
                  <a:srgbClr val="4A86E8"/>
                </a:solidFill>
                <a:latin typeface="Malgun Gothic"/>
                <a:ea typeface="Malgun Gothic"/>
                <a:cs typeface="Malgun Gothic"/>
                <a:sym typeface="Malgun Gothic"/>
              </a:rPr>
              <a:t>실제 판매량 추이</a:t>
            </a:r>
            <a:endParaRPr sz="1300" b="1">
              <a:solidFill>
                <a:srgbClr val="4A86E8"/>
              </a:solidFill>
              <a:latin typeface="Malgun Gothic"/>
              <a:ea typeface="Malgun Gothic"/>
              <a:cs typeface="Malgun Gothic"/>
              <a:sym typeface="Malgun Gothic"/>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110"/>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백분위수</a:t>
            </a:r>
            <a:endParaRPr/>
          </a:p>
        </p:txBody>
      </p:sp>
      <p:sp>
        <p:nvSpPr>
          <p:cNvPr id="1723" name="Google Shape;1723;p11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7. 데이터 수치에 의한 기술통계학</a:t>
            </a:r>
            <a:endParaRPr/>
          </a:p>
        </p:txBody>
      </p:sp>
      <p:sp>
        <p:nvSpPr>
          <p:cNvPr id="1724" name="Google Shape;1724;p11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110</a:t>
            </a:fld>
            <a:endParaRPr/>
          </a:p>
        </p:txBody>
      </p:sp>
      <p:sp>
        <p:nvSpPr>
          <p:cNvPr id="1725" name="Google Shape;1725;p110"/>
          <p:cNvSpPr txBox="1">
            <a:spLocks noGrp="1"/>
          </p:cNvSpPr>
          <p:nvPr>
            <p:ph type="body" idx="4294967295"/>
          </p:nvPr>
        </p:nvSpPr>
        <p:spPr>
          <a:xfrm>
            <a:off x="315300" y="1110000"/>
            <a:ext cx="8513400" cy="3241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전체 데이터 중에서 p%는 이 값보다 작고, (100-p)%의 데이터는 이 값보다 크게 되는 값을 의미.</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사분위수는 25백분위수, 50백분위수, 75백분위수를 나타낸다. 이것을 일반화한 p백분위수(percentile)는 p%가 이 값보다 작거나 같은 지점의 값을 의미.</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1사분위수(Q</a:t>
            </a:r>
            <a:r>
              <a:rPr lang="ko-KR" sz="1200">
                <a:latin typeface="Malgun Gothic"/>
                <a:ea typeface="Malgun Gothic"/>
                <a:cs typeface="Malgun Gothic"/>
                <a:sym typeface="Malgun Gothic"/>
              </a:rPr>
              <a:t>1</a:t>
            </a:r>
            <a:r>
              <a:rPr lang="ko-KR">
                <a:latin typeface="Malgun Gothic"/>
                <a:ea typeface="Malgun Gothic"/>
                <a:cs typeface="Malgun Gothic"/>
                <a:sym typeface="Malgun Gothic"/>
              </a:rPr>
              <a:t>) : 데이터의 25%가 이 값보다 작거나 같은 지점의 값</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2사분위수(Q</a:t>
            </a:r>
            <a:r>
              <a:rPr lang="ko-KR" sz="1200">
                <a:latin typeface="Malgun Gothic"/>
                <a:ea typeface="Malgun Gothic"/>
                <a:cs typeface="Malgun Gothic"/>
                <a:sym typeface="Malgun Gothic"/>
              </a:rPr>
              <a:t>2</a:t>
            </a:r>
            <a:r>
              <a:rPr lang="ko-KR">
                <a:latin typeface="Malgun Gothic"/>
                <a:ea typeface="Malgun Gothic"/>
                <a:cs typeface="Malgun Gothic"/>
                <a:sym typeface="Malgun Gothic"/>
              </a:rPr>
              <a:t>) : 중앙값으로 관찰값의 50% 지점에 해당, 50%보다 작거나 같은 지점</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3사분위수(Q</a:t>
            </a:r>
            <a:r>
              <a:rPr lang="ko-KR" sz="1200">
                <a:latin typeface="Malgun Gothic"/>
                <a:ea typeface="Malgun Gothic"/>
                <a:cs typeface="Malgun Gothic"/>
                <a:sym typeface="Malgun Gothic"/>
              </a:rPr>
              <a:t>3</a:t>
            </a:r>
            <a:r>
              <a:rPr lang="ko-KR">
                <a:latin typeface="Malgun Gothic"/>
                <a:ea typeface="Malgun Gothic"/>
                <a:cs typeface="Malgun Gothic"/>
                <a:sym typeface="Malgun Gothic"/>
              </a:rPr>
              <a:t>) : 75%의 데이터가 이값보다 작거나 같은 값이라는 의미</a:t>
            </a:r>
            <a:endParaRPr>
              <a:latin typeface="Malgun Gothic"/>
              <a:ea typeface="Malgun Gothic"/>
              <a:cs typeface="Malgun Gothic"/>
              <a:sym typeface="Malgun Gothic"/>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111"/>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다섯수치 요약</a:t>
            </a:r>
            <a:endParaRPr/>
          </a:p>
        </p:txBody>
      </p:sp>
      <p:sp>
        <p:nvSpPr>
          <p:cNvPr id="1731" name="Google Shape;1731;p11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732" name="Google Shape;1732;p11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111</a:t>
            </a:fld>
            <a:endParaRPr/>
          </a:p>
        </p:txBody>
      </p:sp>
      <p:sp>
        <p:nvSpPr>
          <p:cNvPr id="1733" name="Google Shape;1733;p111"/>
          <p:cNvSpPr txBox="1">
            <a:spLocks noGrp="1"/>
          </p:cNvSpPr>
          <p:nvPr>
            <p:ph type="body" idx="4294967295"/>
          </p:nvPr>
        </p:nvSpPr>
        <p:spPr>
          <a:xfrm>
            <a:off x="315300" y="1110000"/>
            <a:ext cx="8513400" cy="1765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중앙값이 중심위치를 나타내는 통계량으로 쓰일 때 사분위수 범위는 산포를 나타내는 통계량으로 쓰인다. </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즉, 사분위수(Q1,Q2,Q3)와 최대값, 최소값을 합하여 다섯 수치 요약(five-number summary)이라 부른다</a:t>
            </a:r>
            <a:endParaRPr>
              <a:latin typeface="Malgun Gothic"/>
              <a:ea typeface="Malgun Gothic"/>
              <a:cs typeface="Malgun Gothic"/>
              <a:sym typeface="Malgun Gothic"/>
            </a:endParaRPr>
          </a:p>
        </p:txBody>
      </p:sp>
      <p:cxnSp>
        <p:nvCxnSpPr>
          <p:cNvPr id="1734" name="Google Shape;1734;p111"/>
          <p:cNvCxnSpPr/>
          <p:nvPr/>
        </p:nvCxnSpPr>
        <p:spPr>
          <a:xfrm>
            <a:off x="2736475" y="3313500"/>
            <a:ext cx="0" cy="1257300"/>
          </a:xfrm>
          <a:prstGeom prst="straightConnector1">
            <a:avLst/>
          </a:prstGeom>
          <a:noFill/>
          <a:ln w="19050" cap="flat" cmpd="sng">
            <a:solidFill>
              <a:schemeClr val="dk2"/>
            </a:solidFill>
            <a:prstDash val="dot"/>
            <a:round/>
            <a:headEnd type="none" w="med" len="med"/>
            <a:tailEnd type="none" w="med" len="med"/>
          </a:ln>
        </p:spPr>
      </p:cxnSp>
      <p:cxnSp>
        <p:nvCxnSpPr>
          <p:cNvPr id="1735" name="Google Shape;1735;p111"/>
          <p:cNvCxnSpPr/>
          <p:nvPr/>
        </p:nvCxnSpPr>
        <p:spPr>
          <a:xfrm>
            <a:off x="6095725" y="3338379"/>
            <a:ext cx="0" cy="1232700"/>
          </a:xfrm>
          <a:prstGeom prst="straightConnector1">
            <a:avLst/>
          </a:prstGeom>
          <a:noFill/>
          <a:ln w="19050" cap="flat" cmpd="sng">
            <a:solidFill>
              <a:schemeClr val="dk2"/>
            </a:solidFill>
            <a:prstDash val="dot"/>
            <a:round/>
            <a:headEnd type="none" w="med" len="med"/>
            <a:tailEnd type="none" w="med" len="med"/>
          </a:ln>
        </p:spPr>
      </p:cxnSp>
      <p:sp>
        <p:nvSpPr>
          <p:cNvPr id="1736" name="Google Shape;1736;p111"/>
          <p:cNvSpPr txBox="1"/>
          <p:nvPr/>
        </p:nvSpPr>
        <p:spPr>
          <a:xfrm>
            <a:off x="1885375" y="4633599"/>
            <a:ext cx="16971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1사분위수</a:t>
            </a:r>
            <a:endParaRPr>
              <a:latin typeface="Malgun Gothic"/>
              <a:ea typeface="Malgun Gothic"/>
              <a:cs typeface="Malgun Gothic"/>
              <a:sym typeface="Malgun Gothic"/>
            </a:endParaRPr>
          </a:p>
        </p:txBody>
      </p:sp>
      <p:sp>
        <p:nvSpPr>
          <p:cNvPr id="1737" name="Google Shape;1737;p111"/>
          <p:cNvSpPr txBox="1"/>
          <p:nvPr/>
        </p:nvSpPr>
        <p:spPr>
          <a:xfrm>
            <a:off x="5198125" y="4633599"/>
            <a:ext cx="16389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3사분위수 </a:t>
            </a:r>
            <a:endParaRPr>
              <a:latin typeface="Malgun Gothic"/>
              <a:ea typeface="Malgun Gothic"/>
              <a:cs typeface="Malgun Gothic"/>
              <a:sym typeface="Malgun Gothic"/>
            </a:endParaRPr>
          </a:p>
        </p:txBody>
      </p:sp>
      <p:cxnSp>
        <p:nvCxnSpPr>
          <p:cNvPr id="1738" name="Google Shape;1738;p111"/>
          <p:cNvCxnSpPr>
            <a:stCxn id="1739" idx="1"/>
            <a:endCxn id="1740" idx="0"/>
          </p:cNvCxnSpPr>
          <p:nvPr/>
        </p:nvCxnSpPr>
        <p:spPr>
          <a:xfrm>
            <a:off x="4417399" y="3576425"/>
            <a:ext cx="20700" cy="1057200"/>
          </a:xfrm>
          <a:prstGeom prst="straightConnector1">
            <a:avLst/>
          </a:prstGeom>
          <a:noFill/>
          <a:ln w="19050" cap="flat" cmpd="sng">
            <a:solidFill>
              <a:schemeClr val="dk2"/>
            </a:solidFill>
            <a:prstDash val="dot"/>
            <a:round/>
            <a:headEnd type="none" w="med" len="med"/>
            <a:tailEnd type="none" w="med" len="med"/>
          </a:ln>
        </p:spPr>
      </p:cxnSp>
      <p:sp>
        <p:nvSpPr>
          <p:cNvPr id="1740" name="Google Shape;1740;p111"/>
          <p:cNvSpPr txBox="1"/>
          <p:nvPr/>
        </p:nvSpPr>
        <p:spPr>
          <a:xfrm>
            <a:off x="3618585" y="4633599"/>
            <a:ext cx="16389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중앙값</a:t>
            </a:r>
            <a:endParaRPr>
              <a:latin typeface="Malgun Gothic"/>
              <a:ea typeface="Malgun Gothic"/>
              <a:cs typeface="Malgun Gothic"/>
              <a:sym typeface="Malgun Gothic"/>
            </a:endParaRPr>
          </a:p>
        </p:txBody>
      </p:sp>
      <p:sp>
        <p:nvSpPr>
          <p:cNvPr id="1741" name="Google Shape;1741;p111"/>
          <p:cNvSpPr/>
          <p:nvPr/>
        </p:nvSpPr>
        <p:spPr>
          <a:xfrm>
            <a:off x="2725551" y="3314825"/>
            <a:ext cx="1697100" cy="523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lgun Gothic"/>
              <a:ea typeface="Malgun Gothic"/>
              <a:cs typeface="Malgun Gothic"/>
              <a:sym typeface="Malgun Gothic"/>
            </a:endParaRPr>
          </a:p>
        </p:txBody>
      </p:sp>
      <p:sp>
        <p:nvSpPr>
          <p:cNvPr id="1739" name="Google Shape;1739;p111"/>
          <p:cNvSpPr/>
          <p:nvPr/>
        </p:nvSpPr>
        <p:spPr>
          <a:xfrm>
            <a:off x="4417399" y="3314825"/>
            <a:ext cx="1697100" cy="523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42" name="Google Shape;1742;p111" descr="{&quot;aid&quot;:null,&quot;id&quot;:&quot;238&quot;,&quot;backgroundColor&quot;:&quot;#FFFFFF&quot;,&quot;code&quot;:&quot;$$Q_{1}$$&quot;,&quot;font&quot;:{&quot;family&quot;:&quot;Arial&quot;,&quot;size&quot;:14,&quot;color&quot;:&quot;#000000&quot;},&quot;type&quot;:&quot;$$&quot;,&quot;backgroundColorModified&quot;:false,&quot;ts&quot;:1683010067167,&quot;cs&quot;:&quot;sdbLjBlQEKsBsgpgTMpEWQ==&quot;,&quot;size&quot;:{&quot;width&quot;:22.833333333333332,&quot;height&quot;:19.833333333333332}}"/>
          <p:cNvPicPr preferRelativeResize="0"/>
          <p:nvPr/>
        </p:nvPicPr>
        <p:blipFill>
          <a:blip r:embed="rId3">
            <a:alphaModFix/>
          </a:blip>
          <a:stretch>
            <a:fillRect/>
          </a:stretch>
        </p:blipFill>
        <p:spPr>
          <a:xfrm>
            <a:off x="2627725" y="4935495"/>
            <a:ext cx="217488" cy="188913"/>
          </a:xfrm>
          <a:prstGeom prst="rect">
            <a:avLst/>
          </a:prstGeom>
          <a:noFill/>
          <a:ln>
            <a:noFill/>
          </a:ln>
        </p:spPr>
      </p:pic>
      <p:pic>
        <p:nvPicPr>
          <p:cNvPr id="1743" name="Google Shape;1743;p111" descr="{&quot;font&quot;:{&quot;family&quot;:&quot;Arial&quot;,&quot;size&quot;:14,&quot;color&quot;:&quot;#000000&quot;},&quot;aid&quot;:null,&quot;id&quot;:&quot;239&quot;,&quot;backgroundColor&quot;:&quot;#FFFFFF&quot;,&quot;code&quot;:&quot;$$Q_{2}$$&quot;,&quot;type&quot;:&quot;$$&quot;,&quot;backgroundColorModified&quot;:false,&quot;ts&quot;:1683010089024,&quot;cs&quot;:&quot;/yw/JhQ4IMffVpmvhk6LhQ==&quot;,&quot;size&quot;:{&quot;width&quot;:23.333333333333332,&quot;height&quot;:19.833333333333332}}"/>
          <p:cNvPicPr preferRelativeResize="0"/>
          <p:nvPr/>
        </p:nvPicPr>
        <p:blipFill>
          <a:blip r:embed="rId4">
            <a:alphaModFix/>
          </a:blip>
          <a:stretch>
            <a:fillRect/>
          </a:stretch>
        </p:blipFill>
        <p:spPr>
          <a:xfrm>
            <a:off x="4319824" y="4934650"/>
            <a:ext cx="222250" cy="188913"/>
          </a:xfrm>
          <a:prstGeom prst="rect">
            <a:avLst/>
          </a:prstGeom>
          <a:noFill/>
          <a:ln>
            <a:noFill/>
          </a:ln>
        </p:spPr>
      </p:pic>
      <p:pic>
        <p:nvPicPr>
          <p:cNvPr id="1744" name="Google Shape;1744;p111" descr="{&quot;font&quot;:{&quot;family&quot;:&quot;Arial&quot;,&quot;size&quot;:14,&quot;color&quot;:&quot;#000000&quot;},&quot;backgroundColorModified&quot;:false,&quot;backgroundColor&quot;:&quot;#FFFFFF&quot;,&quot;code&quot;:&quot;$$Q_{3}$$&quot;,&quot;id&quot;:&quot;240&quot;,&quot;aid&quot;:null,&quot;type&quot;:&quot;$$&quot;,&quot;ts&quot;:1683010120640,&quot;cs&quot;:&quot;fXJkOukw/YNeTCLcrfO2yw==&quot;,&quot;size&quot;:{&quot;width&quot;:23.333333333333332,&quot;height&quot;:19.833333333333332}}"/>
          <p:cNvPicPr preferRelativeResize="0"/>
          <p:nvPr/>
        </p:nvPicPr>
        <p:blipFill>
          <a:blip r:embed="rId5">
            <a:alphaModFix/>
          </a:blip>
          <a:stretch>
            <a:fillRect/>
          </a:stretch>
        </p:blipFill>
        <p:spPr>
          <a:xfrm>
            <a:off x="5993425" y="4936340"/>
            <a:ext cx="222250" cy="188913"/>
          </a:xfrm>
          <a:prstGeom prst="rect">
            <a:avLst/>
          </a:prstGeom>
          <a:noFill/>
          <a:ln>
            <a:noFill/>
          </a:ln>
        </p:spPr>
      </p:pic>
      <p:cxnSp>
        <p:nvCxnSpPr>
          <p:cNvPr id="1745" name="Google Shape;1745;p111"/>
          <p:cNvCxnSpPr/>
          <p:nvPr/>
        </p:nvCxnSpPr>
        <p:spPr>
          <a:xfrm>
            <a:off x="1288675" y="3617050"/>
            <a:ext cx="0" cy="953700"/>
          </a:xfrm>
          <a:prstGeom prst="straightConnector1">
            <a:avLst/>
          </a:prstGeom>
          <a:noFill/>
          <a:ln w="19050" cap="flat" cmpd="sng">
            <a:solidFill>
              <a:schemeClr val="dk2"/>
            </a:solidFill>
            <a:prstDash val="dot"/>
            <a:round/>
            <a:headEnd type="none" w="med" len="med"/>
            <a:tailEnd type="none" w="med" len="med"/>
          </a:ln>
        </p:spPr>
      </p:cxnSp>
      <p:sp>
        <p:nvSpPr>
          <p:cNvPr id="1746" name="Google Shape;1746;p111"/>
          <p:cNvSpPr txBox="1"/>
          <p:nvPr/>
        </p:nvSpPr>
        <p:spPr>
          <a:xfrm>
            <a:off x="437575" y="4633599"/>
            <a:ext cx="16971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최소값</a:t>
            </a:r>
            <a:endParaRPr>
              <a:latin typeface="Malgun Gothic"/>
              <a:ea typeface="Malgun Gothic"/>
              <a:cs typeface="Malgun Gothic"/>
              <a:sym typeface="Malgun Gothic"/>
            </a:endParaRPr>
          </a:p>
        </p:txBody>
      </p:sp>
      <p:cxnSp>
        <p:nvCxnSpPr>
          <p:cNvPr id="1747" name="Google Shape;1747;p111"/>
          <p:cNvCxnSpPr/>
          <p:nvPr/>
        </p:nvCxnSpPr>
        <p:spPr>
          <a:xfrm>
            <a:off x="7994275" y="3617050"/>
            <a:ext cx="0" cy="953700"/>
          </a:xfrm>
          <a:prstGeom prst="straightConnector1">
            <a:avLst/>
          </a:prstGeom>
          <a:noFill/>
          <a:ln w="19050" cap="flat" cmpd="sng">
            <a:solidFill>
              <a:schemeClr val="dk2"/>
            </a:solidFill>
            <a:prstDash val="dot"/>
            <a:round/>
            <a:headEnd type="none" w="med" len="med"/>
            <a:tailEnd type="none" w="med" len="med"/>
          </a:ln>
        </p:spPr>
      </p:cxnSp>
      <p:sp>
        <p:nvSpPr>
          <p:cNvPr id="1748" name="Google Shape;1748;p111"/>
          <p:cNvSpPr txBox="1"/>
          <p:nvPr/>
        </p:nvSpPr>
        <p:spPr>
          <a:xfrm>
            <a:off x="7143175" y="4633599"/>
            <a:ext cx="16971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최대값</a:t>
            </a:r>
            <a:endParaRPr>
              <a:latin typeface="Malgun Gothic"/>
              <a:ea typeface="Malgun Gothic"/>
              <a:cs typeface="Malgun Gothic"/>
              <a:sym typeface="Malgun Gothic"/>
            </a:endParaRPr>
          </a:p>
        </p:txBody>
      </p:sp>
      <p:cxnSp>
        <p:nvCxnSpPr>
          <p:cNvPr id="1749" name="Google Shape;1749;p111"/>
          <p:cNvCxnSpPr>
            <a:stCxn id="1741" idx="1"/>
          </p:cNvCxnSpPr>
          <p:nvPr/>
        </p:nvCxnSpPr>
        <p:spPr>
          <a:xfrm rot="10800000">
            <a:off x="1296351" y="3576425"/>
            <a:ext cx="1429200" cy="0"/>
          </a:xfrm>
          <a:prstGeom prst="straightConnector1">
            <a:avLst/>
          </a:prstGeom>
          <a:noFill/>
          <a:ln w="9525" cap="flat" cmpd="sng">
            <a:solidFill>
              <a:schemeClr val="dk2"/>
            </a:solidFill>
            <a:prstDash val="solid"/>
            <a:round/>
            <a:headEnd type="none" w="med" len="med"/>
            <a:tailEnd type="none" w="med" len="med"/>
          </a:ln>
        </p:spPr>
      </p:cxnSp>
      <p:cxnSp>
        <p:nvCxnSpPr>
          <p:cNvPr id="1750" name="Google Shape;1750;p111"/>
          <p:cNvCxnSpPr>
            <a:stCxn id="1739" idx="3"/>
          </p:cNvCxnSpPr>
          <p:nvPr/>
        </p:nvCxnSpPr>
        <p:spPr>
          <a:xfrm>
            <a:off x="6114499" y="3576425"/>
            <a:ext cx="1888800" cy="0"/>
          </a:xfrm>
          <a:prstGeom prst="straightConnector1">
            <a:avLst/>
          </a:prstGeom>
          <a:noFill/>
          <a:ln w="9525" cap="flat" cmpd="sng">
            <a:solidFill>
              <a:schemeClr val="dk2"/>
            </a:solidFill>
            <a:prstDash val="solid"/>
            <a:round/>
            <a:headEnd type="none" w="med" len="med"/>
            <a:tailEnd type="none" w="med" len="med"/>
          </a:ln>
        </p:spPr>
      </p:cxnSp>
      <p:cxnSp>
        <p:nvCxnSpPr>
          <p:cNvPr id="1751" name="Google Shape;1751;p111"/>
          <p:cNvCxnSpPr/>
          <p:nvPr/>
        </p:nvCxnSpPr>
        <p:spPr>
          <a:xfrm>
            <a:off x="1284800" y="3419450"/>
            <a:ext cx="0" cy="302100"/>
          </a:xfrm>
          <a:prstGeom prst="straightConnector1">
            <a:avLst/>
          </a:prstGeom>
          <a:noFill/>
          <a:ln w="9525" cap="flat" cmpd="sng">
            <a:solidFill>
              <a:schemeClr val="dk2"/>
            </a:solidFill>
            <a:prstDash val="solid"/>
            <a:round/>
            <a:headEnd type="none" w="med" len="med"/>
            <a:tailEnd type="none" w="med" len="med"/>
          </a:ln>
        </p:spPr>
      </p:cxnSp>
      <p:cxnSp>
        <p:nvCxnSpPr>
          <p:cNvPr id="1752" name="Google Shape;1752;p111"/>
          <p:cNvCxnSpPr/>
          <p:nvPr/>
        </p:nvCxnSpPr>
        <p:spPr>
          <a:xfrm>
            <a:off x="7990400" y="3419450"/>
            <a:ext cx="0" cy="302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112"/>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상자그림</a:t>
            </a:r>
            <a:endParaRPr/>
          </a:p>
        </p:txBody>
      </p:sp>
      <p:sp>
        <p:nvSpPr>
          <p:cNvPr id="1758" name="Google Shape;1758;p11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759" name="Google Shape;1759;p11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112</a:t>
            </a:fld>
            <a:endParaRPr/>
          </a:p>
        </p:txBody>
      </p:sp>
      <p:sp>
        <p:nvSpPr>
          <p:cNvPr id="1760" name="Google Shape;1760;p112"/>
          <p:cNvSpPr txBox="1">
            <a:spLocks noGrp="1"/>
          </p:cNvSpPr>
          <p:nvPr>
            <p:ph type="body" idx="4294967295"/>
          </p:nvPr>
        </p:nvSpPr>
        <p:spPr>
          <a:xfrm>
            <a:off x="315300" y="1110000"/>
            <a:ext cx="8828700" cy="1225200"/>
          </a:xfrm>
          <a:prstGeom prst="rect">
            <a:avLst/>
          </a:prstGeom>
        </p:spPr>
        <p:txBody>
          <a:bodyPr spcFirstLastPara="1" wrap="square" lIns="91425" tIns="45700" rIns="91425" bIns="45700" anchor="t" anchorCtr="0">
            <a:noAutofit/>
          </a:bodyPr>
          <a:lstStyle/>
          <a:p>
            <a:pPr marL="457200" lvl="0" indent="-355600" algn="l" rtl="0">
              <a:lnSpc>
                <a:spcPct val="95000"/>
              </a:lnSpc>
              <a:spcBef>
                <a:spcPts val="1000"/>
              </a:spcBef>
              <a:spcAft>
                <a:spcPts val="0"/>
              </a:spcAft>
              <a:buSzPts val="2000"/>
              <a:buFont typeface="Malgun Gothic"/>
              <a:buChar char="•"/>
            </a:pPr>
            <a:r>
              <a:rPr lang="ko-KR">
                <a:latin typeface="Malgun Gothic"/>
                <a:ea typeface="Malgun Gothic"/>
                <a:cs typeface="Malgun Gothic"/>
                <a:sym typeface="Malgun Gothic"/>
              </a:rPr>
              <a:t>1사분위수와 3사분위수를 이용해서 상자를 그린다.</a:t>
            </a:r>
            <a:endParaRPr>
              <a:latin typeface="Malgun Gothic"/>
              <a:ea typeface="Malgun Gothic"/>
              <a:cs typeface="Malgun Gothic"/>
              <a:sym typeface="Malgun Gothic"/>
            </a:endParaRPr>
          </a:p>
          <a:p>
            <a:pPr marL="457200" lvl="0" indent="-355600" algn="l" rtl="0">
              <a:lnSpc>
                <a:spcPct val="95000"/>
              </a:lnSpc>
              <a:spcBef>
                <a:spcPts val="1000"/>
              </a:spcBef>
              <a:spcAft>
                <a:spcPts val="0"/>
              </a:spcAft>
              <a:buSzPts val="2000"/>
              <a:buFont typeface="Malgun Gothic"/>
              <a:buChar char="•"/>
            </a:pPr>
            <a:r>
              <a:rPr lang="ko-KR">
                <a:latin typeface="Malgun Gothic"/>
                <a:ea typeface="Malgun Gothic"/>
                <a:cs typeface="Malgun Gothic"/>
                <a:sym typeface="Malgun Gothic"/>
              </a:rPr>
              <a:t>중앙값을 상자의 중앙에 표시한다.</a:t>
            </a:r>
            <a:endParaRPr>
              <a:latin typeface="Malgun Gothic"/>
              <a:ea typeface="Malgun Gothic"/>
              <a:cs typeface="Malgun Gothic"/>
              <a:sym typeface="Malgun Gothic"/>
            </a:endParaRPr>
          </a:p>
          <a:p>
            <a:pPr marL="457200" lvl="0" indent="-355600" algn="l" rtl="0">
              <a:lnSpc>
                <a:spcPct val="95000"/>
              </a:lnSpc>
              <a:spcBef>
                <a:spcPts val="1000"/>
              </a:spcBef>
              <a:spcAft>
                <a:spcPts val="0"/>
              </a:spcAft>
              <a:buSzPts val="2000"/>
              <a:buFont typeface="Malgun Gothic"/>
              <a:buChar char="•"/>
            </a:pPr>
            <a:r>
              <a:rPr lang="ko-KR">
                <a:latin typeface="Malgun Gothic"/>
                <a:ea typeface="Malgun Gothic"/>
                <a:cs typeface="Malgun Gothic"/>
                <a:sym typeface="Malgun Gothic"/>
              </a:rPr>
              <a:t>수염이라고 불리는 선을 상자 끝에서부터 최소값과 최대값까지 긋는다.</a:t>
            </a:r>
            <a:endParaRPr>
              <a:latin typeface="Malgun Gothic"/>
              <a:ea typeface="Malgun Gothic"/>
              <a:cs typeface="Malgun Gothic"/>
              <a:sym typeface="Malgun Gothic"/>
            </a:endParaRPr>
          </a:p>
        </p:txBody>
      </p:sp>
      <p:sp>
        <p:nvSpPr>
          <p:cNvPr id="1761" name="Google Shape;1761;p112"/>
          <p:cNvSpPr/>
          <p:nvPr/>
        </p:nvSpPr>
        <p:spPr>
          <a:xfrm>
            <a:off x="351025" y="3264575"/>
            <a:ext cx="8477700" cy="29241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p:txBody>
      </p:sp>
      <p:sp>
        <p:nvSpPr>
          <p:cNvPr id="1762" name="Google Shape;1762;p112"/>
          <p:cNvSpPr txBox="1"/>
          <p:nvPr/>
        </p:nvSpPr>
        <p:spPr>
          <a:xfrm>
            <a:off x="400149" y="2531525"/>
            <a:ext cx="8634971" cy="733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sz="1640" dirty="0">
                <a:latin typeface="Malgun Gothic"/>
                <a:ea typeface="Malgun Gothic"/>
                <a:cs typeface="Malgun Gothic"/>
                <a:sym typeface="Malgun Gothic"/>
              </a:rPr>
              <a:t>[예제</a:t>
            </a:r>
            <a:r>
              <a:rPr lang="en-US" altLang="ko-KR" sz="1640" dirty="0">
                <a:latin typeface="Malgun Gothic"/>
                <a:ea typeface="Malgun Gothic"/>
                <a:cs typeface="Malgun Gothic"/>
                <a:sym typeface="Malgun Gothic"/>
              </a:rPr>
              <a:t> 7-7</a:t>
            </a:r>
            <a:r>
              <a:rPr lang="ko-KR" sz="1640" dirty="0">
                <a:latin typeface="Malgun Gothic"/>
                <a:ea typeface="Malgun Gothic"/>
                <a:cs typeface="Malgun Gothic"/>
                <a:sym typeface="Malgun Gothic"/>
              </a:rPr>
              <a:t>] 고혈압 환자의 데이터 중 나이에 대한 다섯 수치 요약을 상자그림으로 표현하라</a:t>
            </a:r>
            <a:endParaRPr sz="1640" dirty="0">
              <a:latin typeface="Malgun Gothic"/>
              <a:ea typeface="Malgun Gothic"/>
              <a:cs typeface="Malgun Gothic"/>
              <a:sym typeface="Malgun Gothic"/>
            </a:endParaRPr>
          </a:p>
          <a:p>
            <a:pPr marL="0" lvl="0" indent="0" algn="ctr" rtl="0">
              <a:lnSpc>
                <a:spcPct val="115000"/>
              </a:lnSpc>
              <a:spcBef>
                <a:spcPts val="0"/>
              </a:spcBef>
              <a:spcAft>
                <a:spcPts val="0"/>
              </a:spcAft>
              <a:buNone/>
            </a:pPr>
            <a:r>
              <a:rPr lang="ko-KR" sz="1640" dirty="0">
                <a:latin typeface="Malgun Gothic"/>
                <a:ea typeface="Malgun Gothic"/>
                <a:cs typeface="Malgun Gothic"/>
                <a:sym typeface="Malgun Gothic"/>
              </a:rPr>
              <a:t>최소값 : 32세       Q1 : 41세      중앙값 : 43.5세       Q3 : 46.5세       최대값 : 51세</a:t>
            </a:r>
            <a:endParaRPr sz="1640" dirty="0">
              <a:latin typeface="Malgun Gothic"/>
              <a:ea typeface="Malgun Gothic"/>
              <a:cs typeface="Malgun Gothic"/>
              <a:sym typeface="Malgun Gothic"/>
            </a:endParaRPr>
          </a:p>
        </p:txBody>
      </p:sp>
      <p:cxnSp>
        <p:nvCxnSpPr>
          <p:cNvPr id="1763" name="Google Shape;1763;p112"/>
          <p:cNvCxnSpPr/>
          <p:nvPr/>
        </p:nvCxnSpPr>
        <p:spPr>
          <a:xfrm>
            <a:off x="4525074" y="3998050"/>
            <a:ext cx="0" cy="1139100"/>
          </a:xfrm>
          <a:prstGeom prst="straightConnector1">
            <a:avLst/>
          </a:prstGeom>
          <a:noFill/>
          <a:ln w="19050" cap="flat" cmpd="sng">
            <a:solidFill>
              <a:srgbClr val="44546A"/>
            </a:solidFill>
            <a:prstDash val="dot"/>
            <a:round/>
            <a:headEnd type="none" w="med" len="med"/>
            <a:tailEnd type="none" w="med" len="med"/>
          </a:ln>
        </p:spPr>
      </p:cxnSp>
      <p:sp>
        <p:nvSpPr>
          <p:cNvPr id="1764" name="Google Shape;1764;p112"/>
          <p:cNvSpPr txBox="1"/>
          <p:nvPr/>
        </p:nvSpPr>
        <p:spPr>
          <a:xfrm>
            <a:off x="4134225" y="3757125"/>
            <a:ext cx="8367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1사분위수</a:t>
            </a:r>
            <a:endParaRPr sz="1100">
              <a:latin typeface="Malgun Gothic"/>
              <a:ea typeface="Malgun Gothic"/>
              <a:cs typeface="Malgun Gothic"/>
              <a:sym typeface="Malgun Gothic"/>
            </a:endParaRPr>
          </a:p>
        </p:txBody>
      </p:sp>
      <p:sp>
        <p:nvSpPr>
          <p:cNvPr id="1765" name="Google Shape;1765;p112"/>
          <p:cNvSpPr txBox="1"/>
          <p:nvPr/>
        </p:nvSpPr>
        <p:spPr>
          <a:xfrm>
            <a:off x="5670125" y="3757125"/>
            <a:ext cx="8367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3사분위수 </a:t>
            </a:r>
            <a:endParaRPr sz="1100">
              <a:latin typeface="Malgun Gothic"/>
              <a:ea typeface="Malgun Gothic"/>
              <a:cs typeface="Malgun Gothic"/>
              <a:sym typeface="Malgun Gothic"/>
            </a:endParaRPr>
          </a:p>
        </p:txBody>
      </p:sp>
      <p:sp>
        <p:nvSpPr>
          <p:cNvPr id="1766" name="Google Shape;1766;p112"/>
          <p:cNvSpPr/>
          <p:nvPr/>
        </p:nvSpPr>
        <p:spPr>
          <a:xfrm>
            <a:off x="4518700" y="4114775"/>
            <a:ext cx="746700" cy="523200"/>
          </a:xfrm>
          <a:prstGeom prst="rect">
            <a:avLst/>
          </a:prstGeom>
          <a:solidFill>
            <a:srgbClr val="F3F3F3"/>
          </a:solidFill>
          <a:ln w="2857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lgun Gothic"/>
              <a:ea typeface="Malgun Gothic"/>
              <a:cs typeface="Malgun Gothic"/>
              <a:sym typeface="Malgun Gothic"/>
            </a:endParaRPr>
          </a:p>
        </p:txBody>
      </p:sp>
      <p:sp>
        <p:nvSpPr>
          <p:cNvPr id="1767" name="Google Shape;1767;p112"/>
          <p:cNvSpPr/>
          <p:nvPr/>
        </p:nvSpPr>
        <p:spPr>
          <a:xfrm>
            <a:off x="5265400" y="4114775"/>
            <a:ext cx="885900" cy="523200"/>
          </a:xfrm>
          <a:prstGeom prst="rect">
            <a:avLst/>
          </a:prstGeom>
          <a:solidFill>
            <a:srgbClr val="F3F3F3"/>
          </a:solidFill>
          <a:ln w="2857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68" name="Google Shape;1768;p112" descr="{&quot;aid&quot;:null,&quot;id&quot;:&quot;238&quot;,&quot;backgroundColor&quot;:&quot;#FFFFFF&quot;,&quot;code&quot;:&quot;$$Q_{1}$$&quot;,&quot;font&quot;:{&quot;family&quot;:&quot;Arial&quot;,&quot;size&quot;:14,&quot;color&quot;:&quot;#000000&quot;},&quot;type&quot;:&quot;$$&quot;,&quot;backgroundColorModified&quot;:false,&quot;ts&quot;:1683010067167,&quot;cs&quot;:&quot;sdbLjBlQEKsBsgpgTMpEWQ==&quot;,&quot;size&quot;:{&quot;width&quot;:22.833333333333332,&quot;height&quot;:19.833333333333332}}"/>
          <p:cNvPicPr preferRelativeResize="0"/>
          <p:nvPr/>
        </p:nvPicPr>
        <p:blipFill>
          <a:blip r:embed="rId3">
            <a:alphaModFix/>
          </a:blip>
          <a:stretch>
            <a:fillRect/>
          </a:stretch>
        </p:blipFill>
        <p:spPr>
          <a:xfrm>
            <a:off x="4428409" y="3559383"/>
            <a:ext cx="217488" cy="188913"/>
          </a:xfrm>
          <a:prstGeom prst="rect">
            <a:avLst/>
          </a:prstGeom>
          <a:noFill/>
          <a:ln>
            <a:noFill/>
          </a:ln>
        </p:spPr>
      </p:pic>
      <p:pic>
        <p:nvPicPr>
          <p:cNvPr id="1769" name="Google Shape;1769;p112" descr="{&quot;font&quot;:{&quot;family&quot;:&quot;Arial&quot;,&quot;size&quot;:14,&quot;color&quot;:&quot;#000000&quot;},&quot;aid&quot;:null,&quot;id&quot;:&quot;239&quot;,&quot;backgroundColor&quot;:&quot;#FFFFFF&quot;,&quot;code&quot;:&quot;$$Q_{2}$$&quot;,&quot;type&quot;:&quot;$$&quot;,&quot;backgroundColorModified&quot;:false,&quot;ts&quot;:1683010089024,&quot;cs&quot;:&quot;/yw/JhQ4IMffVpmvhk6LhQ==&quot;,&quot;size&quot;:{&quot;width&quot;:23.333333333333332,&quot;height&quot;:19.833333333333332}}"/>
          <p:cNvPicPr preferRelativeResize="0"/>
          <p:nvPr/>
        </p:nvPicPr>
        <p:blipFill>
          <a:blip r:embed="rId4">
            <a:alphaModFix/>
          </a:blip>
          <a:stretch>
            <a:fillRect/>
          </a:stretch>
        </p:blipFill>
        <p:spPr>
          <a:xfrm>
            <a:off x="5152688" y="3559383"/>
            <a:ext cx="222250" cy="188913"/>
          </a:xfrm>
          <a:prstGeom prst="rect">
            <a:avLst/>
          </a:prstGeom>
          <a:noFill/>
          <a:ln>
            <a:noFill/>
          </a:ln>
        </p:spPr>
      </p:pic>
      <p:pic>
        <p:nvPicPr>
          <p:cNvPr id="1770" name="Google Shape;1770;p112" descr="{&quot;font&quot;:{&quot;family&quot;:&quot;Arial&quot;,&quot;size&quot;:14,&quot;color&quot;:&quot;#000000&quot;},&quot;backgroundColorModified&quot;:false,&quot;backgroundColor&quot;:&quot;#FFFFFF&quot;,&quot;code&quot;:&quot;$$Q_{3}$$&quot;,&quot;id&quot;:&quot;240&quot;,&quot;aid&quot;:null,&quot;type&quot;:&quot;$$&quot;,&quot;ts&quot;:1683010120640,&quot;cs&quot;:&quot;fXJkOukw/YNeTCLcrfO2yw==&quot;,&quot;size&quot;:{&quot;width&quot;:23.333333333333332,&quot;height&quot;:19.833333333333332}}"/>
          <p:cNvPicPr preferRelativeResize="0"/>
          <p:nvPr/>
        </p:nvPicPr>
        <p:blipFill>
          <a:blip r:embed="rId5">
            <a:alphaModFix/>
          </a:blip>
          <a:stretch>
            <a:fillRect/>
          </a:stretch>
        </p:blipFill>
        <p:spPr>
          <a:xfrm>
            <a:off x="5963116" y="3559383"/>
            <a:ext cx="222250" cy="188913"/>
          </a:xfrm>
          <a:prstGeom prst="rect">
            <a:avLst/>
          </a:prstGeom>
          <a:noFill/>
          <a:ln>
            <a:noFill/>
          </a:ln>
        </p:spPr>
      </p:pic>
      <p:sp>
        <p:nvSpPr>
          <p:cNvPr id="1771" name="Google Shape;1771;p112"/>
          <p:cNvSpPr txBox="1"/>
          <p:nvPr/>
        </p:nvSpPr>
        <p:spPr>
          <a:xfrm>
            <a:off x="1260274" y="3757125"/>
            <a:ext cx="1060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최소값</a:t>
            </a:r>
            <a:endParaRPr sz="1100">
              <a:latin typeface="Malgun Gothic"/>
              <a:ea typeface="Malgun Gothic"/>
              <a:cs typeface="Malgun Gothic"/>
              <a:sym typeface="Malgun Gothic"/>
            </a:endParaRPr>
          </a:p>
        </p:txBody>
      </p:sp>
      <p:sp>
        <p:nvSpPr>
          <p:cNvPr id="1772" name="Google Shape;1772;p112"/>
          <p:cNvSpPr txBox="1"/>
          <p:nvPr/>
        </p:nvSpPr>
        <p:spPr>
          <a:xfrm>
            <a:off x="6961306" y="3757125"/>
            <a:ext cx="1060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최대값</a:t>
            </a:r>
            <a:endParaRPr sz="1100">
              <a:latin typeface="Malgun Gothic"/>
              <a:ea typeface="Malgun Gothic"/>
              <a:cs typeface="Malgun Gothic"/>
              <a:sym typeface="Malgun Gothic"/>
            </a:endParaRPr>
          </a:p>
        </p:txBody>
      </p:sp>
      <p:cxnSp>
        <p:nvCxnSpPr>
          <p:cNvPr id="1773" name="Google Shape;1773;p112"/>
          <p:cNvCxnSpPr>
            <a:stCxn id="1766" idx="1"/>
          </p:cNvCxnSpPr>
          <p:nvPr/>
        </p:nvCxnSpPr>
        <p:spPr>
          <a:xfrm rot="10800000">
            <a:off x="1815700" y="4376375"/>
            <a:ext cx="2703000" cy="0"/>
          </a:xfrm>
          <a:prstGeom prst="straightConnector1">
            <a:avLst/>
          </a:prstGeom>
          <a:noFill/>
          <a:ln w="28575" cap="flat" cmpd="sng">
            <a:solidFill>
              <a:srgbClr val="44546A"/>
            </a:solidFill>
            <a:prstDash val="solid"/>
            <a:round/>
            <a:headEnd type="none" w="med" len="med"/>
            <a:tailEnd type="none" w="med" len="med"/>
          </a:ln>
        </p:spPr>
      </p:cxnSp>
      <p:cxnSp>
        <p:nvCxnSpPr>
          <p:cNvPr id="1774" name="Google Shape;1774;p112"/>
          <p:cNvCxnSpPr>
            <a:stCxn id="1767" idx="3"/>
          </p:cNvCxnSpPr>
          <p:nvPr/>
        </p:nvCxnSpPr>
        <p:spPr>
          <a:xfrm>
            <a:off x="6151300" y="4376375"/>
            <a:ext cx="1336800" cy="0"/>
          </a:xfrm>
          <a:prstGeom prst="straightConnector1">
            <a:avLst/>
          </a:prstGeom>
          <a:noFill/>
          <a:ln w="28575" cap="flat" cmpd="sng">
            <a:solidFill>
              <a:srgbClr val="44546A"/>
            </a:solidFill>
            <a:prstDash val="solid"/>
            <a:round/>
            <a:headEnd type="none" w="med" len="med"/>
            <a:tailEnd type="none" w="med" len="med"/>
          </a:ln>
        </p:spPr>
      </p:cxnSp>
      <p:cxnSp>
        <p:nvCxnSpPr>
          <p:cNvPr id="1775" name="Google Shape;1775;p112"/>
          <p:cNvCxnSpPr/>
          <p:nvPr/>
        </p:nvCxnSpPr>
        <p:spPr>
          <a:xfrm>
            <a:off x="1801117" y="4219388"/>
            <a:ext cx="0" cy="302100"/>
          </a:xfrm>
          <a:prstGeom prst="straightConnector1">
            <a:avLst/>
          </a:prstGeom>
          <a:noFill/>
          <a:ln w="28575" cap="flat" cmpd="sng">
            <a:solidFill>
              <a:srgbClr val="44546A"/>
            </a:solidFill>
            <a:prstDash val="solid"/>
            <a:round/>
            <a:headEnd type="none" w="med" len="med"/>
            <a:tailEnd type="none" w="med" len="med"/>
          </a:ln>
        </p:spPr>
      </p:cxnSp>
      <p:cxnSp>
        <p:nvCxnSpPr>
          <p:cNvPr id="1776" name="Google Shape;1776;p112"/>
          <p:cNvCxnSpPr/>
          <p:nvPr/>
        </p:nvCxnSpPr>
        <p:spPr>
          <a:xfrm>
            <a:off x="7478902" y="4219388"/>
            <a:ext cx="0" cy="302100"/>
          </a:xfrm>
          <a:prstGeom prst="straightConnector1">
            <a:avLst/>
          </a:prstGeom>
          <a:noFill/>
          <a:ln w="28575" cap="flat" cmpd="sng">
            <a:solidFill>
              <a:srgbClr val="44546A"/>
            </a:solidFill>
            <a:prstDash val="solid"/>
            <a:round/>
            <a:headEnd type="none" w="med" len="med"/>
            <a:tailEnd type="none" w="med" len="med"/>
          </a:ln>
        </p:spPr>
      </p:cxnSp>
      <p:sp>
        <p:nvSpPr>
          <p:cNvPr id="1777" name="Google Shape;1777;p112"/>
          <p:cNvSpPr txBox="1"/>
          <p:nvPr/>
        </p:nvSpPr>
        <p:spPr>
          <a:xfrm>
            <a:off x="337825" y="5776300"/>
            <a:ext cx="8697300" cy="4020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15000"/>
              </a:lnSpc>
              <a:spcBef>
                <a:spcPts val="0"/>
              </a:spcBef>
              <a:spcAft>
                <a:spcPts val="0"/>
              </a:spcAft>
              <a:buNone/>
            </a:pPr>
            <a:r>
              <a:rPr lang="ko-KR" sz="1600">
                <a:latin typeface="Malgun Gothic"/>
                <a:ea typeface="Malgun Gothic"/>
                <a:cs typeface="Malgun Gothic"/>
                <a:sym typeface="Malgun Gothic"/>
              </a:rPr>
              <a:t>중앙값과 1사분위수 사이의 거리와 중앙값과 3사분위수 사이의 거리가 비슷하므로 분포가 좌우 대칭.</a:t>
            </a:r>
            <a:endParaRPr sz="1600">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600">
              <a:latin typeface="Malgun Gothic"/>
              <a:ea typeface="Malgun Gothic"/>
              <a:cs typeface="Malgun Gothic"/>
              <a:sym typeface="Malgun Gothic"/>
            </a:endParaRPr>
          </a:p>
        </p:txBody>
      </p:sp>
      <p:cxnSp>
        <p:nvCxnSpPr>
          <p:cNvPr id="1778" name="Google Shape;1778;p112"/>
          <p:cNvCxnSpPr/>
          <p:nvPr/>
        </p:nvCxnSpPr>
        <p:spPr>
          <a:xfrm>
            <a:off x="792750" y="5144150"/>
            <a:ext cx="7381200" cy="0"/>
          </a:xfrm>
          <a:prstGeom prst="straightConnector1">
            <a:avLst/>
          </a:prstGeom>
          <a:noFill/>
          <a:ln w="9525" cap="flat" cmpd="sng">
            <a:solidFill>
              <a:srgbClr val="44546A"/>
            </a:solidFill>
            <a:prstDash val="solid"/>
            <a:round/>
            <a:headEnd type="none" w="med" len="med"/>
            <a:tailEnd type="none" w="med" len="med"/>
          </a:ln>
        </p:spPr>
      </p:cxnSp>
      <p:cxnSp>
        <p:nvCxnSpPr>
          <p:cNvPr id="1779" name="Google Shape;1779;p112"/>
          <p:cNvCxnSpPr/>
          <p:nvPr/>
        </p:nvCxnSpPr>
        <p:spPr>
          <a:xfrm>
            <a:off x="1193116"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80" name="Google Shape;1780;p112"/>
          <p:cNvCxnSpPr/>
          <p:nvPr/>
        </p:nvCxnSpPr>
        <p:spPr>
          <a:xfrm>
            <a:off x="1793764"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81" name="Google Shape;1781;p112"/>
          <p:cNvCxnSpPr/>
          <p:nvPr/>
        </p:nvCxnSpPr>
        <p:spPr>
          <a:xfrm>
            <a:off x="2394411"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82" name="Google Shape;1782;p112"/>
          <p:cNvCxnSpPr/>
          <p:nvPr/>
        </p:nvCxnSpPr>
        <p:spPr>
          <a:xfrm>
            <a:off x="2995058"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83" name="Google Shape;1783;p112"/>
          <p:cNvCxnSpPr/>
          <p:nvPr/>
        </p:nvCxnSpPr>
        <p:spPr>
          <a:xfrm>
            <a:off x="3595705"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84" name="Google Shape;1784;p112"/>
          <p:cNvCxnSpPr/>
          <p:nvPr/>
        </p:nvCxnSpPr>
        <p:spPr>
          <a:xfrm>
            <a:off x="4196352"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85" name="Google Shape;1785;p112"/>
          <p:cNvCxnSpPr/>
          <p:nvPr/>
        </p:nvCxnSpPr>
        <p:spPr>
          <a:xfrm>
            <a:off x="4797000"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86" name="Google Shape;1786;p112"/>
          <p:cNvCxnSpPr/>
          <p:nvPr/>
        </p:nvCxnSpPr>
        <p:spPr>
          <a:xfrm>
            <a:off x="5397647"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87" name="Google Shape;1787;p112"/>
          <p:cNvCxnSpPr/>
          <p:nvPr/>
        </p:nvCxnSpPr>
        <p:spPr>
          <a:xfrm>
            <a:off x="5998294"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88" name="Google Shape;1788;p112"/>
          <p:cNvCxnSpPr/>
          <p:nvPr/>
        </p:nvCxnSpPr>
        <p:spPr>
          <a:xfrm>
            <a:off x="6598941"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89" name="Google Shape;1789;p112"/>
          <p:cNvCxnSpPr/>
          <p:nvPr/>
        </p:nvCxnSpPr>
        <p:spPr>
          <a:xfrm>
            <a:off x="7199588" y="5039525"/>
            <a:ext cx="0" cy="232500"/>
          </a:xfrm>
          <a:prstGeom prst="straightConnector1">
            <a:avLst/>
          </a:prstGeom>
          <a:noFill/>
          <a:ln w="9525" cap="flat" cmpd="sng">
            <a:solidFill>
              <a:srgbClr val="44546A"/>
            </a:solidFill>
            <a:prstDash val="solid"/>
            <a:round/>
            <a:headEnd type="none" w="med" len="med"/>
            <a:tailEnd type="none" w="med" len="med"/>
          </a:ln>
        </p:spPr>
      </p:cxnSp>
      <p:cxnSp>
        <p:nvCxnSpPr>
          <p:cNvPr id="1790" name="Google Shape;1790;p112"/>
          <p:cNvCxnSpPr/>
          <p:nvPr/>
        </p:nvCxnSpPr>
        <p:spPr>
          <a:xfrm>
            <a:off x="7781291" y="5039525"/>
            <a:ext cx="0" cy="232500"/>
          </a:xfrm>
          <a:prstGeom prst="straightConnector1">
            <a:avLst/>
          </a:prstGeom>
          <a:noFill/>
          <a:ln w="9525" cap="flat" cmpd="sng">
            <a:solidFill>
              <a:srgbClr val="44546A"/>
            </a:solidFill>
            <a:prstDash val="solid"/>
            <a:round/>
            <a:headEnd type="none" w="med" len="med"/>
            <a:tailEnd type="none" w="med" len="med"/>
          </a:ln>
        </p:spPr>
      </p:cxnSp>
      <p:sp>
        <p:nvSpPr>
          <p:cNvPr id="1791" name="Google Shape;1791;p112"/>
          <p:cNvSpPr txBox="1"/>
          <p:nvPr/>
        </p:nvSpPr>
        <p:spPr>
          <a:xfrm>
            <a:off x="984232"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30</a:t>
            </a:r>
            <a:endParaRPr sz="1200">
              <a:latin typeface="Malgun Gothic"/>
              <a:ea typeface="Malgun Gothic"/>
              <a:cs typeface="Malgun Gothic"/>
              <a:sym typeface="Malgun Gothic"/>
            </a:endParaRPr>
          </a:p>
        </p:txBody>
      </p:sp>
      <p:sp>
        <p:nvSpPr>
          <p:cNvPr id="1792" name="Google Shape;1792;p112"/>
          <p:cNvSpPr txBox="1"/>
          <p:nvPr/>
        </p:nvSpPr>
        <p:spPr>
          <a:xfrm>
            <a:off x="1585971"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32</a:t>
            </a:r>
            <a:endParaRPr sz="1200">
              <a:latin typeface="Malgun Gothic"/>
              <a:ea typeface="Malgun Gothic"/>
              <a:cs typeface="Malgun Gothic"/>
              <a:sym typeface="Malgun Gothic"/>
            </a:endParaRPr>
          </a:p>
        </p:txBody>
      </p:sp>
      <p:sp>
        <p:nvSpPr>
          <p:cNvPr id="1793" name="Google Shape;1793;p112"/>
          <p:cNvSpPr txBox="1"/>
          <p:nvPr/>
        </p:nvSpPr>
        <p:spPr>
          <a:xfrm>
            <a:off x="2187710"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34</a:t>
            </a:r>
            <a:endParaRPr sz="1200">
              <a:latin typeface="Malgun Gothic"/>
              <a:ea typeface="Malgun Gothic"/>
              <a:cs typeface="Malgun Gothic"/>
              <a:sym typeface="Malgun Gothic"/>
            </a:endParaRPr>
          </a:p>
        </p:txBody>
      </p:sp>
      <p:sp>
        <p:nvSpPr>
          <p:cNvPr id="1794" name="Google Shape;1794;p112"/>
          <p:cNvSpPr txBox="1"/>
          <p:nvPr/>
        </p:nvSpPr>
        <p:spPr>
          <a:xfrm>
            <a:off x="2789450"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36</a:t>
            </a:r>
            <a:endParaRPr sz="1200">
              <a:latin typeface="Malgun Gothic"/>
              <a:ea typeface="Malgun Gothic"/>
              <a:cs typeface="Malgun Gothic"/>
              <a:sym typeface="Malgun Gothic"/>
            </a:endParaRPr>
          </a:p>
        </p:txBody>
      </p:sp>
      <p:sp>
        <p:nvSpPr>
          <p:cNvPr id="1795" name="Google Shape;1795;p112"/>
          <p:cNvSpPr txBox="1"/>
          <p:nvPr/>
        </p:nvSpPr>
        <p:spPr>
          <a:xfrm>
            <a:off x="3391189"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38</a:t>
            </a:r>
            <a:endParaRPr sz="1200">
              <a:latin typeface="Malgun Gothic"/>
              <a:ea typeface="Malgun Gothic"/>
              <a:cs typeface="Malgun Gothic"/>
              <a:sym typeface="Malgun Gothic"/>
            </a:endParaRPr>
          </a:p>
        </p:txBody>
      </p:sp>
      <p:sp>
        <p:nvSpPr>
          <p:cNvPr id="1796" name="Google Shape;1796;p112"/>
          <p:cNvSpPr txBox="1"/>
          <p:nvPr/>
        </p:nvSpPr>
        <p:spPr>
          <a:xfrm>
            <a:off x="3992928"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40</a:t>
            </a:r>
            <a:endParaRPr sz="1200">
              <a:latin typeface="Malgun Gothic"/>
              <a:ea typeface="Malgun Gothic"/>
              <a:cs typeface="Malgun Gothic"/>
              <a:sym typeface="Malgun Gothic"/>
            </a:endParaRPr>
          </a:p>
        </p:txBody>
      </p:sp>
      <p:sp>
        <p:nvSpPr>
          <p:cNvPr id="1797" name="Google Shape;1797;p112"/>
          <p:cNvSpPr txBox="1"/>
          <p:nvPr/>
        </p:nvSpPr>
        <p:spPr>
          <a:xfrm>
            <a:off x="4594667"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42</a:t>
            </a:r>
            <a:endParaRPr sz="1200">
              <a:latin typeface="Malgun Gothic"/>
              <a:ea typeface="Malgun Gothic"/>
              <a:cs typeface="Malgun Gothic"/>
              <a:sym typeface="Malgun Gothic"/>
            </a:endParaRPr>
          </a:p>
        </p:txBody>
      </p:sp>
      <p:sp>
        <p:nvSpPr>
          <p:cNvPr id="1798" name="Google Shape;1798;p112"/>
          <p:cNvSpPr txBox="1"/>
          <p:nvPr/>
        </p:nvSpPr>
        <p:spPr>
          <a:xfrm>
            <a:off x="5196407"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44</a:t>
            </a:r>
            <a:endParaRPr sz="1200">
              <a:latin typeface="Malgun Gothic"/>
              <a:ea typeface="Malgun Gothic"/>
              <a:cs typeface="Malgun Gothic"/>
              <a:sym typeface="Malgun Gothic"/>
            </a:endParaRPr>
          </a:p>
        </p:txBody>
      </p:sp>
      <p:sp>
        <p:nvSpPr>
          <p:cNvPr id="1799" name="Google Shape;1799;p112"/>
          <p:cNvSpPr txBox="1"/>
          <p:nvPr/>
        </p:nvSpPr>
        <p:spPr>
          <a:xfrm>
            <a:off x="5798146"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46</a:t>
            </a:r>
            <a:endParaRPr sz="1200">
              <a:latin typeface="Malgun Gothic"/>
              <a:ea typeface="Malgun Gothic"/>
              <a:cs typeface="Malgun Gothic"/>
              <a:sym typeface="Malgun Gothic"/>
            </a:endParaRPr>
          </a:p>
        </p:txBody>
      </p:sp>
      <p:sp>
        <p:nvSpPr>
          <p:cNvPr id="1800" name="Google Shape;1800;p112"/>
          <p:cNvSpPr txBox="1"/>
          <p:nvPr/>
        </p:nvSpPr>
        <p:spPr>
          <a:xfrm>
            <a:off x="6399885"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48</a:t>
            </a:r>
            <a:endParaRPr sz="1200">
              <a:latin typeface="Malgun Gothic"/>
              <a:ea typeface="Malgun Gothic"/>
              <a:cs typeface="Malgun Gothic"/>
              <a:sym typeface="Malgun Gothic"/>
            </a:endParaRPr>
          </a:p>
        </p:txBody>
      </p:sp>
      <p:sp>
        <p:nvSpPr>
          <p:cNvPr id="1801" name="Google Shape;1801;p112"/>
          <p:cNvSpPr txBox="1"/>
          <p:nvPr/>
        </p:nvSpPr>
        <p:spPr>
          <a:xfrm>
            <a:off x="7001625"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50</a:t>
            </a:r>
            <a:endParaRPr sz="1200">
              <a:latin typeface="Malgun Gothic"/>
              <a:ea typeface="Malgun Gothic"/>
              <a:cs typeface="Malgun Gothic"/>
              <a:sym typeface="Malgun Gothic"/>
            </a:endParaRPr>
          </a:p>
        </p:txBody>
      </p:sp>
      <p:sp>
        <p:nvSpPr>
          <p:cNvPr id="1802" name="Google Shape;1802;p112"/>
          <p:cNvSpPr txBox="1"/>
          <p:nvPr/>
        </p:nvSpPr>
        <p:spPr>
          <a:xfrm>
            <a:off x="7584419" y="5272000"/>
            <a:ext cx="4317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52</a:t>
            </a:r>
            <a:endParaRPr sz="1200">
              <a:latin typeface="Malgun Gothic"/>
              <a:ea typeface="Malgun Gothic"/>
              <a:cs typeface="Malgun Gothic"/>
              <a:sym typeface="Malgun Gothic"/>
            </a:endParaRPr>
          </a:p>
        </p:txBody>
      </p:sp>
      <p:sp>
        <p:nvSpPr>
          <p:cNvPr id="1803" name="Google Shape;1803;p112"/>
          <p:cNvSpPr txBox="1"/>
          <p:nvPr/>
        </p:nvSpPr>
        <p:spPr>
          <a:xfrm>
            <a:off x="4965025" y="3757125"/>
            <a:ext cx="6231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latin typeface="Malgun Gothic"/>
                <a:ea typeface="Malgun Gothic"/>
                <a:cs typeface="Malgun Gothic"/>
                <a:sym typeface="Malgun Gothic"/>
              </a:rPr>
              <a:t>중앙값</a:t>
            </a:r>
            <a:endParaRPr sz="1100">
              <a:latin typeface="Malgun Gothic"/>
              <a:ea typeface="Malgun Gothic"/>
              <a:cs typeface="Malgun Gothic"/>
              <a:sym typeface="Malgun Gothic"/>
            </a:endParaRPr>
          </a:p>
        </p:txBody>
      </p:sp>
      <p:cxnSp>
        <p:nvCxnSpPr>
          <p:cNvPr id="1804" name="Google Shape;1804;p112"/>
          <p:cNvCxnSpPr/>
          <p:nvPr/>
        </p:nvCxnSpPr>
        <p:spPr>
          <a:xfrm>
            <a:off x="5263826" y="3998050"/>
            <a:ext cx="0" cy="1139100"/>
          </a:xfrm>
          <a:prstGeom prst="straightConnector1">
            <a:avLst/>
          </a:prstGeom>
          <a:noFill/>
          <a:ln w="19050" cap="flat" cmpd="sng">
            <a:solidFill>
              <a:srgbClr val="44546A"/>
            </a:solidFill>
            <a:prstDash val="dot"/>
            <a:round/>
            <a:headEnd type="none" w="med" len="med"/>
            <a:tailEnd type="none" w="med" len="med"/>
          </a:ln>
        </p:spPr>
      </p:cxnSp>
      <p:cxnSp>
        <p:nvCxnSpPr>
          <p:cNvPr id="1805" name="Google Shape;1805;p112"/>
          <p:cNvCxnSpPr/>
          <p:nvPr/>
        </p:nvCxnSpPr>
        <p:spPr>
          <a:xfrm>
            <a:off x="6155842" y="3998050"/>
            <a:ext cx="0" cy="1139100"/>
          </a:xfrm>
          <a:prstGeom prst="straightConnector1">
            <a:avLst/>
          </a:prstGeom>
          <a:noFill/>
          <a:ln w="19050" cap="flat" cmpd="sng">
            <a:solidFill>
              <a:srgbClr val="44546A"/>
            </a:solidFill>
            <a:prstDash val="dot"/>
            <a:round/>
            <a:headEnd type="none" w="med" len="med"/>
            <a:tailEnd type="none" w="med" len="med"/>
          </a:ln>
        </p:spPr>
      </p:cxnSp>
      <p:cxnSp>
        <p:nvCxnSpPr>
          <p:cNvPr id="1806" name="Google Shape;1806;p112"/>
          <p:cNvCxnSpPr/>
          <p:nvPr/>
        </p:nvCxnSpPr>
        <p:spPr>
          <a:xfrm>
            <a:off x="1800818" y="3998050"/>
            <a:ext cx="0" cy="1139100"/>
          </a:xfrm>
          <a:prstGeom prst="straightConnector1">
            <a:avLst/>
          </a:prstGeom>
          <a:noFill/>
          <a:ln w="19050" cap="flat" cmpd="sng">
            <a:solidFill>
              <a:srgbClr val="44546A"/>
            </a:solidFill>
            <a:prstDash val="dot"/>
            <a:round/>
            <a:headEnd type="none" w="med" len="med"/>
            <a:tailEnd type="none" w="med" len="med"/>
          </a:ln>
        </p:spPr>
      </p:cxnSp>
      <p:cxnSp>
        <p:nvCxnSpPr>
          <p:cNvPr id="1807" name="Google Shape;1807;p112"/>
          <p:cNvCxnSpPr/>
          <p:nvPr/>
        </p:nvCxnSpPr>
        <p:spPr>
          <a:xfrm>
            <a:off x="7475778" y="3998050"/>
            <a:ext cx="0" cy="1139100"/>
          </a:xfrm>
          <a:prstGeom prst="straightConnector1">
            <a:avLst/>
          </a:prstGeom>
          <a:noFill/>
          <a:ln w="19050" cap="flat" cmpd="sng">
            <a:solidFill>
              <a:srgbClr val="44546A"/>
            </a:solidFill>
            <a:prstDash val="dot"/>
            <a:round/>
            <a:headEnd type="none" w="med" len="med"/>
            <a:tailEnd type="none" w="med" len="med"/>
          </a:ln>
        </p:spPr>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Google Shape;1812;p113"/>
          <p:cNvSpPr/>
          <p:nvPr/>
        </p:nvSpPr>
        <p:spPr>
          <a:xfrm>
            <a:off x="351025" y="3374250"/>
            <a:ext cx="8477700" cy="28143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step=1.5✕45=67.5  </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안울타리값 = (Q1-1.5✕IQR, Q3+1.5✕IQR)=(-46.5, 133.5)</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바깥울타리값 = (Q1-2.0✕IQR, Q3+2.0✕IQR)=(-69, 156)</a:t>
            </a:r>
            <a:endParaRPr>
              <a:latin typeface="Malgun Gothic"/>
              <a:ea typeface="Malgun Gothic"/>
              <a:cs typeface="Malgun Gothic"/>
              <a:sym typeface="Malgun Gothic"/>
            </a:endParaRPr>
          </a:p>
        </p:txBody>
      </p:sp>
      <p:sp>
        <p:nvSpPr>
          <p:cNvPr id="1813" name="Google Shape;1813;p113"/>
          <p:cNvSpPr txBox="1">
            <a:spLocks noGrp="1"/>
          </p:cNvSpPr>
          <p:nvPr>
            <p:ph type="title"/>
          </p:nvPr>
        </p:nvSpPr>
        <p:spPr>
          <a:xfrm>
            <a:off x="400149" y="2425775"/>
            <a:ext cx="8392825" cy="9486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2400"/>
              <a:buFont typeface="Arial"/>
              <a:buNone/>
            </a:pPr>
            <a:r>
              <a:rPr lang="ko-KR" sz="1600" dirty="0">
                <a:latin typeface="Malgun Gothic"/>
                <a:ea typeface="Malgun Gothic"/>
                <a:cs typeface="Malgun Gothic"/>
                <a:sym typeface="Malgun Gothic"/>
              </a:rPr>
              <a:t>[예제</a:t>
            </a:r>
            <a:r>
              <a:rPr lang="en-US" altLang="ko-KR" sz="1600" dirty="0">
                <a:latin typeface="Malgun Gothic"/>
                <a:ea typeface="Malgun Gothic"/>
                <a:cs typeface="Malgun Gothic"/>
                <a:sym typeface="Malgun Gothic"/>
              </a:rPr>
              <a:t> 7-8</a:t>
            </a:r>
            <a:r>
              <a:rPr lang="ko-KR" sz="1600" dirty="0">
                <a:latin typeface="Malgun Gothic"/>
                <a:ea typeface="Malgun Gothic"/>
                <a:cs typeface="Malgun Gothic"/>
                <a:sym typeface="Malgun Gothic"/>
              </a:rPr>
              <a:t>] 다섯 수치요약이 다음과 같을 때 작성된 상자그림은 특이점을 달리 표현하여 데이터의 분포특징을 좀 더 자세히 파악하게 한다.</a:t>
            </a:r>
            <a:endParaRPr sz="1600" dirty="0">
              <a:latin typeface="Malgun Gothic"/>
              <a:ea typeface="Malgun Gothic"/>
              <a:cs typeface="Malgun Gothic"/>
              <a:sym typeface="Malgun Gothic"/>
            </a:endParaRPr>
          </a:p>
          <a:p>
            <a:pPr marL="0" lvl="0" indent="0" algn="ctr" rtl="0">
              <a:lnSpc>
                <a:spcPct val="115000"/>
              </a:lnSpc>
              <a:spcBef>
                <a:spcPts val="0"/>
              </a:spcBef>
              <a:spcAft>
                <a:spcPts val="0"/>
              </a:spcAft>
              <a:buClr>
                <a:schemeClr val="dk1"/>
              </a:buClr>
              <a:buSzPts val="2400"/>
              <a:buFont typeface="Arial"/>
              <a:buNone/>
            </a:pPr>
            <a:r>
              <a:rPr lang="ko-KR" sz="1600" dirty="0">
                <a:latin typeface="Malgun Gothic"/>
                <a:ea typeface="Malgun Gothic"/>
                <a:cs typeface="Malgun Gothic"/>
                <a:sym typeface="Malgun Gothic"/>
              </a:rPr>
              <a:t>최소값=1,  Q</a:t>
            </a:r>
            <a:r>
              <a:rPr lang="ko-KR" sz="1100" dirty="0">
                <a:latin typeface="Malgun Gothic"/>
                <a:ea typeface="Malgun Gothic"/>
                <a:cs typeface="Malgun Gothic"/>
                <a:sym typeface="Malgun Gothic"/>
              </a:rPr>
              <a:t>1</a:t>
            </a:r>
            <a:r>
              <a:rPr lang="ko-KR" sz="1600" dirty="0">
                <a:latin typeface="Malgun Gothic"/>
                <a:ea typeface="Malgun Gothic"/>
                <a:cs typeface="Malgun Gothic"/>
                <a:sym typeface="Malgun Gothic"/>
              </a:rPr>
              <a:t>=21,  중앙값=32,  Q</a:t>
            </a:r>
            <a:r>
              <a:rPr lang="ko-KR" sz="1100" dirty="0">
                <a:latin typeface="Malgun Gothic"/>
                <a:ea typeface="Malgun Gothic"/>
                <a:cs typeface="Malgun Gothic"/>
                <a:sym typeface="Malgun Gothic"/>
              </a:rPr>
              <a:t>3</a:t>
            </a:r>
            <a:r>
              <a:rPr lang="ko-KR" sz="1600" dirty="0">
                <a:latin typeface="Malgun Gothic"/>
                <a:ea typeface="Malgun Gothic"/>
                <a:cs typeface="Malgun Gothic"/>
                <a:sym typeface="Malgun Gothic"/>
              </a:rPr>
              <a:t>=66,  최대값=325,  IQR=45</a:t>
            </a:r>
            <a:endParaRPr sz="1600" dirty="0">
              <a:solidFill>
                <a:schemeClr val="dk1"/>
              </a:solidFill>
              <a:latin typeface="Malgun Gothic"/>
              <a:ea typeface="Malgun Gothic"/>
              <a:cs typeface="Malgun Gothic"/>
              <a:sym typeface="Malgun Gothic"/>
            </a:endParaRPr>
          </a:p>
        </p:txBody>
      </p:sp>
      <p:sp>
        <p:nvSpPr>
          <p:cNvPr id="1814" name="Google Shape;1814;p113"/>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자료의 특이점(outlier) 검출</a:t>
            </a:r>
            <a:endParaRPr/>
          </a:p>
        </p:txBody>
      </p:sp>
      <p:sp>
        <p:nvSpPr>
          <p:cNvPr id="1815" name="Google Shape;1815;p11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816" name="Google Shape;1816;p11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113</a:t>
            </a:fld>
            <a:endParaRPr/>
          </a:p>
        </p:txBody>
      </p:sp>
      <p:sp>
        <p:nvSpPr>
          <p:cNvPr id="1817" name="Google Shape;1817;p113"/>
          <p:cNvSpPr txBox="1">
            <a:spLocks noGrp="1"/>
          </p:cNvSpPr>
          <p:nvPr>
            <p:ph type="body" idx="4294967295"/>
          </p:nvPr>
        </p:nvSpPr>
        <p:spPr>
          <a:xfrm>
            <a:off x="315300" y="1110000"/>
            <a:ext cx="8513400" cy="13257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특이점 검출</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사분위수 범위에 1.5배한 값을 구한다. 이 값을 step 이라고 한다. step =1.5✕IQR</a:t>
            </a:r>
            <a:endParaRPr sz="120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사분위수 Q</a:t>
            </a:r>
            <a:r>
              <a:rPr lang="ko-KR" sz="800">
                <a:latin typeface="Malgun Gothic"/>
                <a:ea typeface="Malgun Gothic"/>
                <a:cs typeface="Malgun Gothic"/>
                <a:sym typeface="Malgun Gothic"/>
              </a:rPr>
              <a:t>1</a:t>
            </a:r>
            <a:r>
              <a:rPr lang="ko-KR">
                <a:latin typeface="Malgun Gothic"/>
                <a:ea typeface="Malgun Gothic"/>
                <a:cs typeface="Malgun Gothic"/>
                <a:sym typeface="Malgun Gothic"/>
              </a:rPr>
              <a:t>과 Q</a:t>
            </a:r>
            <a:r>
              <a:rPr lang="ko-KR" sz="900">
                <a:latin typeface="Malgun Gothic"/>
                <a:ea typeface="Malgun Gothic"/>
                <a:cs typeface="Malgun Gothic"/>
                <a:sym typeface="Malgun Gothic"/>
              </a:rPr>
              <a:t>3</a:t>
            </a:r>
            <a:r>
              <a:rPr lang="ko-KR">
                <a:latin typeface="Malgun Gothic"/>
                <a:ea typeface="Malgun Gothic"/>
                <a:cs typeface="Malgun Gothic"/>
                <a:sym typeface="Malgun Gothic"/>
              </a:rPr>
              <a:t>로부터 1배의 step만큼 떨어진 안울타리(innerfence)라고 부르는 경계값을 각각 구한다. 안울타리값 = (Q</a:t>
            </a:r>
            <a:r>
              <a:rPr lang="ko-KR" sz="1000">
                <a:latin typeface="Malgun Gothic"/>
                <a:ea typeface="Malgun Gothic"/>
                <a:cs typeface="Malgun Gothic"/>
                <a:sym typeface="Malgun Gothic"/>
              </a:rPr>
              <a:t>1</a:t>
            </a:r>
            <a:r>
              <a:rPr lang="ko-KR">
                <a:latin typeface="Malgun Gothic"/>
                <a:ea typeface="Malgun Gothic"/>
                <a:cs typeface="Malgun Gothic"/>
                <a:sym typeface="Malgun Gothic"/>
              </a:rPr>
              <a:t>-1.5✕IQR, Q</a:t>
            </a:r>
            <a:r>
              <a:rPr lang="ko-KR" sz="1000">
                <a:latin typeface="Malgun Gothic"/>
                <a:ea typeface="Malgun Gothic"/>
                <a:cs typeface="Malgun Gothic"/>
                <a:sym typeface="Malgun Gothic"/>
              </a:rPr>
              <a:t>3</a:t>
            </a:r>
            <a:r>
              <a:rPr lang="ko-KR">
                <a:latin typeface="Malgun Gothic"/>
                <a:ea typeface="Malgun Gothic"/>
                <a:cs typeface="Malgun Gothic"/>
                <a:sym typeface="Malgun Gothic"/>
              </a:rPr>
              <a:t>+1.5✕IQR)</a:t>
            </a:r>
            <a:endParaRPr>
              <a:latin typeface="Malgun Gothic"/>
              <a:ea typeface="Malgun Gothic"/>
              <a:cs typeface="Malgun Gothic"/>
              <a:sym typeface="Malgun Gothic"/>
            </a:endParaRPr>
          </a:p>
        </p:txBody>
      </p:sp>
      <p:grpSp>
        <p:nvGrpSpPr>
          <p:cNvPr id="1818" name="Google Shape;1818;p113"/>
          <p:cNvGrpSpPr/>
          <p:nvPr/>
        </p:nvGrpSpPr>
        <p:grpSpPr>
          <a:xfrm>
            <a:off x="1667562" y="5016675"/>
            <a:ext cx="1414954" cy="523200"/>
            <a:chOff x="1667626" y="4711875"/>
            <a:chExt cx="1204319" cy="523200"/>
          </a:xfrm>
        </p:grpSpPr>
        <p:sp>
          <p:nvSpPr>
            <p:cNvPr id="1819" name="Google Shape;1819;p113"/>
            <p:cNvSpPr/>
            <p:nvPr/>
          </p:nvSpPr>
          <p:spPr>
            <a:xfrm>
              <a:off x="1965953" y="4711875"/>
              <a:ext cx="187500" cy="5232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lgun Gothic"/>
                <a:ea typeface="Malgun Gothic"/>
                <a:cs typeface="Malgun Gothic"/>
                <a:sym typeface="Malgun Gothic"/>
              </a:endParaRPr>
            </a:p>
          </p:txBody>
        </p:sp>
        <p:sp>
          <p:nvSpPr>
            <p:cNvPr id="1820" name="Google Shape;1820;p113"/>
            <p:cNvSpPr/>
            <p:nvPr/>
          </p:nvSpPr>
          <p:spPr>
            <a:xfrm>
              <a:off x="2153445" y="4711875"/>
              <a:ext cx="435300" cy="5232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821" name="Google Shape;1821;p113"/>
            <p:cNvCxnSpPr>
              <a:stCxn id="1819" idx="1"/>
            </p:cNvCxnSpPr>
            <p:nvPr/>
          </p:nvCxnSpPr>
          <p:spPr>
            <a:xfrm rot="10800000">
              <a:off x="1676153" y="4973475"/>
              <a:ext cx="289800" cy="0"/>
            </a:xfrm>
            <a:prstGeom prst="straightConnector1">
              <a:avLst/>
            </a:prstGeom>
            <a:noFill/>
            <a:ln w="28575" cap="flat" cmpd="sng">
              <a:solidFill>
                <a:schemeClr val="dk2"/>
              </a:solidFill>
              <a:prstDash val="solid"/>
              <a:round/>
              <a:headEnd type="none" w="med" len="med"/>
              <a:tailEnd type="none" w="med" len="med"/>
            </a:ln>
          </p:spPr>
        </p:cxnSp>
        <p:cxnSp>
          <p:nvCxnSpPr>
            <p:cNvPr id="1822" name="Google Shape;1822;p113"/>
            <p:cNvCxnSpPr>
              <a:stCxn id="1820" idx="3"/>
            </p:cNvCxnSpPr>
            <p:nvPr/>
          </p:nvCxnSpPr>
          <p:spPr>
            <a:xfrm>
              <a:off x="2588745" y="4973475"/>
              <a:ext cx="283200" cy="0"/>
            </a:xfrm>
            <a:prstGeom prst="straightConnector1">
              <a:avLst/>
            </a:prstGeom>
            <a:noFill/>
            <a:ln w="28575" cap="flat" cmpd="sng">
              <a:solidFill>
                <a:schemeClr val="dk2"/>
              </a:solidFill>
              <a:prstDash val="solid"/>
              <a:round/>
              <a:headEnd type="none" w="med" len="med"/>
              <a:tailEnd type="none" w="med" len="med"/>
            </a:ln>
          </p:spPr>
        </p:cxnSp>
        <p:cxnSp>
          <p:nvCxnSpPr>
            <p:cNvPr id="1823" name="Google Shape;1823;p113"/>
            <p:cNvCxnSpPr/>
            <p:nvPr/>
          </p:nvCxnSpPr>
          <p:spPr>
            <a:xfrm>
              <a:off x="1667626" y="4816488"/>
              <a:ext cx="0" cy="302100"/>
            </a:xfrm>
            <a:prstGeom prst="straightConnector1">
              <a:avLst/>
            </a:prstGeom>
            <a:noFill/>
            <a:ln w="28575" cap="flat" cmpd="sng">
              <a:solidFill>
                <a:schemeClr val="dk2"/>
              </a:solidFill>
              <a:prstDash val="solid"/>
              <a:round/>
              <a:headEnd type="none" w="med" len="med"/>
              <a:tailEnd type="none" w="med" len="med"/>
            </a:ln>
          </p:spPr>
        </p:cxnSp>
        <p:cxnSp>
          <p:nvCxnSpPr>
            <p:cNvPr id="1824" name="Google Shape;1824;p113"/>
            <p:cNvCxnSpPr/>
            <p:nvPr/>
          </p:nvCxnSpPr>
          <p:spPr>
            <a:xfrm>
              <a:off x="2870128" y="4816488"/>
              <a:ext cx="0" cy="302100"/>
            </a:xfrm>
            <a:prstGeom prst="straightConnector1">
              <a:avLst/>
            </a:prstGeom>
            <a:noFill/>
            <a:ln w="28575" cap="flat" cmpd="sng">
              <a:solidFill>
                <a:schemeClr val="dk2"/>
              </a:solidFill>
              <a:prstDash val="solid"/>
              <a:round/>
              <a:headEnd type="none" w="med" len="med"/>
              <a:tailEnd type="none" w="med" len="med"/>
            </a:ln>
          </p:spPr>
        </p:cxnSp>
      </p:grpSp>
      <p:cxnSp>
        <p:nvCxnSpPr>
          <p:cNvPr id="1825" name="Google Shape;1825;p113"/>
          <p:cNvCxnSpPr/>
          <p:nvPr/>
        </p:nvCxnSpPr>
        <p:spPr>
          <a:xfrm>
            <a:off x="1676982" y="5741250"/>
            <a:ext cx="6541500" cy="0"/>
          </a:xfrm>
          <a:prstGeom prst="straightConnector1">
            <a:avLst/>
          </a:prstGeom>
          <a:noFill/>
          <a:ln w="9525" cap="flat" cmpd="sng">
            <a:solidFill>
              <a:schemeClr val="dk2"/>
            </a:solidFill>
            <a:prstDash val="solid"/>
            <a:round/>
            <a:headEnd type="none" w="med" len="med"/>
            <a:tailEnd type="none" w="med" len="med"/>
          </a:ln>
        </p:spPr>
      </p:cxnSp>
      <p:cxnSp>
        <p:nvCxnSpPr>
          <p:cNvPr id="1826" name="Google Shape;1826;p113"/>
          <p:cNvCxnSpPr/>
          <p:nvPr/>
        </p:nvCxnSpPr>
        <p:spPr>
          <a:xfrm>
            <a:off x="1662289" y="5636625"/>
            <a:ext cx="0" cy="232500"/>
          </a:xfrm>
          <a:prstGeom prst="straightConnector1">
            <a:avLst/>
          </a:prstGeom>
          <a:noFill/>
          <a:ln w="9525" cap="flat" cmpd="sng">
            <a:solidFill>
              <a:schemeClr val="dk2"/>
            </a:solidFill>
            <a:prstDash val="solid"/>
            <a:round/>
            <a:headEnd type="none" w="med" len="med"/>
            <a:tailEnd type="none" w="med" len="med"/>
          </a:ln>
        </p:spPr>
      </p:cxnSp>
      <p:cxnSp>
        <p:nvCxnSpPr>
          <p:cNvPr id="1827" name="Google Shape;1827;p113"/>
          <p:cNvCxnSpPr/>
          <p:nvPr/>
        </p:nvCxnSpPr>
        <p:spPr>
          <a:xfrm>
            <a:off x="3299116" y="5636625"/>
            <a:ext cx="0" cy="232500"/>
          </a:xfrm>
          <a:prstGeom prst="straightConnector1">
            <a:avLst/>
          </a:prstGeom>
          <a:noFill/>
          <a:ln w="9525" cap="flat" cmpd="sng">
            <a:solidFill>
              <a:schemeClr val="dk2"/>
            </a:solidFill>
            <a:prstDash val="solid"/>
            <a:round/>
            <a:headEnd type="none" w="med" len="med"/>
            <a:tailEnd type="none" w="med" len="med"/>
          </a:ln>
        </p:spPr>
      </p:cxnSp>
      <p:cxnSp>
        <p:nvCxnSpPr>
          <p:cNvPr id="1828" name="Google Shape;1828;p113"/>
          <p:cNvCxnSpPr/>
          <p:nvPr/>
        </p:nvCxnSpPr>
        <p:spPr>
          <a:xfrm>
            <a:off x="4935942" y="5636625"/>
            <a:ext cx="0" cy="232500"/>
          </a:xfrm>
          <a:prstGeom prst="straightConnector1">
            <a:avLst/>
          </a:prstGeom>
          <a:noFill/>
          <a:ln w="9525" cap="flat" cmpd="sng">
            <a:solidFill>
              <a:schemeClr val="dk2"/>
            </a:solidFill>
            <a:prstDash val="solid"/>
            <a:round/>
            <a:headEnd type="none" w="med" len="med"/>
            <a:tailEnd type="none" w="med" len="med"/>
          </a:ln>
        </p:spPr>
      </p:cxnSp>
      <p:cxnSp>
        <p:nvCxnSpPr>
          <p:cNvPr id="1829" name="Google Shape;1829;p113"/>
          <p:cNvCxnSpPr/>
          <p:nvPr/>
        </p:nvCxnSpPr>
        <p:spPr>
          <a:xfrm>
            <a:off x="6572769" y="5636625"/>
            <a:ext cx="0" cy="232500"/>
          </a:xfrm>
          <a:prstGeom prst="straightConnector1">
            <a:avLst/>
          </a:prstGeom>
          <a:noFill/>
          <a:ln w="9525" cap="flat" cmpd="sng">
            <a:solidFill>
              <a:schemeClr val="dk2"/>
            </a:solidFill>
            <a:prstDash val="solid"/>
            <a:round/>
            <a:headEnd type="none" w="med" len="med"/>
            <a:tailEnd type="none" w="med" len="med"/>
          </a:ln>
        </p:spPr>
      </p:cxnSp>
      <p:cxnSp>
        <p:nvCxnSpPr>
          <p:cNvPr id="1830" name="Google Shape;1830;p113"/>
          <p:cNvCxnSpPr/>
          <p:nvPr/>
        </p:nvCxnSpPr>
        <p:spPr>
          <a:xfrm>
            <a:off x="8209596" y="5636625"/>
            <a:ext cx="0" cy="232500"/>
          </a:xfrm>
          <a:prstGeom prst="straightConnector1">
            <a:avLst/>
          </a:prstGeom>
          <a:noFill/>
          <a:ln w="9525" cap="flat" cmpd="sng">
            <a:solidFill>
              <a:schemeClr val="dk2"/>
            </a:solidFill>
            <a:prstDash val="solid"/>
            <a:round/>
            <a:headEnd type="none" w="med" len="med"/>
            <a:tailEnd type="none" w="med" len="med"/>
          </a:ln>
        </p:spPr>
      </p:cxnSp>
      <p:sp>
        <p:nvSpPr>
          <p:cNvPr id="1831" name="Google Shape;1831;p113"/>
          <p:cNvSpPr txBox="1"/>
          <p:nvPr/>
        </p:nvSpPr>
        <p:spPr>
          <a:xfrm>
            <a:off x="1377673" y="5869100"/>
            <a:ext cx="5883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0</a:t>
            </a:r>
            <a:endParaRPr sz="1200">
              <a:latin typeface="Malgun Gothic"/>
              <a:ea typeface="Malgun Gothic"/>
              <a:cs typeface="Malgun Gothic"/>
              <a:sym typeface="Malgun Gothic"/>
            </a:endParaRPr>
          </a:p>
        </p:txBody>
      </p:sp>
      <p:sp>
        <p:nvSpPr>
          <p:cNvPr id="1832" name="Google Shape;1832;p113"/>
          <p:cNvSpPr txBox="1"/>
          <p:nvPr/>
        </p:nvSpPr>
        <p:spPr>
          <a:xfrm>
            <a:off x="3017475" y="5869100"/>
            <a:ext cx="5883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100</a:t>
            </a:r>
            <a:endParaRPr sz="1200">
              <a:latin typeface="Malgun Gothic"/>
              <a:ea typeface="Malgun Gothic"/>
              <a:cs typeface="Malgun Gothic"/>
              <a:sym typeface="Malgun Gothic"/>
            </a:endParaRPr>
          </a:p>
        </p:txBody>
      </p:sp>
      <p:sp>
        <p:nvSpPr>
          <p:cNvPr id="1833" name="Google Shape;1833;p113"/>
          <p:cNvSpPr txBox="1"/>
          <p:nvPr/>
        </p:nvSpPr>
        <p:spPr>
          <a:xfrm>
            <a:off x="4657278" y="5869100"/>
            <a:ext cx="5883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200</a:t>
            </a:r>
            <a:endParaRPr sz="1200">
              <a:latin typeface="Malgun Gothic"/>
              <a:ea typeface="Malgun Gothic"/>
              <a:cs typeface="Malgun Gothic"/>
              <a:sym typeface="Malgun Gothic"/>
            </a:endParaRPr>
          </a:p>
        </p:txBody>
      </p:sp>
      <p:sp>
        <p:nvSpPr>
          <p:cNvPr id="1834" name="Google Shape;1834;p113"/>
          <p:cNvSpPr txBox="1"/>
          <p:nvPr/>
        </p:nvSpPr>
        <p:spPr>
          <a:xfrm>
            <a:off x="6297081" y="5869100"/>
            <a:ext cx="5883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300</a:t>
            </a:r>
            <a:endParaRPr sz="1200">
              <a:latin typeface="Malgun Gothic"/>
              <a:ea typeface="Malgun Gothic"/>
              <a:cs typeface="Malgun Gothic"/>
              <a:sym typeface="Malgun Gothic"/>
            </a:endParaRPr>
          </a:p>
        </p:txBody>
      </p:sp>
      <p:sp>
        <p:nvSpPr>
          <p:cNvPr id="1835" name="Google Shape;1835;p113"/>
          <p:cNvSpPr txBox="1"/>
          <p:nvPr/>
        </p:nvSpPr>
        <p:spPr>
          <a:xfrm>
            <a:off x="7936884" y="5869100"/>
            <a:ext cx="588300" cy="184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200">
                <a:latin typeface="Malgun Gothic"/>
                <a:ea typeface="Malgun Gothic"/>
                <a:cs typeface="Malgun Gothic"/>
                <a:sym typeface="Malgun Gothic"/>
              </a:rPr>
              <a:t>400</a:t>
            </a:r>
            <a:endParaRPr sz="1200">
              <a:latin typeface="Malgun Gothic"/>
              <a:ea typeface="Malgun Gothic"/>
              <a:cs typeface="Malgun Gothic"/>
              <a:sym typeface="Malgun Gothic"/>
            </a:endParaRPr>
          </a:p>
        </p:txBody>
      </p:sp>
      <p:sp>
        <p:nvSpPr>
          <p:cNvPr id="1836" name="Google Shape;1836;p113"/>
          <p:cNvSpPr/>
          <p:nvPr/>
        </p:nvSpPr>
        <p:spPr>
          <a:xfrm>
            <a:off x="6908121" y="5239205"/>
            <a:ext cx="58200" cy="465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13"/>
          <p:cNvSpPr/>
          <p:nvPr/>
        </p:nvSpPr>
        <p:spPr>
          <a:xfrm>
            <a:off x="4259203" y="5239205"/>
            <a:ext cx="58200" cy="465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8" name="Google Shape;1838;p113"/>
          <p:cNvCxnSpPr/>
          <p:nvPr/>
        </p:nvCxnSpPr>
        <p:spPr>
          <a:xfrm>
            <a:off x="985000" y="4630900"/>
            <a:ext cx="0" cy="1420800"/>
          </a:xfrm>
          <a:prstGeom prst="straightConnector1">
            <a:avLst/>
          </a:prstGeom>
          <a:noFill/>
          <a:ln w="19050" cap="flat" cmpd="sng">
            <a:solidFill>
              <a:schemeClr val="dk2"/>
            </a:solidFill>
            <a:prstDash val="dot"/>
            <a:round/>
            <a:headEnd type="none" w="med" len="med"/>
            <a:tailEnd type="none" w="med" len="med"/>
          </a:ln>
        </p:spPr>
      </p:cxnSp>
      <p:cxnSp>
        <p:nvCxnSpPr>
          <p:cNvPr id="1839" name="Google Shape;1839;p113"/>
          <p:cNvCxnSpPr/>
          <p:nvPr/>
        </p:nvCxnSpPr>
        <p:spPr>
          <a:xfrm>
            <a:off x="3804400" y="4630900"/>
            <a:ext cx="0" cy="1420800"/>
          </a:xfrm>
          <a:prstGeom prst="straightConnector1">
            <a:avLst/>
          </a:prstGeom>
          <a:noFill/>
          <a:ln w="19050" cap="flat" cmpd="sng">
            <a:solidFill>
              <a:schemeClr val="dk2"/>
            </a:solidFill>
            <a:prstDash val="dot"/>
            <a:round/>
            <a:headEnd type="none" w="med" len="med"/>
            <a:tailEnd type="none" w="med" len="med"/>
          </a:ln>
        </p:spPr>
      </p:cxnSp>
      <p:cxnSp>
        <p:nvCxnSpPr>
          <p:cNvPr id="1840" name="Google Shape;1840;p113"/>
          <p:cNvCxnSpPr>
            <a:stCxn id="1841" idx="3"/>
          </p:cNvCxnSpPr>
          <p:nvPr/>
        </p:nvCxnSpPr>
        <p:spPr>
          <a:xfrm>
            <a:off x="2930074" y="4718775"/>
            <a:ext cx="885000" cy="121500"/>
          </a:xfrm>
          <a:prstGeom prst="straightConnector1">
            <a:avLst/>
          </a:prstGeom>
          <a:noFill/>
          <a:ln w="9525" cap="flat" cmpd="sng">
            <a:solidFill>
              <a:schemeClr val="dk2"/>
            </a:solidFill>
            <a:prstDash val="solid"/>
            <a:round/>
            <a:headEnd type="none" w="med" len="med"/>
            <a:tailEnd type="triangle" w="med" len="med"/>
          </a:ln>
        </p:spPr>
      </p:cxnSp>
      <p:sp>
        <p:nvSpPr>
          <p:cNvPr id="1841" name="Google Shape;1841;p113"/>
          <p:cNvSpPr txBox="1"/>
          <p:nvPr/>
        </p:nvSpPr>
        <p:spPr>
          <a:xfrm>
            <a:off x="1869874" y="4595325"/>
            <a:ext cx="1060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a:latin typeface="Malgun Gothic"/>
                <a:ea typeface="Malgun Gothic"/>
                <a:cs typeface="Malgun Gothic"/>
                <a:sym typeface="Malgun Gothic"/>
              </a:rPr>
              <a:t>안울타리</a:t>
            </a:r>
            <a:endParaRPr sz="1300">
              <a:latin typeface="Malgun Gothic"/>
              <a:ea typeface="Malgun Gothic"/>
              <a:cs typeface="Malgun Gothic"/>
              <a:sym typeface="Malgun Gothic"/>
            </a:endParaRPr>
          </a:p>
        </p:txBody>
      </p:sp>
      <p:cxnSp>
        <p:nvCxnSpPr>
          <p:cNvPr id="1842" name="Google Shape;1842;p113"/>
          <p:cNvCxnSpPr>
            <a:stCxn id="1841" idx="1"/>
          </p:cNvCxnSpPr>
          <p:nvPr/>
        </p:nvCxnSpPr>
        <p:spPr>
          <a:xfrm flipH="1">
            <a:off x="978874" y="4718775"/>
            <a:ext cx="891000" cy="168000"/>
          </a:xfrm>
          <a:prstGeom prst="straightConnector1">
            <a:avLst/>
          </a:prstGeom>
          <a:noFill/>
          <a:ln w="9525" cap="flat" cmpd="sng">
            <a:solidFill>
              <a:schemeClr val="dk2"/>
            </a:solidFill>
            <a:prstDash val="solid"/>
            <a:round/>
            <a:headEnd type="none" w="med" len="med"/>
            <a:tailEnd type="triangle" w="med" len="med"/>
          </a:ln>
        </p:spPr>
      </p:cxnSp>
      <p:cxnSp>
        <p:nvCxnSpPr>
          <p:cNvPr id="1843" name="Google Shape;1843;p113"/>
          <p:cNvCxnSpPr>
            <a:stCxn id="1844" idx="3"/>
          </p:cNvCxnSpPr>
          <p:nvPr/>
        </p:nvCxnSpPr>
        <p:spPr>
          <a:xfrm>
            <a:off x="6130474" y="4794975"/>
            <a:ext cx="648600" cy="411900"/>
          </a:xfrm>
          <a:prstGeom prst="straightConnector1">
            <a:avLst/>
          </a:prstGeom>
          <a:noFill/>
          <a:ln w="9525" cap="flat" cmpd="sng">
            <a:solidFill>
              <a:schemeClr val="dk2"/>
            </a:solidFill>
            <a:prstDash val="solid"/>
            <a:round/>
            <a:headEnd type="none" w="med" len="med"/>
            <a:tailEnd type="triangle" w="med" len="med"/>
          </a:ln>
        </p:spPr>
      </p:cxnSp>
      <p:sp>
        <p:nvSpPr>
          <p:cNvPr id="1844" name="Google Shape;1844;p113"/>
          <p:cNvSpPr txBox="1"/>
          <p:nvPr/>
        </p:nvSpPr>
        <p:spPr>
          <a:xfrm>
            <a:off x="5070274" y="4671525"/>
            <a:ext cx="1060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a:latin typeface="Malgun Gothic"/>
                <a:ea typeface="Malgun Gothic"/>
                <a:cs typeface="Malgun Gothic"/>
                <a:sym typeface="Malgun Gothic"/>
              </a:rPr>
              <a:t>특이점</a:t>
            </a:r>
            <a:endParaRPr sz="1300">
              <a:latin typeface="Malgun Gothic"/>
              <a:ea typeface="Malgun Gothic"/>
              <a:cs typeface="Malgun Gothic"/>
              <a:sym typeface="Malgun Gothic"/>
            </a:endParaRPr>
          </a:p>
        </p:txBody>
      </p:sp>
      <p:cxnSp>
        <p:nvCxnSpPr>
          <p:cNvPr id="1845" name="Google Shape;1845;p113"/>
          <p:cNvCxnSpPr>
            <a:stCxn id="1844" idx="1"/>
          </p:cNvCxnSpPr>
          <p:nvPr/>
        </p:nvCxnSpPr>
        <p:spPr>
          <a:xfrm flipH="1">
            <a:off x="4512274" y="4794975"/>
            <a:ext cx="558000" cy="3537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grpSp>
        <p:nvGrpSpPr>
          <p:cNvPr id="1850" name="Google Shape;1850;p114"/>
          <p:cNvGrpSpPr/>
          <p:nvPr/>
        </p:nvGrpSpPr>
        <p:grpSpPr>
          <a:xfrm>
            <a:off x="460370" y="2042806"/>
            <a:ext cx="4085600" cy="2881824"/>
            <a:chOff x="7715250" y="3261200"/>
            <a:chExt cx="4085600" cy="2881824"/>
          </a:xfrm>
        </p:grpSpPr>
        <p:pic>
          <p:nvPicPr>
            <p:cNvPr id="1851" name="Google Shape;1851;p114"/>
            <p:cNvPicPr preferRelativeResize="0"/>
            <p:nvPr/>
          </p:nvPicPr>
          <p:blipFill rotWithShape="1">
            <a:blip r:embed="rId3">
              <a:alphaModFix/>
            </a:blip>
            <a:srcRect l="11104" t="12347" r="8599" b="12135"/>
            <a:stretch/>
          </p:blipFill>
          <p:spPr>
            <a:xfrm>
              <a:off x="7715250" y="3261200"/>
              <a:ext cx="4085600" cy="2881824"/>
            </a:xfrm>
            <a:prstGeom prst="rect">
              <a:avLst/>
            </a:prstGeom>
            <a:noFill/>
            <a:ln>
              <a:noFill/>
            </a:ln>
          </p:spPr>
        </p:pic>
        <p:cxnSp>
          <p:nvCxnSpPr>
            <p:cNvPr id="1852" name="Google Shape;1852;p114"/>
            <p:cNvCxnSpPr/>
            <p:nvPr/>
          </p:nvCxnSpPr>
          <p:spPr>
            <a:xfrm rot="10800000">
              <a:off x="9238227" y="4711230"/>
              <a:ext cx="0" cy="1349700"/>
            </a:xfrm>
            <a:prstGeom prst="straightConnector1">
              <a:avLst/>
            </a:prstGeom>
            <a:noFill/>
            <a:ln w="9525" cap="flat" cmpd="sng">
              <a:solidFill>
                <a:schemeClr val="dk1"/>
              </a:solidFill>
              <a:prstDash val="solid"/>
              <a:round/>
              <a:headEnd type="none" w="med" len="med"/>
              <a:tailEnd type="none" w="med" len="med"/>
            </a:ln>
          </p:spPr>
        </p:cxnSp>
        <p:cxnSp>
          <p:nvCxnSpPr>
            <p:cNvPr id="1853" name="Google Shape;1853;p114"/>
            <p:cNvCxnSpPr/>
            <p:nvPr/>
          </p:nvCxnSpPr>
          <p:spPr>
            <a:xfrm rot="10800000">
              <a:off x="10283545" y="4711230"/>
              <a:ext cx="0" cy="1349700"/>
            </a:xfrm>
            <a:prstGeom prst="straightConnector1">
              <a:avLst/>
            </a:prstGeom>
            <a:noFill/>
            <a:ln w="9525" cap="flat" cmpd="sng">
              <a:solidFill>
                <a:schemeClr val="dk1"/>
              </a:solidFill>
              <a:prstDash val="solid"/>
              <a:round/>
              <a:headEnd type="none" w="med" len="med"/>
              <a:tailEnd type="none" w="med" len="med"/>
            </a:ln>
          </p:spPr>
        </p:cxnSp>
        <p:cxnSp>
          <p:nvCxnSpPr>
            <p:cNvPr id="1854" name="Google Shape;1854;p114"/>
            <p:cNvCxnSpPr>
              <a:stCxn id="1851" idx="2"/>
            </p:cNvCxnSpPr>
            <p:nvPr/>
          </p:nvCxnSpPr>
          <p:spPr>
            <a:xfrm rot="10800000">
              <a:off x="9758050" y="3383024"/>
              <a:ext cx="0" cy="2760000"/>
            </a:xfrm>
            <a:prstGeom prst="straightConnector1">
              <a:avLst/>
            </a:prstGeom>
            <a:noFill/>
            <a:ln w="9525" cap="flat" cmpd="sng">
              <a:solidFill>
                <a:schemeClr val="dk1"/>
              </a:solidFill>
              <a:prstDash val="dashDot"/>
              <a:round/>
              <a:headEnd type="none" w="med" len="med"/>
              <a:tailEnd type="none" w="med" len="med"/>
            </a:ln>
          </p:spPr>
        </p:cxnSp>
      </p:grpSp>
      <p:grpSp>
        <p:nvGrpSpPr>
          <p:cNvPr id="1855" name="Google Shape;1855;p114"/>
          <p:cNvGrpSpPr/>
          <p:nvPr/>
        </p:nvGrpSpPr>
        <p:grpSpPr>
          <a:xfrm>
            <a:off x="4737002" y="2040700"/>
            <a:ext cx="4085600" cy="2881824"/>
            <a:chOff x="7715250" y="1203800"/>
            <a:chExt cx="4085600" cy="2881824"/>
          </a:xfrm>
        </p:grpSpPr>
        <p:pic>
          <p:nvPicPr>
            <p:cNvPr id="1856" name="Google Shape;1856;p114"/>
            <p:cNvPicPr preferRelativeResize="0"/>
            <p:nvPr/>
          </p:nvPicPr>
          <p:blipFill rotWithShape="1">
            <a:blip r:embed="rId3">
              <a:alphaModFix/>
            </a:blip>
            <a:srcRect l="11104" t="12347" r="8599" b="12135"/>
            <a:stretch/>
          </p:blipFill>
          <p:spPr>
            <a:xfrm>
              <a:off x="7715250" y="1203800"/>
              <a:ext cx="4085600" cy="2881824"/>
            </a:xfrm>
            <a:prstGeom prst="rect">
              <a:avLst/>
            </a:prstGeom>
            <a:noFill/>
            <a:ln>
              <a:noFill/>
            </a:ln>
          </p:spPr>
        </p:pic>
        <p:cxnSp>
          <p:nvCxnSpPr>
            <p:cNvPr id="1857" name="Google Shape;1857;p114"/>
            <p:cNvCxnSpPr/>
            <p:nvPr/>
          </p:nvCxnSpPr>
          <p:spPr>
            <a:xfrm rot="10800000">
              <a:off x="9238227" y="2653830"/>
              <a:ext cx="0" cy="1349700"/>
            </a:xfrm>
            <a:prstGeom prst="straightConnector1">
              <a:avLst/>
            </a:prstGeom>
            <a:noFill/>
            <a:ln w="9525" cap="flat" cmpd="sng">
              <a:solidFill>
                <a:schemeClr val="dk1"/>
              </a:solidFill>
              <a:prstDash val="solid"/>
              <a:round/>
              <a:headEnd type="none" w="med" len="med"/>
              <a:tailEnd type="none" w="med" len="med"/>
            </a:ln>
          </p:spPr>
        </p:cxnSp>
      </p:grpSp>
      <p:sp>
        <p:nvSpPr>
          <p:cNvPr id="1858" name="Google Shape;1858;p114"/>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사분위수 vs 백분위수</a:t>
            </a:r>
            <a:endParaRPr/>
          </a:p>
        </p:txBody>
      </p:sp>
      <p:sp>
        <p:nvSpPr>
          <p:cNvPr id="1859" name="Google Shape;1859;p11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860" name="Google Shape;1860;p11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114</a:t>
            </a:fld>
            <a:endParaRPr/>
          </a:p>
        </p:txBody>
      </p:sp>
      <p:sp>
        <p:nvSpPr>
          <p:cNvPr id="1861" name="Google Shape;1861;p114"/>
          <p:cNvSpPr txBox="1"/>
          <p:nvPr/>
        </p:nvSpPr>
        <p:spPr>
          <a:xfrm>
            <a:off x="1378858" y="4487863"/>
            <a:ext cx="673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55A11"/>
              </a:buClr>
              <a:buSzPts val="1600"/>
              <a:buFont typeface="Arial"/>
              <a:buNone/>
            </a:pPr>
            <a:r>
              <a:rPr lang="ko-KR" sz="1600" b="0" i="0" u="none" strike="noStrike" cap="none">
                <a:solidFill>
                  <a:srgbClr val="FF0000"/>
                </a:solidFill>
                <a:latin typeface="Book Antiqua"/>
                <a:ea typeface="Book Antiqua"/>
                <a:cs typeface="Book Antiqua"/>
                <a:sym typeface="Book Antiqua"/>
              </a:rPr>
              <a:t>25%</a:t>
            </a:r>
            <a:endParaRPr sz="1600" b="0" i="0" u="none" strike="noStrike" cap="none">
              <a:solidFill>
                <a:srgbClr val="FF0000"/>
              </a:solidFill>
              <a:latin typeface="Book Antiqua"/>
              <a:ea typeface="Book Antiqua"/>
              <a:cs typeface="Book Antiqua"/>
              <a:sym typeface="Book Antiqua"/>
            </a:endParaRPr>
          </a:p>
        </p:txBody>
      </p:sp>
      <p:sp>
        <p:nvSpPr>
          <p:cNvPr id="1862" name="Google Shape;1862;p114"/>
          <p:cNvSpPr txBox="1"/>
          <p:nvPr/>
        </p:nvSpPr>
        <p:spPr>
          <a:xfrm>
            <a:off x="2980356" y="4479021"/>
            <a:ext cx="673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55A11"/>
              </a:buClr>
              <a:buSzPts val="1600"/>
              <a:buFont typeface="Arial"/>
              <a:buNone/>
            </a:pPr>
            <a:r>
              <a:rPr lang="ko-KR" sz="1600" b="0" i="0" u="none" strike="noStrike" cap="none">
                <a:solidFill>
                  <a:srgbClr val="FF0000"/>
                </a:solidFill>
                <a:latin typeface="Book Antiqua"/>
                <a:ea typeface="Book Antiqua"/>
                <a:cs typeface="Book Antiqua"/>
                <a:sym typeface="Book Antiqua"/>
              </a:rPr>
              <a:t>25%</a:t>
            </a:r>
            <a:endParaRPr sz="1600" b="0" i="0" u="none" strike="noStrike" cap="none">
              <a:solidFill>
                <a:srgbClr val="FF0000"/>
              </a:solidFill>
              <a:latin typeface="Book Antiqua"/>
              <a:ea typeface="Book Antiqua"/>
              <a:cs typeface="Book Antiqua"/>
              <a:sym typeface="Book Antiqua"/>
            </a:endParaRPr>
          </a:p>
        </p:txBody>
      </p:sp>
      <p:sp>
        <p:nvSpPr>
          <p:cNvPr id="1863" name="Google Shape;1863;p114"/>
          <p:cNvSpPr txBox="1"/>
          <p:nvPr/>
        </p:nvSpPr>
        <p:spPr>
          <a:xfrm>
            <a:off x="1970910" y="4487383"/>
            <a:ext cx="673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55A11"/>
              </a:buClr>
              <a:buSzPts val="1600"/>
              <a:buFont typeface="Arial"/>
              <a:buNone/>
            </a:pPr>
            <a:r>
              <a:rPr lang="ko-KR" sz="1600" b="0" i="0" u="none" strike="noStrike" cap="none">
                <a:solidFill>
                  <a:srgbClr val="FF0000"/>
                </a:solidFill>
                <a:latin typeface="Book Antiqua"/>
                <a:ea typeface="Book Antiqua"/>
                <a:cs typeface="Book Antiqua"/>
                <a:sym typeface="Book Antiqua"/>
              </a:rPr>
              <a:t>25%</a:t>
            </a:r>
            <a:endParaRPr sz="1600" b="0" i="0" u="none" strike="noStrike" cap="none">
              <a:solidFill>
                <a:srgbClr val="FF0000"/>
              </a:solidFill>
              <a:latin typeface="Book Antiqua"/>
              <a:ea typeface="Book Antiqua"/>
              <a:cs typeface="Book Antiqua"/>
              <a:sym typeface="Book Antiqua"/>
            </a:endParaRPr>
          </a:p>
        </p:txBody>
      </p:sp>
      <p:sp>
        <p:nvSpPr>
          <p:cNvPr id="1864" name="Google Shape;1864;p114"/>
          <p:cNvSpPr txBox="1"/>
          <p:nvPr/>
        </p:nvSpPr>
        <p:spPr>
          <a:xfrm>
            <a:off x="2429400" y="4478541"/>
            <a:ext cx="673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55A11"/>
              </a:buClr>
              <a:buSzPts val="1600"/>
              <a:buFont typeface="Arial"/>
              <a:buNone/>
            </a:pPr>
            <a:r>
              <a:rPr lang="ko-KR" sz="1600" b="0" i="0" u="none" strike="noStrike" cap="none">
                <a:solidFill>
                  <a:srgbClr val="FF0000"/>
                </a:solidFill>
                <a:latin typeface="Book Antiqua"/>
                <a:ea typeface="Book Antiqua"/>
                <a:cs typeface="Book Antiqua"/>
                <a:sym typeface="Book Antiqua"/>
              </a:rPr>
              <a:t>25%</a:t>
            </a:r>
            <a:endParaRPr sz="1600" b="0" i="0" u="none" strike="noStrike" cap="none">
              <a:solidFill>
                <a:srgbClr val="FF0000"/>
              </a:solidFill>
              <a:latin typeface="Book Antiqua"/>
              <a:ea typeface="Book Antiqua"/>
              <a:cs typeface="Book Antiqua"/>
              <a:sym typeface="Book Antiqua"/>
            </a:endParaRPr>
          </a:p>
        </p:txBody>
      </p:sp>
      <p:sp>
        <p:nvSpPr>
          <p:cNvPr id="1865" name="Google Shape;1865;p114"/>
          <p:cNvSpPr txBox="1"/>
          <p:nvPr/>
        </p:nvSpPr>
        <p:spPr>
          <a:xfrm>
            <a:off x="1664610" y="4832950"/>
            <a:ext cx="673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ko-KR" sz="1600" b="0" i="1" u="none" strike="noStrike" cap="none">
                <a:solidFill>
                  <a:srgbClr val="000000"/>
                </a:solidFill>
                <a:latin typeface="Book Antiqua"/>
                <a:ea typeface="Book Antiqua"/>
                <a:cs typeface="Book Antiqua"/>
                <a:sym typeface="Book Antiqua"/>
              </a:rPr>
              <a:t>Q</a:t>
            </a:r>
            <a:r>
              <a:rPr lang="ko-KR" sz="1600" b="0" i="1" u="none" strike="noStrike" cap="none" baseline="-25000">
                <a:solidFill>
                  <a:srgbClr val="000000"/>
                </a:solidFill>
                <a:latin typeface="Book Antiqua"/>
                <a:ea typeface="Book Antiqua"/>
                <a:cs typeface="Book Antiqua"/>
                <a:sym typeface="Book Antiqua"/>
              </a:rPr>
              <a:t>1</a:t>
            </a:r>
            <a:endParaRPr sz="1600" b="0" i="1" u="none" strike="noStrike" cap="none" baseline="-25000">
              <a:solidFill>
                <a:srgbClr val="000000"/>
              </a:solidFill>
              <a:latin typeface="Book Antiqua"/>
              <a:ea typeface="Book Antiqua"/>
              <a:cs typeface="Book Antiqua"/>
              <a:sym typeface="Book Antiqua"/>
            </a:endParaRPr>
          </a:p>
        </p:txBody>
      </p:sp>
      <p:sp>
        <p:nvSpPr>
          <p:cNvPr id="1866" name="Google Shape;1866;p114"/>
          <p:cNvSpPr txBox="1"/>
          <p:nvPr/>
        </p:nvSpPr>
        <p:spPr>
          <a:xfrm>
            <a:off x="2674536" y="4824108"/>
            <a:ext cx="673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ko-KR" sz="1600" b="0" i="1" u="none" strike="noStrike" cap="none">
                <a:solidFill>
                  <a:srgbClr val="000000"/>
                </a:solidFill>
                <a:latin typeface="Book Antiqua"/>
                <a:ea typeface="Book Antiqua"/>
                <a:cs typeface="Book Antiqua"/>
                <a:sym typeface="Book Antiqua"/>
              </a:rPr>
              <a:t>Q</a:t>
            </a:r>
            <a:r>
              <a:rPr lang="ko-KR" sz="1600" b="0" i="1" u="none" strike="noStrike" cap="none" baseline="-25000">
                <a:solidFill>
                  <a:srgbClr val="000000"/>
                </a:solidFill>
                <a:latin typeface="Book Antiqua"/>
                <a:ea typeface="Book Antiqua"/>
                <a:cs typeface="Book Antiqua"/>
                <a:sym typeface="Book Antiqua"/>
              </a:rPr>
              <a:t>3</a:t>
            </a:r>
            <a:endParaRPr sz="1600" b="0" i="1" u="none" strike="noStrike" cap="none" baseline="-25000">
              <a:solidFill>
                <a:srgbClr val="000000"/>
              </a:solidFill>
              <a:latin typeface="Book Antiqua"/>
              <a:ea typeface="Book Antiqua"/>
              <a:cs typeface="Book Antiqua"/>
              <a:sym typeface="Book Antiqua"/>
            </a:endParaRPr>
          </a:p>
        </p:txBody>
      </p:sp>
      <p:sp>
        <p:nvSpPr>
          <p:cNvPr id="1867" name="Google Shape;1867;p114"/>
          <p:cNvSpPr txBox="1"/>
          <p:nvPr/>
        </p:nvSpPr>
        <p:spPr>
          <a:xfrm>
            <a:off x="2164676" y="4824588"/>
            <a:ext cx="673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ko-KR" sz="1600" b="0" i="1" u="none" strike="noStrike" cap="none">
                <a:solidFill>
                  <a:srgbClr val="000000"/>
                </a:solidFill>
                <a:latin typeface="Book Antiqua"/>
                <a:ea typeface="Book Antiqua"/>
                <a:cs typeface="Book Antiqua"/>
                <a:sym typeface="Book Antiqua"/>
              </a:rPr>
              <a:t>Q</a:t>
            </a:r>
            <a:r>
              <a:rPr lang="ko-KR" sz="1600" b="0" i="1" u="none" strike="noStrike" cap="none" baseline="-25000">
                <a:solidFill>
                  <a:srgbClr val="000000"/>
                </a:solidFill>
                <a:latin typeface="Book Antiqua"/>
                <a:ea typeface="Book Antiqua"/>
                <a:cs typeface="Book Antiqua"/>
                <a:sym typeface="Book Antiqua"/>
              </a:rPr>
              <a:t>2</a:t>
            </a:r>
            <a:endParaRPr sz="1600" b="0" i="1" u="none" strike="noStrike" cap="none" baseline="-25000">
              <a:solidFill>
                <a:srgbClr val="000000"/>
              </a:solidFill>
              <a:latin typeface="Book Antiqua"/>
              <a:ea typeface="Book Antiqua"/>
              <a:cs typeface="Book Antiqua"/>
              <a:sym typeface="Book Antiqua"/>
            </a:endParaRPr>
          </a:p>
        </p:txBody>
      </p:sp>
      <p:sp>
        <p:nvSpPr>
          <p:cNvPr id="1868" name="Google Shape;1868;p114"/>
          <p:cNvSpPr txBox="1"/>
          <p:nvPr/>
        </p:nvSpPr>
        <p:spPr>
          <a:xfrm>
            <a:off x="5973680" y="4813814"/>
            <a:ext cx="673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ko-KR" sz="1600" b="0" i="1" u="none" strike="noStrike" cap="none">
                <a:solidFill>
                  <a:srgbClr val="000000"/>
                </a:solidFill>
                <a:latin typeface="Book Antiqua"/>
                <a:ea typeface="Book Antiqua"/>
                <a:cs typeface="Book Antiqua"/>
                <a:sym typeface="Book Antiqua"/>
              </a:rPr>
              <a:t>P</a:t>
            </a:r>
            <a:r>
              <a:rPr lang="ko-KR" sz="1600" b="0" i="1" u="none" strike="noStrike" cap="none" baseline="-25000">
                <a:solidFill>
                  <a:srgbClr val="000000"/>
                </a:solidFill>
                <a:latin typeface="Book Antiqua"/>
                <a:ea typeface="Book Antiqua"/>
                <a:cs typeface="Book Antiqua"/>
                <a:sym typeface="Book Antiqua"/>
              </a:rPr>
              <a:t>k</a:t>
            </a:r>
            <a:endParaRPr sz="1600" b="0" i="1" u="none" strike="noStrike" cap="none" baseline="-25000">
              <a:solidFill>
                <a:srgbClr val="000000"/>
              </a:solidFill>
              <a:latin typeface="Book Antiqua"/>
              <a:ea typeface="Book Antiqua"/>
              <a:cs typeface="Book Antiqua"/>
              <a:sym typeface="Book Antiqua"/>
            </a:endParaRPr>
          </a:p>
        </p:txBody>
      </p:sp>
      <p:sp>
        <p:nvSpPr>
          <p:cNvPr id="1869" name="Google Shape;1869;p114"/>
          <p:cNvSpPr txBox="1"/>
          <p:nvPr/>
        </p:nvSpPr>
        <p:spPr>
          <a:xfrm>
            <a:off x="5738818" y="4476105"/>
            <a:ext cx="673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55A11"/>
              </a:buClr>
              <a:buSzPts val="1600"/>
              <a:buFont typeface="Arial"/>
              <a:buNone/>
            </a:pPr>
            <a:r>
              <a:rPr lang="ko-KR" sz="1600" b="1" i="1" u="none" strike="noStrike" cap="none">
                <a:solidFill>
                  <a:srgbClr val="FF0000"/>
                </a:solidFill>
                <a:latin typeface="Book Antiqua"/>
                <a:ea typeface="Book Antiqua"/>
                <a:cs typeface="Book Antiqua"/>
                <a:sym typeface="Book Antiqua"/>
              </a:rPr>
              <a:t>k</a:t>
            </a:r>
            <a:r>
              <a:rPr lang="ko-KR" sz="1600" b="1" i="0" u="none" strike="noStrike" cap="none">
                <a:solidFill>
                  <a:srgbClr val="FF0000"/>
                </a:solidFill>
                <a:latin typeface="Book Antiqua"/>
                <a:ea typeface="Book Antiqua"/>
                <a:cs typeface="Book Antiqua"/>
                <a:sym typeface="Book Antiqua"/>
              </a:rPr>
              <a:t>%</a:t>
            </a:r>
            <a:endParaRPr sz="1600" b="1" i="0" u="none" strike="noStrike" cap="none">
              <a:solidFill>
                <a:srgbClr val="FF0000"/>
              </a:solidFill>
              <a:latin typeface="Book Antiqua"/>
              <a:ea typeface="Book Antiqua"/>
              <a:cs typeface="Book Antiqua"/>
              <a:sym typeface="Book Antiqua"/>
            </a:endParaRPr>
          </a:p>
        </p:txBody>
      </p:sp>
      <p:sp>
        <p:nvSpPr>
          <p:cNvPr id="1870" name="Google Shape;1870;p114"/>
          <p:cNvSpPr txBox="1"/>
          <p:nvPr/>
        </p:nvSpPr>
        <p:spPr>
          <a:xfrm>
            <a:off x="6555458" y="4477537"/>
            <a:ext cx="1214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55A11"/>
              </a:buClr>
              <a:buSzPts val="1600"/>
              <a:buFont typeface="Arial"/>
              <a:buNone/>
            </a:pPr>
            <a:r>
              <a:rPr lang="ko-KR" sz="1600" b="1" i="1" u="none" strike="noStrike" cap="none">
                <a:solidFill>
                  <a:srgbClr val="FF0000"/>
                </a:solidFill>
                <a:latin typeface="Book Antiqua"/>
                <a:ea typeface="Book Antiqua"/>
                <a:cs typeface="Book Antiqua"/>
                <a:sym typeface="Book Antiqua"/>
              </a:rPr>
              <a:t>(100 - k)</a:t>
            </a:r>
            <a:r>
              <a:rPr lang="ko-KR" sz="1600" b="1" i="0" u="none" strike="noStrike" cap="none">
                <a:solidFill>
                  <a:srgbClr val="FF0000"/>
                </a:solidFill>
                <a:latin typeface="Book Antiqua"/>
                <a:ea typeface="Book Antiqua"/>
                <a:cs typeface="Book Antiqua"/>
                <a:sym typeface="Book Antiqua"/>
              </a:rPr>
              <a:t>%</a:t>
            </a:r>
            <a:endParaRPr sz="1600" b="1" i="0" u="none" strike="noStrike" cap="none">
              <a:solidFill>
                <a:srgbClr val="FF0000"/>
              </a:solidFill>
              <a:latin typeface="Book Antiqua"/>
              <a:ea typeface="Book Antiqua"/>
              <a:cs typeface="Book Antiqua"/>
              <a:sym typeface="Book Antiqua"/>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Google Shape;1875;p115"/>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분산과 표준편차</a:t>
            </a:r>
            <a:endParaRPr/>
          </a:p>
        </p:txBody>
      </p:sp>
      <p:sp>
        <p:nvSpPr>
          <p:cNvPr id="1876" name="Google Shape;1876;p11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877" name="Google Shape;1877;p11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115</a:t>
            </a:fld>
            <a:endParaRPr/>
          </a:p>
        </p:txBody>
      </p:sp>
      <p:sp>
        <p:nvSpPr>
          <p:cNvPr id="1878" name="Google Shape;1878;p115"/>
          <p:cNvSpPr txBox="1">
            <a:spLocks noGrp="1"/>
          </p:cNvSpPr>
          <p:nvPr>
            <p:ph type="body" idx="4294967295"/>
          </p:nvPr>
        </p:nvSpPr>
        <p:spPr>
          <a:xfrm>
            <a:off x="315300" y="1110000"/>
            <a:ext cx="8828700" cy="31374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평균이 데이터의 중심위치를 나타내는 통계량으로 쓰일 때 산포의 측도로 일반적으로 사용되는 것이 표준편차(standard deviation)이다.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평균과 같이 표준편차도 수집된 모든 데이터의 정보가 계산과정에서 사용된다.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평균과 표준편차는 데이터가 평균을 중심으로 얼마나 광범위하게 분포하고 있는가를 나타내는 통계량이다.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즉, 표준편차는 평균으로부터 관찰값까지의 평균거리이다.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분산은 제곱합을 </a:t>
            </a:r>
            <a:r>
              <a:rPr lang="ko-KR" i="1">
                <a:latin typeface="Times New Roman"/>
                <a:ea typeface="Times New Roman"/>
                <a:cs typeface="Times New Roman"/>
                <a:sym typeface="Times New Roman"/>
              </a:rPr>
              <a:t>n</a:t>
            </a:r>
            <a:r>
              <a:rPr lang="ko-KR">
                <a:latin typeface="Malgun Gothic"/>
                <a:ea typeface="Malgun Gothic"/>
                <a:cs typeface="Malgun Gothic"/>
                <a:sym typeface="Malgun Gothic"/>
              </a:rPr>
              <a:t>-1로 나누어 구한 것으로 그 측정단위가 원시 데이터 측정 단위의 제곱형태이다. 따라서 제곱근을 구한 것이 표준편차이다.</a:t>
            </a:r>
            <a:endParaRPr>
              <a:latin typeface="Malgun Gothic"/>
              <a:ea typeface="Malgun Gothic"/>
              <a:cs typeface="Malgun Gothic"/>
              <a:sym typeface="Malgun Gothic"/>
            </a:endParaRPr>
          </a:p>
        </p:txBody>
      </p:sp>
      <p:pic>
        <p:nvPicPr>
          <p:cNvPr id="1879" name="Google Shape;1879;p115" descr="{&quot;backgroundColorModified&quot;:false,&quot;id&quot;:&quot;119&quot;,&quot;aid&quot;:null,&quot;backgroundColor&quot;:&quot;#FFFFFF&quot;,&quot;font&quot;:{&quot;color&quot;:&quot;#000000&quot;,&quot;family&quot;:&quot;Arial&quot;,&quot;size&quot;:14},&quot;code&quot;:&quot;$$s^{2}\\text{=}\\dfrac{\\displaystyle\\sum_{i=1}^{n}\\left(x_{i}-\\bar{x}\\right)^{2}}{n-1}=\\dfrac{\\displaystyle\\sum_{i=1}^{n}x_{i}^{2}-n\\bar{x}^{2}}{n-1}$$&quot;,&quot;type&quot;:&quot;$$&quot;,&quot;ts&quot;:1682322102119,&quot;cs&quot;:&quot;SbwszHza7ZJxx0JTszbZ0A==&quot;,&quot;size&quot;:{&quot;width&quot;:318.5,&quot;height&quot;:85}}"/>
          <p:cNvPicPr preferRelativeResize="0"/>
          <p:nvPr/>
        </p:nvPicPr>
        <p:blipFill>
          <a:blip r:embed="rId3">
            <a:alphaModFix/>
          </a:blip>
          <a:stretch>
            <a:fillRect/>
          </a:stretch>
        </p:blipFill>
        <p:spPr>
          <a:xfrm>
            <a:off x="1219200" y="4041850"/>
            <a:ext cx="4143793" cy="1105875"/>
          </a:xfrm>
          <a:prstGeom prst="rect">
            <a:avLst/>
          </a:prstGeom>
          <a:noFill/>
          <a:ln>
            <a:noFill/>
          </a:ln>
        </p:spPr>
      </p:pic>
      <p:pic>
        <p:nvPicPr>
          <p:cNvPr id="1880" name="Google Shape;1880;p115" descr="{&quot;backgroundColorModified&quot;:false,&quot;code&quot;:&quot;$$s={\\sqrt[]{s^{2}}}$$&quot;,&quot;font&quot;:{&quot;size&quot;:12,&quot;family&quot;:&quot;Arial&quot;,&quot;color&quot;:&quot;#000000&quot;},&quot;id&quot;:&quot;120&quot;,&quot;backgroundColor&quot;:&quot;#FFFFFF&quot;,&quot;type&quot;:&quot;$$&quot;,&quot;aid&quot;:null,&quot;ts&quot;:1682320677108,&quot;cs&quot;:&quot;S2znltdmOtpcy3AcULd7eA==&quot;,&quot;size&quot;:{&quot;width&quot;:68.5,&quot;height&quot;:22.666666666666668}}"/>
          <p:cNvPicPr preferRelativeResize="0"/>
          <p:nvPr/>
        </p:nvPicPr>
        <p:blipFill>
          <a:blip r:embed="rId4">
            <a:alphaModFix/>
          </a:blip>
          <a:stretch>
            <a:fillRect/>
          </a:stretch>
        </p:blipFill>
        <p:spPr>
          <a:xfrm>
            <a:off x="6345515" y="4629138"/>
            <a:ext cx="1141210" cy="377626"/>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116"/>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분산의 특성</a:t>
            </a:r>
            <a:endParaRPr/>
          </a:p>
        </p:txBody>
      </p:sp>
      <p:sp>
        <p:nvSpPr>
          <p:cNvPr id="1886" name="Google Shape;1886;p11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887" name="Google Shape;1887;p11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116</a:t>
            </a:fld>
            <a:endParaRPr/>
          </a:p>
        </p:txBody>
      </p:sp>
      <p:sp>
        <p:nvSpPr>
          <p:cNvPr id="1888" name="Google Shape;1888;p116"/>
          <p:cNvSpPr txBox="1">
            <a:spLocks noGrp="1"/>
          </p:cNvSpPr>
          <p:nvPr>
            <p:ph type="body" idx="4294967295"/>
          </p:nvPr>
        </p:nvSpPr>
        <p:spPr>
          <a:xfrm>
            <a:off x="315300" y="1110000"/>
            <a:ext cx="8828700" cy="24051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개개의 자료값에 대한 정보를 반영한다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수리적으로 다루기 쉽다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특이점에 매우 큰 영향을 받는다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분산이 클수록 각 자료값이 평균으로부터 넓게 흩어진 형태를 갖는다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미지의 모분산을 추론할때 많이 사용한다</a:t>
            </a:r>
            <a:endParaRPr>
              <a:latin typeface="Malgun Gothic"/>
              <a:ea typeface="Malgun Gothic"/>
              <a:cs typeface="Malgun Gothic"/>
              <a:sym typeface="Malgun Gothic"/>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117"/>
          <p:cNvSpPr/>
          <p:nvPr/>
        </p:nvSpPr>
        <p:spPr>
          <a:xfrm>
            <a:off x="351025" y="3690338"/>
            <a:ext cx="8477700" cy="24999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latin typeface="Malgun Gothic"/>
                <a:ea typeface="Malgun Gothic"/>
                <a:cs typeface="Malgun Gothic"/>
                <a:sym typeface="Malgun Gothic"/>
              </a:rPr>
              <a:t>문1) 표본분산</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latin typeface="Malgun Gothic"/>
                <a:ea typeface="Malgun Gothic"/>
                <a:cs typeface="Malgun Gothic"/>
                <a:sym typeface="Malgun Gothic"/>
              </a:rPr>
              <a:t>                     </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latin typeface="Malgun Gothic"/>
                <a:ea typeface="Malgun Gothic"/>
                <a:cs typeface="Malgun Gothic"/>
                <a:sym typeface="Malgun Gothic"/>
              </a:rPr>
              <a:t>문2) 표본표준편차</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sz="800">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latin typeface="Malgun Gothic"/>
                <a:ea typeface="Malgun Gothic"/>
                <a:cs typeface="Malgun Gothic"/>
                <a:sym typeface="Malgun Gothic"/>
              </a:rPr>
              <a:t>각 가구는 평균 1.6명의 자녀를 갖고, 1.43명의 자녀를 더하거나, 뺀 범위 안에 들어 있을 것이라고 예상이 된다. 이러한 이유는 표준편차가 관찰값으로부터 평균까지의 평균거리를 계산한 결과이기 때문이다. 그러나 이 결과가 모든 가구수의 자녀수가 평균 1.6으로부터 1.43만큼 떨어져 있는 0.17 – 3.03에 들어간다는 것을 의미하는 것은 아니다. 실제로 4가구는 이 범위를 벗어 난다.</a:t>
            </a:r>
            <a:endParaRPr>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latin typeface="Malgun Gothic"/>
              <a:ea typeface="Malgun Gothic"/>
              <a:cs typeface="Malgun Gothic"/>
              <a:sym typeface="Malgun Gothic"/>
            </a:endParaRPr>
          </a:p>
        </p:txBody>
      </p:sp>
      <p:sp>
        <p:nvSpPr>
          <p:cNvPr id="1894" name="Google Shape;1894;p117"/>
          <p:cNvSpPr txBox="1">
            <a:spLocks noGrp="1"/>
          </p:cNvSpPr>
          <p:nvPr>
            <p:ph type="title"/>
          </p:nvPr>
        </p:nvSpPr>
        <p:spPr>
          <a:xfrm>
            <a:off x="247750" y="1054175"/>
            <a:ext cx="6053400" cy="2636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5000"/>
              </a:lnSpc>
              <a:spcBef>
                <a:spcPts val="0"/>
              </a:spcBef>
              <a:spcAft>
                <a:spcPts val="0"/>
              </a:spcAft>
              <a:buClr>
                <a:schemeClr val="dk1"/>
              </a:buClr>
              <a:buSzPct val="150000"/>
              <a:buFont typeface="Arial"/>
              <a:buNone/>
            </a:pPr>
            <a:r>
              <a:rPr lang="ko-KR"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7-9</a:t>
            </a:r>
            <a:r>
              <a:rPr lang="ko-KR" sz="1600" dirty="0">
                <a:latin typeface="Malgun Gothic"/>
                <a:ea typeface="Malgun Gothic"/>
                <a:cs typeface="Malgun Gothic"/>
                <a:sym typeface="Malgun Gothic"/>
              </a:rPr>
              <a:t>] 10가구의 </a:t>
            </a:r>
            <a:r>
              <a:rPr lang="ko-KR" sz="1600" dirty="0" err="1">
                <a:latin typeface="Malgun Gothic"/>
                <a:ea typeface="Malgun Gothic"/>
                <a:cs typeface="Malgun Gothic"/>
                <a:sym typeface="Malgun Gothic"/>
              </a:rPr>
              <a:t>자녀수를</a:t>
            </a:r>
            <a:r>
              <a:rPr lang="ko-KR" sz="1600" dirty="0">
                <a:latin typeface="Malgun Gothic"/>
                <a:ea typeface="Malgun Gothic"/>
                <a:cs typeface="Malgun Gothic"/>
                <a:sym typeface="Malgun Gothic"/>
              </a:rPr>
              <a:t> 조사하여 다음 데이터(</a:t>
            </a:r>
            <a:r>
              <a:rPr lang="ko-KR" sz="1600" dirty="0" err="1">
                <a:latin typeface="Malgun Gothic"/>
                <a:ea typeface="Malgun Gothic"/>
                <a:cs typeface="Malgun Gothic"/>
                <a:sym typeface="Malgun Gothic"/>
              </a:rPr>
              <a:t>관측값</a:t>
            </a:r>
            <a:r>
              <a:rPr lang="ko-KR" sz="1600" dirty="0">
                <a:latin typeface="Malgun Gothic"/>
                <a:ea typeface="Malgun Gothic"/>
                <a:cs typeface="Malgun Gothic"/>
                <a:sym typeface="Malgun Gothic"/>
              </a:rPr>
              <a:t>)를 얻었다.</a:t>
            </a:r>
            <a:endParaRPr sz="1600" dirty="0">
              <a:latin typeface="Malgun Gothic"/>
              <a:ea typeface="Malgun Gothic"/>
              <a:cs typeface="Malgun Gothic"/>
              <a:sym typeface="Malgun Gothic"/>
            </a:endParaRPr>
          </a:p>
          <a:p>
            <a:pPr marL="0" lvl="0" indent="0" algn="ctr" rtl="0">
              <a:lnSpc>
                <a:spcPct val="115000"/>
              </a:lnSpc>
              <a:spcBef>
                <a:spcPts val="0"/>
              </a:spcBef>
              <a:spcAft>
                <a:spcPts val="0"/>
              </a:spcAft>
              <a:buClr>
                <a:schemeClr val="dk1"/>
              </a:buClr>
              <a:buSzPct val="150000"/>
              <a:buFont typeface="Arial"/>
              <a:buNone/>
            </a:pPr>
            <a:r>
              <a:rPr lang="ko-KR" sz="1600" dirty="0">
                <a:latin typeface="Malgun Gothic"/>
                <a:ea typeface="Malgun Gothic"/>
                <a:cs typeface="Malgun Gothic"/>
                <a:sym typeface="Malgun Gothic"/>
              </a:rPr>
              <a:t>2, 3, 0, 2, 1, 0, 3, 0, 1, 4</a:t>
            </a: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ct val="150000"/>
              <a:buFont typeface="Arial"/>
              <a:buNone/>
            </a:pPr>
            <a:endParaRPr sz="1600" dirty="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ct val="150000"/>
              <a:buFont typeface="Arial"/>
              <a:buNone/>
            </a:pPr>
            <a:r>
              <a:rPr lang="ko-KR" sz="1600" dirty="0">
                <a:solidFill>
                  <a:schemeClr val="dk1"/>
                </a:solidFill>
                <a:latin typeface="Malgun Gothic"/>
                <a:ea typeface="Malgun Gothic"/>
                <a:cs typeface="Malgun Gothic"/>
                <a:sym typeface="Malgun Gothic"/>
              </a:rPr>
              <a:t>평균과 편차 -&gt; 그림</a:t>
            </a:r>
            <a:endParaRPr sz="1600" dirty="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ct val="150000"/>
              <a:buFont typeface="Arial"/>
              <a:buNone/>
            </a:pPr>
            <a:endParaRPr sz="1600" dirty="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ct val="150000"/>
              <a:buFont typeface="Arial"/>
              <a:buNone/>
            </a:pPr>
            <a:endParaRPr sz="1600" dirty="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ct val="150000"/>
              <a:buFont typeface="Arial"/>
              <a:buNone/>
            </a:pPr>
            <a:r>
              <a:rPr lang="ko-KR" sz="1600" dirty="0" err="1">
                <a:solidFill>
                  <a:schemeClr val="dk1"/>
                </a:solidFill>
                <a:latin typeface="Malgun Gothic"/>
                <a:ea typeface="Malgun Gothic"/>
                <a:cs typeface="Malgun Gothic"/>
                <a:sym typeface="Malgun Gothic"/>
              </a:rPr>
              <a:t>편차제곱합</a:t>
            </a:r>
            <a:r>
              <a:rPr lang="ko-KR" sz="1600" dirty="0">
                <a:solidFill>
                  <a:schemeClr val="dk1"/>
                </a:solidFill>
                <a:latin typeface="Malgun Gothic"/>
                <a:ea typeface="Malgun Gothic"/>
                <a:cs typeface="Malgun Gothic"/>
                <a:sym typeface="Malgun Gothic"/>
              </a:rPr>
              <a:t> -&gt; 표</a:t>
            </a:r>
            <a:endParaRPr sz="1600" dirty="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ct val="150000"/>
              <a:buFont typeface="Arial"/>
              <a:buNone/>
            </a:pPr>
            <a:endParaRPr sz="1600" dirty="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ct val="150000"/>
              <a:buFont typeface="Arial"/>
              <a:buNone/>
            </a:pPr>
            <a:r>
              <a:rPr lang="ko-KR" sz="1600" dirty="0">
                <a:solidFill>
                  <a:schemeClr val="dk1"/>
                </a:solidFill>
                <a:latin typeface="Malgun Gothic"/>
                <a:ea typeface="Malgun Gothic"/>
                <a:cs typeface="Malgun Gothic"/>
                <a:sym typeface="Malgun Gothic"/>
              </a:rPr>
              <a:t>문1) 표본분산</a:t>
            </a:r>
            <a:endParaRPr sz="1600" dirty="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ct val="150000"/>
              <a:buFont typeface="Arial"/>
              <a:buNone/>
            </a:pPr>
            <a:r>
              <a:rPr lang="ko-KR" sz="1600" dirty="0">
                <a:solidFill>
                  <a:schemeClr val="dk1"/>
                </a:solidFill>
                <a:latin typeface="Malgun Gothic"/>
                <a:ea typeface="Malgun Gothic"/>
                <a:cs typeface="Malgun Gothic"/>
                <a:sym typeface="Malgun Gothic"/>
              </a:rPr>
              <a:t>문2) </a:t>
            </a:r>
            <a:r>
              <a:rPr lang="ko-KR" sz="1600" dirty="0" err="1">
                <a:solidFill>
                  <a:schemeClr val="dk1"/>
                </a:solidFill>
                <a:latin typeface="Malgun Gothic"/>
                <a:ea typeface="Malgun Gothic"/>
                <a:cs typeface="Malgun Gothic"/>
                <a:sym typeface="Malgun Gothic"/>
              </a:rPr>
              <a:t>표본표준편차</a:t>
            </a:r>
            <a:endParaRPr sz="1600" dirty="0">
              <a:solidFill>
                <a:schemeClr val="dk1"/>
              </a:solidFill>
              <a:latin typeface="Malgun Gothic"/>
              <a:ea typeface="Malgun Gothic"/>
              <a:cs typeface="Malgun Gothic"/>
              <a:sym typeface="Malgun Gothic"/>
            </a:endParaRPr>
          </a:p>
          <a:p>
            <a:pPr marL="0" lvl="0" indent="0" algn="ctr" rtl="0">
              <a:lnSpc>
                <a:spcPct val="115000"/>
              </a:lnSpc>
              <a:spcBef>
                <a:spcPts val="0"/>
              </a:spcBef>
              <a:spcAft>
                <a:spcPts val="0"/>
              </a:spcAft>
              <a:buClr>
                <a:schemeClr val="dk1"/>
              </a:buClr>
              <a:buSzPct val="150000"/>
              <a:buFont typeface="Arial"/>
              <a:buNone/>
            </a:pPr>
            <a:endParaRPr sz="1600" dirty="0">
              <a:latin typeface="Malgun Gothic"/>
              <a:ea typeface="Malgun Gothic"/>
              <a:cs typeface="Malgun Gothic"/>
              <a:sym typeface="Malgun Gothic"/>
            </a:endParaRPr>
          </a:p>
        </p:txBody>
      </p:sp>
      <p:sp>
        <p:nvSpPr>
          <p:cNvPr id="1895" name="Google Shape;1895;p117"/>
          <p:cNvSpPr txBox="1">
            <a:spLocks noGrp="1"/>
          </p:cNvSpPr>
          <p:nvPr>
            <p:ph type="title"/>
          </p:nvPr>
        </p:nvSpPr>
        <p:spPr>
          <a:xfrm>
            <a:off x="315396" y="527100"/>
            <a:ext cx="58359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분산</a:t>
            </a:r>
            <a:endParaRPr/>
          </a:p>
        </p:txBody>
      </p:sp>
      <p:sp>
        <p:nvSpPr>
          <p:cNvPr id="1896" name="Google Shape;1896;p11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897" name="Google Shape;1897;p11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117</a:t>
            </a:fld>
            <a:endParaRPr/>
          </a:p>
        </p:txBody>
      </p:sp>
      <p:graphicFrame>
        <p:nvGraphicFramePr>
          <p:cNvPr id="1898" name="Google Shape;1898;p117"/>
          <p:cNvGraphicFramePr/>
          <p:nvPr/>
        </p:nvGraphicFramePr>
        <p:xfrm>
          <a:off x="6780950" y="504975"/>
          <a:ext cx="2154500" cy="3073200"/>
        </p:xfrm>
        <a:graphic>
          <a:graphicData uri="http://schemas.openxmlformats.org/drawingml/2006/table">
            <a:tbl>
              <a:tblPr>
                <a:noFill/>
                <a:tableStyleId>{0944CDFF-17AD-4667-B9B5-D25C10F7F634}</a:tableStyleId>
              </a:tblPr>
              <a:tblGrid>
                <a:gridCol w="646350">
                  <a:extLst>
                    <a:ext uri="{9D8B030D-6E8A-4147-A177-3AD203B41FA5}">
                      <a16:colId xmlns:a16="http://schemas.microsoft.com/office/drawing/2014/main" val="20000"/>
                    </a:ext>
                  </a:extLst>
                </a:gridCol>
                <a:gridCol w="842225">
                  <a:extLst>
                    <a:ext uri="{9D8B030D-6E8A-4147-A177-3AD203B41FA5}">
                      <a16:colId xmlns:a16="http://schemas.microsoft.com/office/drawing/2014/main" val="20001"/>
                    </a:ext>
                  </a:extLst>
                </a:gridCol>
                <a:gridCol w="665925">
                  <a:extLst>
                    <a:ext uri="{9D8B030D-6E8A-4147-A177-3AD203B41FA5}">
                      <a16:colId xmlns:a16="http://schemas.microsoft.com/office/drawing/2014/main" val="20002"/>
                    </a:ext>
                  </a:extLst>
                </a:gridCol>
              </a:tblGrid>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관측값</a:t>
                      </a:r>
                      <a:endParaRPr sz="1100">
                        <a:latin typeface="Malgun Gothic"/>
                        <a:ea typeface="Malgun Gothic"/>
                        <a:cs typeface="Malgun Gothic"/>
                        <a:sym typeface="Malgun Gothic"/>
                      </a:endParaRPr>
                    </a:p>
                  </a:txBody>
                  <a:tcPr marL="36000" marR="36000" marT="36000" marB="36000" anchor="ctr">
                    <a:solidFill>
                      <a:srgbClr val="F3F3F3"/>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편차</a:t>
                      </a:r>
                      <a:endParaRPr sz="1100">
                        <a:latin typeface="Malgun Gothic"/>
                        <a:ea typeface="Malgun Gothic"/>
                        <a:cs typeface="Malgun Gothic"/>
                        <a:sym typeface="Malgun Gothic"/>
                      </a:endParaRPr>
                    </a:p>
                  </a:txBody>
                  <a:tcPr marL="36000" marR="36000" marT="36000" marB="36000" anchor="ctr">
                    <a:solidFill>
                      <a:srgbClr val="F3F3F3"/>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편차제곱</a:t>
                      </a:r>
                      <a:endParaRPr sz="1100">
                        <a:latin typeface="Malgun Gothic"/>
                        <a:ea typeface="Malgun Gothic"/>
                        <a:cs typeface="Malgun Gothic"/>
                        <a:sym typeface="Malgun Gothic"/>
                      </a:endParaRPr>
                    </a:p>
                  </a:txBody>
                  <a:tcPr marL="36000" marR="36000" marT="36000" marB="36000" anchor="ctr">
                    <a:solidFill>
                      <a:srgbClr val="F3F3F3"/>
                    </a:solidFill>
                  </a:tcPr>
                </a:tc>
                <a:extLst>
                  <a:ext uri="{0D108BD9-81ED-4DB2-BD59-A6C34878D82A}">
                    <a16:rowId xmlns:a16="http://schemas.microsoft.com/office/drawing/2014/main" val="10000"/>
                  </a:ext>
                </a:extLst>
              </a:tr>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2</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0.4</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0.16</a:t>
                      </a:r>
                      <a:endParaRPr sz="1100">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01"/>
                  </a:ext>
                </a:extLst>
              </a:tr>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3</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1.4</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1.96</a:t>
                      </a:r>
                      <a:endParaRPr sz="1100">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02"/>
                  </a:ext>
                </a:extLst>
              </a:tr>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-1.6</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2.56</a:t>
                      </a:r>
                      <a:endParaRPr sz="1100">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03"/>
                  </a:ext>
                </a:extLst>
              </a:tr>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2</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0.4</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0.16</a:t>
                      </a:r>
                      <a:endParaRPr sz="1100">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04"/>
                  </a:ext>
                </a:extLst>
              </a:tr>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1</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-0.6</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0.36</a:t>
                      </a:r>
                      <a:endParaRPr sz="1100">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05"/>
                  </a:ext>
                </a:extLst>
              </a:tr>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-1.6</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2.56</a:t>
                      </a:r>
                      <a:endParaRPr sz="1100">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06"/>
                  </a:ext>
                </a:extLst>
              </a:tr>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3</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1.4</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1.96</a:t>
                      </a:r>
                      <a:endParaRPr sz="1100">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07"/>
                  </a:ext>
                </a:extLst>
              </a:tr>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-1.6</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2.56</a:t>
                      </a:r>
                      <a:endParaRPr sz="1100">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08"/>
                  </a:ext>
                </a:extLst>
              </a:tr>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1</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-0.6</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0.36</a:t>
                      </a:r>
                      <a:endParaRPr sz="1100">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09"/>
                  </a:ext>
                </a:extLst>
              </a:tr>
              <a:tr h="256100">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4</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2.4</a:t>
                      </a:r>
                      <a:endParaRPr sz="11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5.76</a:t>
                      </a:r>
                      <a:endParaRPr sz="1100">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10"/>
                  </a:ext>
                </a:extLst>
              </a:tr>
              <a:tr h="256100">
                <a:tc gridSpan="2">
                  <a:txBody>
                    <a:bodyPr/>
                    <a:lstStyle/>
                    <a:p>
                      <a:pPr marL="0" lvl="0" indent="0" algn="ctr" rtl="0">
                        <a:spcBef>
                          <a:spcPts val="0"/>
                        </a:spcBef>
                        <a:spcAft>
                          <a:spcPts val="0"/>
                        </a:spcAft>
                        <a:buNone/>
                      </a:pPr>
                      <a:r>
                        <a:rPr lang="ko-KR" sz="1100" b="1">
                          <a:latin typeface="Malgun Gothic"/>
                          <a:ea typeface="Malgun Gothic"/>
                          <a:cs typeface="Malgun Gothic"/>
                          <a:sym typeface="Malgun Gothic"/>
                        </a:rPr>
                        <a:t>편차제곱합</a:t>
                      </a:r>
                      <a:endParaRPr sz="1100" b="1">
                        <a:latin typeface="Malgun Gothic"/>
                        <a:ea typeface="Malgun Gothic"/>
                        <a:cs typeface="Malgun Gothic"/>
                        <a:sym typeface="Malgun Gothic"/>
                      </a:endParaRPr>
                    </a:p>
                  </a:txBody>
                  <a:tcPr marL="36000" marR="36000" marT="36000" marB="36000" anchor="ctr">
                    <a:solidFill>
                      <a:srgbClr val="FFFFFF"/>
                    </a:solidFill>
                  </a:tcPr>
                </a:tc>
                <a:tc hMerge="1">
                  <a:txBody>
                    <a:bodyPr/>
                    <a:lstStyle/>
                    <a:p>
                      <a:endParaRPr lang="ko-KR"/>
                    </a:p>
                  </a:txBody>
                  <a:tcPr/>
                </a:tc>
                <a:tc>
                  <a:txBody>
                    <a:bodyPr/>
                    <a:lstStyle/>
                    <a:p>
                      <a:pPr marL="0" lvl="0" indent="0" algn="ctr" rtl="0">
                        <a:spcBef>
                          <a:spcPts val="0"/>
                        </a:spcBef>
                        <a:spcAft>
                          <a:spcPts val="0"/>
                        </a:spcAft>
                        <a:buNone/>
                      </a:pPr>
                      <a:r>
                        <a:rPr lang="ko-KR" sz="1100" b="1">
                          <a:solidFill>
                            <a:schemeClr val="dk1"/>
                          </a:solidFill>
                          <a:latin typeface="Malgun Gothic"/>
                          <a:ea typeface="Malgun Gothic"/>
                          <a:cs typeface="Malgun Gothic"/>
                          <a:sym typeface="Malgun Gothic"/>
                        </a:rPr>
                        <a:t>18.40</a:t>
                      </a:r>
                      <a:endParaRPr sz="1100" b="1">
                        <a:latin typeface="Malgun Gothic"/>
                        <a:ea typeface="Malgun Gothic"/>
                        <a:cs typeface="Malgun Gothic"/>
                        <a:sym typeface="Malgun Gothic"/>
                      </a:endParaRPr>
                    </a:p>
                  </a:txBody>
                  <a:tcPr marL="36000" marR="36000" marT="36000" marB="36000" anchor="ctr">
                    <a:solidFill>
                      <a:srgbClr val="FFFFFF"/>
                    </a:solidFill>
                  </a:tcPr>
                </a:tc>
                <a:extLst>
                  <a:ext uri="{0D108BD9-81ED-4DB2-BD59-A6C34878D82A}">
                    <a16:rowId xmlns:a16="http://schemas.microsoft.com/office/drawing/2014/main" val="10011"/>
                  </a:ext>
                </a:extLst>
              </a:tr>
            </a:tbl>
          </a:graphicData>
        </a:graphic>
      </p:graphicFrame>
      <p:pic>
        <p:nvPicPr>
          <p:cNvPr id="1899" name="Google Shape;1899;p117" descr="{&quot;id&quot;:&quot;253&quot;,&quot;type&quot;:&quot;$$&quot;,&quot;font&quot;:{&quot;color&quot;:&quot;#000000&quot;,&quot;family&quot;:&quot;Arial&quot;,&quot;size&quot;:13},&quot;backgroundColor&quot;:&quot;#FFFFFF&quot;,&quot;aid&quot;:null,&quot;code&quot;:&quot;$$\\dfrac{18.40}{9}=2.044$$&quot;,&quot;ts&quot;:1683097853998,&quot;cs&quot;:&quot;0IME93ZzMGeJuAN7QrHKNA==&quot;,&quot;size&quot;:{&quot;width&quot;:125.83333333333333,&quot;height&quot;:42}}"/>
          <p:cNvPicPr preferRelativeResize="0"/>
          <p:nvPr/>
        </p:nvPicPr>
        <p:blipFill>
          <a:blip r:embed="rId3">
            <a:alphaModFix/>
          </a:blip>
          <a:stretch>
            <a:fillRect/>
          </a:stretch>
        </p:blipFill>
        <p:spPr>
          <a:xfrm>
            <a:off x="1795723" y="4133255"/>
            <a:ext cx="1198563" cy="400050"/>
          </a:xfrm>
          <a:prstGeom prst="rect">
            <a:avLst/>
          </a:prstGeom>
          <a:noFill/>
          <a:ln>
            <a:noFill/>
          </a:ln>
        </p:spPr>
      </p:pic>
      <p:pic>
        <p:nvPicPr>
          <p:cNvPr id="1900" name="Google Shape;1900;p117" descr="{&quot;type&quot;:&quot;$$&quot;,&quot;code&quot;:&quot;$${\\sqrt[]{2.044}}=1.43$$&quot;,&quot;aid&quot;:null,&quot;backgroundColor&quot;:&quot;#FFFFFF&quot;,&quot;backgroundColorModified&quot;:false,&quot;id&quot;:&quot;254&quot;,&quot;font&quot;:{&quot;size&quot;:13,&quot;color&quot;:&quot;#000000&quot;,&quot;family&quot;:&quot;Arial&quot;},&quot;ts&quot;:1683019315829,&quot;cs&quot;:&quot;hcwviDppU7i5nFePrQo3xg==&quot;,&quot;size&quot;:{&quot;width&quot;:124.66666666666667,&quot;height&quot;:20.5}}"/>
          <p:cNvPicPr preferRelativeResize="0"/>
          <p:nvPr/>
        </p:nvPicPr>
        <p:blipFill>
          <a:blip r:embed="rId4">
            <a:alphaModFix/>
          </a:blip>
          <a:stretch>
            <a:fillRect/>
          </a:stretch>
        </p:blipFill>
        <p:spPr>
          <a:xfrm>
            <a:off x="2025200" y="4685475"/>
            <a:ext cx="1187450" cy="195263"/>
          </a:xfrm>
          <a:prstGeom prst="rect">
            <a:avLst/>
          </a:prstGeom>
          <a:noFill/>
          <a:ln>
            <a:noFill/>
          </a:ln>
        </p:spPr>
      </p:pic>
      <p:sp>
        <p:nvSpPr>
          <p:cNvPr id="1901" name="Google Shape;1901;p117"/>
          <p:cNvSpPr txBox="1"/>
          <p:nvPr/>
        </p:nvSpPr>
        <p:spPr>
          <a:xfrm>
            <a:off x="3720925" y="3097148"/>
            <a:ext cx="11079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0000"/>
                </a:solidFill>
                <a:latin typeface="Malgun Gothic"/>
                <a:ea typeface="Malgun Gothic"/>
                <a:cs typeface="Malgun Gothic"/>
                <a:sym typeface="Malgun Gothic"/>
              </a:rPr>
              <a:t>평균 = 1.6</a:t>
            </a:r>
            <a:endParaRPr sz="1200" b="1">
              <a:solidFill>
                <a:srgbClr val="FF0000"/>
              </a:solidFill>
              <a:latin typeface="Malgun Gothic"/>
              <a:ea typeface="Malgun Gothic"/>
              <a:cs typeface="Malgun Gothic"/>
              <a:sym typeface="Malgun Gothic"/>
            </a:endParaRPr>
          </a:p>
        </p:txBody>
      </p:sp>
      <p:sp>
        <p:nvSpPr>
          <p:cNvPr id="1902" name="Google Shape;1902;p117"/>
          <p:cNvSpPr txBox="1"/>
          <p:nvPr/>
        </p:nvSpPr>
        <p:spPr>
          <a:xfrm>
            <a:off x="4724520" y="1656322"/>
            <a:ext cx="11079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latin typeface="Malgun Gothic"/>
                <a:ea typeface="Malgun Gothic"/>
                <a:cs typeface="Malgun Gothic"/>
                <a:sym typeface="Malgun Gothic"/>
              </a:rPr>
              <a:t>편차 = 2.4</a:t>
            </a:r>
            <a:endParaRPr sz="1200" b="1">
              <a:latin typeface="Malgun Gothic"/>
              <a:ea typeface="Malgun Gothic"/>
              <a:cs typeface="Malgun Gothic"/>
              <a:sym typeface="Malgun Gothic"/>
            </a:endParaRPr>
          </a:p>
        </p:txBody>
      </p:sp>
      <p:sp>
        <p:nvSpPr>
          <p:cNvPr id="1903" name="Google Shape;1903;p117"/>
          <p:cNvSpPr txBox="1"/>
          <p:nvPr/>
        </p:nvSpPr>
        <p:spPr>
          <a:xfrm>
            <a:off x="2962800" y="1939641"/>
            <a:ext cx="11079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latin typeface="Malgun Gothic"/>
                <a:ea typeface="Malgun Gothic"/>
                <a:cs typeface="Malgun Gothic"/>
                <a:sym typeface="Malgun Gothic"/>
              </a:rPr>
              <a:t>편차 = -1.6</a:t>
            </a:r>
            <a:endParaRPr sz="1200" b="1">
              <a:latin typeface="Malgun Gothic"/>
              <a:ea typeface="Malgun Gothic"/>
              <a:cs typeface="Malgun Gothic"/>
              <a:sym typeface="Malgun Gothic"/>
            </a:endParaRPr>
          </a:p>
        </p:txBody>
      </p:sp>
      <p:sp>
        <p:nvSpPr>
          <p:cNvPr id="1904" name="Google Shape;1904;p117"/>
          <p:cNvSpPr txBox="1"/>
          <p:nvPr/>
        </p:nvSpPr>
        <p:spPr>
          <a:xfrm>
            <a:off x="4258200" y="1961125"/>
            <a:ext cx="1107900" cy="195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latin typeface="Malgun Gothic"/>
                <a:ea typeface="Malgun Gothic"/>
                <a:cs typeface="Malgun Gothic"/>
                <a:sym typeface="Malgun Gothic"/>
              </a:rPr>
              <a:t>편차 = 1.4</a:t>
            </a:r>
            <a:endParaRPr sz="1200" b="1">
              <a:latin typeface="Malgun Gothic"/>
              <a:ea typeface="Malgun Gothic"/>
              <a:cs typeface="Malgun Gothic"/>
              <a:sym typeface="Malgun Gothic"/>
            </a:endParaRPr>
          </a:p>
        </p:txBody>
      </p:sp>
      <p:sp>
        <p:nvSpPr>
          <p:cNvPr id="1905" name="Google Shape;1905;p117"/>
          <p:cNvSpPr txBox="1"/>
          <p:nvPr/>
        </p:nvSpPr>
        <p:spPr>
          <a:xfrm>
            <a:off x="4157884" y="2295059"/>
            <a:ext cx="985200" cy="195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latin typeface="Malgun Gothic"/>
                <a:ea typeface="Malgun Gothic"/>
                <a:cs typeface="Malgun Gothic"/>
                <a:sym typeface="Malgun Gothic"/>
              </a:rPr>
              <a:t>편차 = 0.4</a:t>
            </a:r>
            <a:endParaRPr sz="1200" b="1">
              <a:latin typeface="Malgun Gothic"/>
              <a:ea typeface="Malgun Gothic"/>
              <a:cs typeface="Malgun Gothic"/>
              <a:sym typeface="Malgun Gothic"/>
            </a:endParaRPr>
          </a:p>
        </p:txBody>
      </p:sp>
      <p:sp>
        <p:nvSpPr>
          <p:cNvPr id="1906" name="Google Shape;1906;p117"/>
          <p:cNvSpPr txBox="1"/>
          <p:nvPr/>
        </p:nvSpPr>
        <p:spPr>
          <a:xfrm>
            <a:off x="3191400" y="2285930"/>
            <a:ext cx="985200" cy="195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latin typeface="Malgun Gothic"/>
                <a:ea typeface="Malgun Gothic"/>
                <a:cs typeface="Malgun Gothic"/>
                <a:sym typeface="Malgun Gothic"/>
              </a:rPr>
              <a:t>편차 = -0.6</a:t>
            </a:r>
            <a:endParaRPr sz="1200" b="1">
              <a:latin typeface="Malgun Gothic"/>
              <a:ea typeface="Malgun Gothic"/>
              <a:cs typeface="Malgun Gothic"/>
              <a:sym typeface="Malgun Gothic"/>
            </a:endParaRPr>
          </a:p>
        </p:txBody>
      </p:sp>
      <p:cxnSp>
        <p:nvCxnSpPr>
          <p:cNvPr id="1907" name="Google Shape;1907;p117"/>
          <p:cNvCxnSpPr/>
          <p:nvPr/>
        </p:nvCxnSpPr>
        <p:spPr>
          <a:xfrm>
            <a:off x="2662950" y="2906541"/>
            <a:ext cx="3903300" cy="0"/>
          </a:xfrm>
          <a:prstGeom prst="straightConnector1">
            <a:avLst/>
          </a:prstGeom>
          <a:noFill/>
          <a:ln w="9525" cap="flat" cmpd="sng">
            <a:solidFill>
              <a:schemeClr val="dk2"/>
            </a:solidFill>
            <a:prstDash val="solid"/>
            <a:round/>
            <a:headEnd type="none" w="med" len="med"/>
            <a:tailEnd type="none" w="med" len="med"/>
          </a:ln>
        </p:spPr>
      </p:cxnSp>
      <p:cxnSp>
        <p:nvCxnSpPr>
          <p:cNvPr id="1908" name="Google Shape;1908;p117"/>
          <p:cNvCxnSpPr/>
          <p:nvPr/>
        </p:nvCxnSpPr>
        <p:spPr>
          <a:xfrm>
            <a:off x="2799750" y="2915666"/>
            <a:ext cx="0" cy="54600"/>
          </a:xfrm>
          <a:prstGeom prst="straightConnector1">
            <a:avLst/>
          </a:prstGeom>
          <a:noFill/>
          <a:ln w="9525" cap="flat" cmpd="sng">
            <a:solidFill>
              <a:schemeClr val="dk2"/>
            </a:solidFill>
            <a:prstDash val="solid"/>
            <a:round/>
            <a:headEnd type="none" w="med" len="med"/>
            <a:tailEnd type="none" w="med" len="med"/>
          </a:ln>
        </p:spPr>
      </p:cxnSp>
      <p:cxnSp>
        <p:nvCxnSpPr>
          <p:cNvPr id="1909" name="Google Shape;1909;p117"/>
          <p:cNvCxnSpPr/>
          <p:nvPr/>
        </p:nvCxnSpPr>
        <p:spPr>
          <a:xfrm>
            <a:off x="3686791" y="2915666"/>
            <a:ext cx="0" cy="54600"/>
          </a:xfrm>
          <a:prstGeom prst="straightConnector1">
            <a:avLst/>
          </a:prstGeom>
          <a:noFill/>
          <a:ln w="9525" cap="flat" cmpd="sng">
            <a:solidFill>
              <a:schemeClr val="dk2"/>
            </a:solidFill>
            <a:prstDash val="solid"/>
            <a:round/>
            <a:headEnd type="none" w="med" len="med"/>
            <a:tailEnd type="none" w="med" len="med"/>
          </a:ln>
        </p:spPr>
      </p:cxnSp>
      <p:cxnSp>
        <p:nvCxnSpPr>
          <p:cNvPr id="1910" name="Google Shape;1910;p117"/>
          <p:cNvCxnSpPr/>
          <p:nvPr/>
        </p:nvCxnSpPr>
        <p:spPr>
          <a:xfrm>
            <a:off x="4613553" y="2915666"/>
            <a:ext cx="0" cy="54600"/>
          </a:xfrm>
          <a:prstGeom prst="straightConnector1">
            <a:avLst/>
          </a:prstGeom>
          <a:noFill/>
          <a:ln w="9525" cap="flat" cmpd="sng">
            <a:solidFill>
              <a:schemeClr val="dk2"/>
            </a:solidFill>
            <a:prstDash val="solid"/>
            <a:round/>
            <a:headEnd type="none" w="med" len="med"/>
            <a:tailEnd type="none" w="med" len="med"/>
          </a:ln>
        </p:spPr>
      </p:cxnSp>
      <p:cxnSp>
        <p:nvCxnSpPr>
          <p:cNvPr id="1911" name="Google Shape;1911;p117"/>
          <p:cNvCxnSpPr/>
          <p:nvPr/>
        </p:nvCxnSpPr>
        <p:spPr>
          <a:xfrm>
            <a:off x="5509714" y="2915666"/>
            <a:ext cx="0" cy="54600"/>
          </a:xfrm>
          <a:prstGeom prst="straightConnector1">
            <a:avLst/>
          </a:prstGeom>
          <a:noFill/>
          <a:ln w="9525" cap="flat" cmpd="sng">
            <a:solidFill>
              <a:schemeClr val="dk2"/>
            </a:solidFill>
            <a:prstDash val="solid"/>
            <a:round/>
            <a:headEnd type="none" w="med" len="med"/>
            <a:tailEnd type="none" w="med" len="med"/>
          </a:ln>
        </p:spPr>
      </p:cxnSp>
      <p:cxnSp>
        <p:nvCxnSpPr>
          <p:cNvPr id="1912" name="Google Shape;1912;p117"/>
          <p:cNvCxnSpPr/>
          <p:nvPr/>
        </p:nvCxnSpPr>
        <p:spPr>
          <a:xfrm>
            <a:off x="6424114" y="2915666"/>
            <a:ext cx="0" cy="54600"/>
          </a:xfrm>
          <a:prstGeom prst="straightConnector1">
            <a:avLst/>
          </a:prstGeom>
          <a:noFill/>
          <a:ln w="9525" cap="flat" cmpd="sng">
            <a:solidFill>
              <a:schemeClr val="dk2"/>
            </a:solidFill>
            <a:prstDash val="solid"/>
            <a:round/>
            <a:headEnd type="none" w="med" len="med"/>
            <a:tailEnd type="none" w="med" len="med"/>
          </a:ln>
        </p:spPr>
      </p:cxnSp>
      <p:cxnSp>
        <p:nvCxnSpPr>
          <p:cNvPr id="1913" name="Google Shape;1913;p117"/>
          <p:cNvCxnSpPr/>
          <p:nvPr/>
        </p:nvCxnSpPr>
        <p:spPr>
          <a:xfrm>
            <a:off x="4231525" y="1803066"/>
            <a:ext cx="0" cy="1276800"/>
          </a:xfrm>
          <a:prstGeom prst="straightConnector1">
            <a:avLst/>
          </a:prstGeom>
          <a:noFill/>
          <a:ln w="9525" cap="flat" cmpd="sng">
            <a:solidFill>
              <a:srgbClr val="FF0000"/>
            </a:solidFill>
            <a:prstDash val="solid"/>
            <a:round/>
            <a:headEnd type="none" w="med" len="med"/>
            <a:tailEnd type="none" w="med" len="med"/>
          </a:ln>
        </p:spPr>
      </p:cxnSp>
      <p:cxnSp>
        <p:nvCxnSpPr>
          <p:cNvPr id="1914" name="Google Shape;1914;p117"/>
          <p:cNvCxnSpPr/>
          <p:nvPr/>
        </p:nvCxnSpPr>
        <p:spPr>
          <a:xfrm>
            <a:off x="4240650" y="1860425"/>
            <a:ext cx="2197800" cy="0"/>
          </a:xfrm>
          <a:prstGeom prst="straightConnector1">
            <a:avLst/>
          </a:prstGeom>
          <a:noFill/>
          <a:ln w="9525" cap="flat" cmpd="sng">
            <a:solidFill>
              <a:schemeClr val="dk2"/>
            </a:solidFill>
            <a:prstDash val="solid"/>
            <a:round/>
            <a:headEnd type="triangle" w="med" len="med"/>
            <a:tailEnd type="triangle" w="med" len="med"/>
          </a:ln>
        </p:spPr>
      </p:cxnSp>
      <p:cxnSp>
        <p:nvCxnSpPr>
          <p:cNvPr id="1915" name="Google Shape;1915;p117"/>
          <p:cNvCxnSpPr/>
          <p:nvPr/>
        </p:nvCxnSpPr>
        <p:spPr>
          <a:xfrm>
            <a:off x="4240650" y="2156105"/>
            <a:ext cx="1285800" cy="0"/>
          </a:xfrm>
          <a:prstGeom prst="straightConnector1">
            <a:avLst/>
          </a:prstGeom>
          <a:noFill/>
          <a:ln w="9525" cap="flat" cmpd="sng">
            <a:solidFill>
              <a:schemeClr val="dk2"/>
            </a:solidFill>
            <a:prstDash val="solid"/>
            <a:round/>
            <a:headEnd type="triangle" w="med" len="med"/>
            <a:tailEnd type="triangle" w="med" len="med"/>
          </a:ln>
        </p:spPr>
      </p:cxnSp>
      <p:cxnSp>
        <p:nvCxnSpPr>
          <p:cNvPr id="1916" name="Google Shape;1916;p117"/>
          <p:cNvCxnSpPr/>
          <p:nvPr/>
        </p:nvCxnSpPr>
        <p:spPr>
          <a:xfrm>
            <a:off x="4231525" y="2520747"/>
            <a:ext cx="419400" cy="0"/>
          </a:xfrm>
          <a:prstGeom prst="straightConnector1">
            <a:avLst/>
          </a:prstGeom>
          <a:noFill/>
          <a:ln w="9525" cap="flat" cmpd="sng">
            <a:solidFill>
              <a:schemeClr val="dk2"/>
            </a:solidFill>
            <a:prstDash val="solid"/>
            <a:round/>
            <a:headEnd type="triangle" w="med" len="med"/>
            <a:tailEnd type="triangle" w="med" len="med"/>
          </a:ln>
        </p:spPr>
      </p:cxnSp>
      <p:cxnSp>
        <p:nvCxnSpPr>
          <p:cNvPr id="1917" name="Google Shape;1917;p117"/>
          <p:cNvCxnSpPr/>
          <p:nvPr/>
        </p:nvCxnSpPr>
        <p:spPr>
          <a:xfrm>
            <a:off x="3693475" y="2520750"/>
            <a:ext cx="509400" cy="0"/>
          </a:xfrm>
          <a:prstGeom prst="straightConnector1">
            <a:avLst/>
          </a:prstGeom>
          <a:noFill/>
          <a:ln w="9525" cap="flat" cmpd="sng">
            <a:solidFill>
              <a:schemeClr val="dk2"/>
            </a:solidFill>
            <a:prstDash val="solid"/>
            <a:round/>
            <a:headEnd type="triangle" w="med" len="med"/>
            <a:tailEnd type="triangle" w="med" len="med"/>
          </a:ln>
        </p:spPr>
      </p:cxnSp>
      <p:cxnSp>
        <p:nvCxnSpPr>
          <p:cNvPr id="1918" name="Google Shape;1918;p117"/>
          <p:cNvCxnSpPr/>
          <p:nvPr/>
        </p:nvCxnSpPr>
        <p:spPr>
          <a:xfrm>
            <a:off x="2799750" y="2156100"/>
            <a:ext cx="1431300" cy="0"/>
          </a:xfrm>
          <a:prstGeom prst="straightConnector1">
            <a:avLst/>
          </a:prstGeom>
          <a:noFill/>
          <a:ln w="9525" cap="flat" cmpd="sng">
            <a:solidFill>
              <a:schemeClr val="dk2"/>
            </a:solidFill>
            <a:prstDash val="solid"/>
            <a:round/>
            <a:headEnd type="triangle" w="med" len="med"/>
            <a:tailEnd type="triangle" w="med" len="med"/>
          </a:ln>
        </p:spPr>
      </p:cxnSp>
      <p:sp>
        <p:nvSpPr>
          <p:cNvPr id="1919" name="Google Shape;1919;p117"/>
          <p:cNvSpPr/>
          <p:nvPr/>
        </p:nvSpPr>
        <p:spPr>
          <a:xfrm>
            <a:off x="2726777" y="2772375"/>
            <a:ext cx="150300" cy="124500"/>
          </a:xfrm>
          <a:prstGeom prst="ellipse">
            <a:avLst/>
          </a:prstGeom>
          <a:solidFill>
            <a:srgbClr val="0066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0" name="Google Shape;1920;p117"/>
          <p:cNvSpPr/>
          <p:nvPr/>
        </p:nvSpPr>
        <p:spPr>
          <a:xfrm>
            <a:off x="2726777" y="2656454"/>
            <a:ext cx="150300" cy="124500"/>
          </a:xfrm>
          <a:prstGeom prst="ellipse">
            <a:avLst/>
          </a:prstGeom>
          <a:solidFill>
            <a:srgbClr val="0066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1" name="Google Shape;1921;p117"/>
          <p:cNvSpPr/>
          <p:nvPr/>
        </p:nvSpPr>
        <p:spPr>
          <a:xfrm>
            <a:off x="2726777" y="2540532"/>
            <a:ext cx="150300" cy="124500"/>
          </a:xfrm>
          <a:prstGeom prst="ellipse">
            <a:avLst/>
          </a:prstGeom>
          <a:solidFill>
            <a:srgbClr val="0066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2" name="Google Shape;1922;p117"/>
          <p:cNvSpPr/>
          <p:nvPr/>
        </p:nvSpPr>
        <p:spPr>
          <a:xfrm>
            <a:off x="3610575" y="2772375"/>
            <a:ext cx="150300" cy="124500"/>
          </a:xfrm>
          <a:prstGeom prst="ellipse">
            <a:avLst/>
          </a:prstGeom>
          <a:solidFill>
            <a:srgbClr val="0066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3" name="Google Shape;1923;p117"/>
          <p:cNvSpPr/>
          <p:nvPr/>
        </p:nvSpPr>
        <p:spPr>
          <a:xfrm>
            <a:off x="3610575" y="2656454"/>
            <a:ext cx="150300" cy="124500"/>
          </a:xfrm>
          <a:prstGeom prst="ellipse">
            <a:avLst/>
          </a:prstGeom>
          <a:solidFill>
            <a:srgbClr val="0066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4" name="Google Shape;1924;p117"/>
          <p:cNvSpPr/>
          <p:nvPr/>
        </p:nvSpPr>
        <p:spPr>
          <a:xfrm>
            <a:off x="4530852" y="2772375"/>
            <a:ext cx="150300" cy="124500"/>
          </a:xfrm>
          <a:prstGeom prst="ellipse">
            <a:avLst/>
          </a:prstGeom>
          <a:solidFill>
            <a:srgbClr val="0066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5" name="Google Shape;1925;p117"/>
          <p:cNvSpPr/>
          <p:nvPr/>
        </p:nvSpPr>
        <p:spPr>
          <a:xfrm>
            <a:off x="4530852" y="2656454"/>
            <a:ext cx="150300" cy="124500"/>
          </a:xfrm>
          <a:prstGeom prst="ellipse">
            <a:avLst/>
          </a:prstGeom>
          <a:solidFill>
            <a:srgbClr val="0066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6" name="Google Shape;1926;p117"/>
          <p:cNvSpPr/>
          <p:nvPr/>
        </p:nvSpPr>
        <p:spPr>
          <a:xfrm>
            <a:off x="5417893" y="2772375"/>
            <a:ext cx="150300" cy="124500"/>
          </a:xfrm>
          <a:prstGeom prst="ellipse">
            <a:avLst/>
          </a:prstGeom>
          <a:solidFill>
            <a:srgbClr val="0066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7" name="Google Shape;1927;p117"/>
          <p:cNvSpPr/>
          <p:nvPr/>
        </p:nvSpPr>
        <p:spPr>
          <a:xfrm>
            <a:off x="5417893" y="2656454"/>
            <a:ext cx="150300" cy="124500"/>
          </a:xfrm>
          <a:prstGeom prst="ellipse">
            <a:avLst/>
          </a:prstGeom>
          <a:solidFill>
            <a:srgbClr val="0066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8" name="Google Shape;1928;p117"/>
          <p:cNvSpPr/>
          <p:nvPr/>
        </p:nvSpPr>
        <p:spPr>
          <a:xfrm>
            <a:off x="6341413" y="2772375"/>
            <a:ext cx="150300" cy="124500"/>
          </a:xfrm>
          <a:prstGeom prst="ellipse">
            <a:avLst/>
          </a:prstGeom>
          <a:solidFill>
            <a:srgbClr val="0066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9" name="Google Shape;1929;p117"/>
          <p:cNvSpPr txBox="1"/>
          <p:nvPr/>
        </p:nvSpPr>
        <p:spPr>
          <a:xfrm>
            <a:off x="2675430" y="2923332"/>
            <a:ext cx="277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latin typeface="Malgun Gothic"/>
                <a:ea typeface="Malgun Gothic"/>
                <a:cs typeface="Malgun Gothic"/>
                <a:sym typeface="Malgun Gothic"/>
              </a:rPr>
              <a:t>0</a:t>
            </a:r>
            <a:endParaRPr sz="1200" b="1">
              <a:latin typeface="Malgun Gothic"/>
              <a:ea typeface="Malgun Gothic"/>
              <a:cs typeface="Malgun Gothic"/>
              <a:sym typeface="Malgun Gothic"/>
            </a:endParaRPr>
          </a:p>
        </p:txBody>
      </p:sp>
      <p:sp>
        <p:nvSpPr>
          <p:cNvPr id="1930" name="Google Shape;1930;p117"/>
          <p:cNvSpPr txBox="1"/>
          <p:nvPr/>
        </p:nvSpPr>
        <p:spPr>
          <a:xfrm>
            <a:off x="3562471" y="2923332"/>
            <a:ext cx="277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latin typeface="Malgun Gothic"/>
                <a:ea typeface="Malgun Gothic"/>
                <a:cs typeface="Malgun Gothic"/>
                <a:sym typeface="Malgun Gothic"/>
              </a:rPr>
              <a:t>1</a:t>
            </a:r>
            <a:endParaRPr sz="1200" b="1">
              <a:latin typeface="Malgun Gothic"/>
              <a:ea typeface="Malgun Gothic"/>
              <a:cs typeface="Malgun Gothic"/>
              <a:sym typeface="Malgun Gothic"/>
            </a:endParaRPr>
          </a:p>
        </p:txBody>
      </p:sp>
      <p:sp>
        <p:nvSpPr>
          <p:cNvPr id="1931" name="Google Shape;1931;p117"/>
          <p:cNvSpPr txBox="1"/>
          <p:nvPr/>
        </p:nvSpPr>
        <p:spPr>
          <a:xfrm>
            <a:off x="4485991" y="2923332"/>
            <a:ext cx="277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latin typeface="Malgun Gothic"/>
                <a:ea typeface="Malgun Gothic"/>
                <a:cs typeface="Malgun Gothic"/>
                <a:sym typeface="Malgun Gothic"/>
              </a:rPr>
              <a:t>2</a:t>
            </a:r>
            <a:endParaRPr sz="1200" b="1">
              <a:latin typeface="Malgun Gothic"/>
              <a:ea typeface="Malgun Gothic"/>
              <a:cs typeface="Malgun Gothic"/>
              <a:sym typeface="Malgun Gothic"/>
            </a:endParaRPr>
          </a:p>
        </p:txBody>
      </p:sp>
      <p:sp>
        <p:nvSpPr>
          <p:cNvPr id="1932" name="Google Shape;1932;p117"/>
          <p:cNvSpPr txBox="1"/>
          <p:nvPr/>
        </p:nvSpPr>
        <p:spPr>
          <a:xfrm>
            <a:off x="5360670" y="2923332"/>
            <a:ext cx="277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latin typeface="Malgun Gothic"/>
                <a:ea typeface="Malgun Gothic"/>
                <a:cs typeface="Malgun Gothic"/>
                <a:sym typeface="Malgun Gothic"/>
              </a:rPr>
              <a:t>3</a:t>
            </a:r>
            <a:endParaRPr sz="1200" b="1">
              <a:latin typeface="Malgun Gothic"/>
              <a:ea typeface="Malgun Gothic"/>
              <a:cs typeface="Malgun Gothic"/>
              <a:sym typeface="Malgun Gothic"/>
            </a:endParaRPr>
          </a:p>
        </p:txBody>
      </p:sp>
      <p:sp>
        <p:nvSpPr>
          <p:cNvPr id="1933" name="Google Shape;1933;p117"/>
          <p:cNvSpPr txBox="1"/>
          <p:nvPr/>
        </p:nvSpPr>
        <p:spPr>
          <a:xfrm>
            <a:off x="6275070" y="2923332"/>
            <a:ext cx="277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latin typeface="Malgun Gothic"/>
                <a:ea typeface="Malgun Gothic"/>
                <a:cs typeface="Malgun Gothic"/>
                <a:sym typeface="Malgun Gothic"/>
              </a:rPr>
              <a:t>4</a:t>
            </a:r>
            <a:endParaRPr sz="1200" b="1">
              <a:latin typeface="Malgun Gothic"/>
              <a:ea typeface="Malgun Gothic"/>
              <a:cs typeface="Malgun Gothic"/>
              <a:sym typeface="Malgun Gothic"/>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sp>
        <p:nvSpPr>
          <p:cNvPr id="1938" name="Google Shape;1938;p118"/>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모집단의 분산과 표준편차</a:t>
            </a:r>
            <a:endParaRPr/>
          </a:p>
        </p:txBody>
      </p:sp>
      <p:sp>
        <p:nvSpPr>
          <p:cNvPr id="1939" name="Google Shape;1939;p11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940" name="Google Shape;1940;p11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118</a:t>
            </a:fld>
            <a:endParaRPr/>
          </a:p>
        </p:txBody>
      </p:sp>
      <p:sp>
        <p:nvSpPr>
          <p:cNvPr id="1941" name="Google Shape;1941;p118"/>
          <p:cNvSpPr txBox="1">
            <a:spLocks noGrp="1"/>
          </p:cNvSpPr>
          <p:nvPr>
            <p:ph type="body" idx="4294967295"/>
          </p:nvPr>
        </p:nvSpPr>
        <p:spPr>
          <a:xfrm>
            <a:off x="315300" y="1110000"/>
            <a:ext cx="8828700" cy="17139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모집단의 모든 값이 조사되었다면, N은 모집단의 총수를 나타내며, 모분산은 관찰값으로부터 모평균까지의 거리제곱합의 평균이다.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그러나, 우리가 다루는 데이터는 대부분 표본 데이터이므로 표본분산과 표본표준편차에 대한 공식을 이용한다.</a:t>
            </a:r>
            <a:endParaRPr>
              <a:latin typeface="Malgun Gothic"/>
              <a:ea typeface="Malgun Gothic"/>
              <a:cs typeface="Malgun Gothic"/>
              <a:sym typeface="Malgun Gothic"/>
            </a:endParaRPr>
          </a:p>
        </p:txBody>
      </p:sp>
      <p:pic>
        <p:nvPicPr>
          <p:cNvPr id="1942" name="Google Shape;1942;p118" descr="{&quot;backgroundColorModified&quot;:false,&quot;type&quot;:&quot;$$&quot;,&quot;backgroundColor&quot;:&quot;#FFFFFF&quot;,&quot;id&quot;:&quot;121&quot;,&quot;code&quot;:&quot;$$\\sigma^{2}=\\dfrac{\\displaystyle\\sum_{i=1}^{N}\\left(x_{i}-\\mu\\right)^{2}}{N}$$&quot;,&quot;font&quot;:{&quot;color&quot;:&quot;#000000&quot;,&quot;family&quot;:&quot;Arial&quot;,&quot;size&quot;:12},&quot;aid&quot;:null,&quot;ts&quot;:1682322420692,&quot;cs&quot;:&quot;o7pJRTMulCS3YjTZdpAVSA==&quot;,&quot;size&quot;:{&quot;width&quot;:151.66666666666674,&quot;height&quot;:75.66666666666667}}"/>
          <p:cNvPicPr preferRelativeResize="0"/>
          <p:nvPr/>
        </p:nvPicPr>
        <p:blipFill>
          <a:blip r:embed="rId3">
            <a:alphaModFix/>
          </a:blip>
          <a:stretch>
            <a:fillRect/>
          </a:stretch>
        </p:blipFill>
        <p:spPr>
          <a:xfrm>
            <a:off x="3009552" y="3315237"/>
            <a:ext cx="2960751" cy="1477125"/>
          </a:xfrm>
          <a:prstGeom prst="rect">
            <a:avLst/>
          </a:prstGeom>
          <a:noFill/>
          <a:ln>
            <a:noFill/>
          </a:ln>
        </p:spPr>
      </p:pic>
      <p:pic>
        <p:nvPicPr>
          <p:cNvPr id="1943" name="Google Shape;1943;p118" descr="{&quot;type&quot;:&quot;$$&quot;,&quot;aid&quot;:null,&quot;id&quot;:&quot;122&quot;,&quot;backgroundColorModified&quot;:false,&quot;font&quot;:{&quot;size&quot;:12,&quot;family&quot;:&quot;Arial&quot;,&quot;color&quot;:&quot;#000000&quot;},&quot;code&quot;:&quot;$$\\sigma={\\sqrt[]{\\sigma^{2}}}$$&quot;,&quot;backgroundColor&quot;:&quot;#FFFFFF&quot;,&quot;ts&quot;:1682320815759,&quot;cs&quot;:&quot;4b3oexiZl/RnM6oPwWqMlg==&quot;,&quot;size&quot;:{&quot;width&quot;:72.66666666666667,&quot;height&quot;:22.666666666666668}}"/>
          <p:cNvPicPr preferRelativeResize="0"/>
          <p:nvPr/>
        </p:nvPicPr>
        <p:blipFill>
          <a:blip r:embed="rId4">
            <a:alphaModFix/>
          </a:blip>
          <a:stretch>
            <a:fillRect/>
          </a:stretch>
        </p:blipFill>
        <p:spPr>
          <a:xfrm>
            <a:off x="3171904" y="5589088"/>
            <a:ext cx="1418558" cy="442487"/>
          </a:xfrm>
          <a:prstGeom prst="rect">
            <a:avLst/>
          </a:prstGeom>
          <a:noFill/>
          <a:ln>
            <a:noFill/>
          </a:ln>
        </p:spPr>
      </p:pic>
      <p:sp>
        <p:nvSpPr>
          <p:cNvPr id="1944" name="Google Shape;1944;p118"/>
          <p:cNvSpPr txBox="1">
            <a:spLocks noGrp="1"/>
          </p:cNvSpPr>
          <p:nvPr>
            <p:ph type="body" idx="4294967295"/>
          </p:nvPr>
        </p:nvSpPr>
        <p:spPr>
          <a:xfrm>
            <a:off x="315400" y="3009500"/>
            <a:ext cx="1711800" cy="4425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분산 :</a:t>
            </a:r>
            <a:endParaRPr>
              <a:latin typeface="Malgun Gothic"/>
              <a:ea typeface="Malgun Gothic"/>
              <a:cs typeface="Malgun Gothic"/>
              <a:sym typeface="Malgun Gothic"/>
            </a:endParaRPr>
          </a:p>
        </p:txBody>
      </p:sp>
      <p:sp>
        <p:nvSpPr>
          <p:cNvPr id="1945" name="Google Shape;1945;p118"/>
          <p:cNvSpPr txBox="1">
            <a:spLocks noGrp="1"/>
          </p:cNvSpPr>
          <p:nvPr>
            <p:ph type="body" idx="4294967295"/>
          </p:nvPr>
        </p:nvSpPr>
        <p:spPr>
          <a:xfrm>
            <a:off x="392100" y="5086250"/>
            <a:ext cx="1979100" cy="4425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표준편차 : </a:t>
            </a:r>
            <a:endParaRPr>
              <a:latin typeface="Malgun Gothic"/>
              <a:ea typeface="Malgun Gothic"/>
              <a:cs typeface="Malgun Gothic"/>
              <a:sym typeface="Malgun Gothic"/>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119"/>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변이계수(변동계수, Coefficient of variance) </a:t>
            </a:r>
            <a:endParaRPr/>
          </a:p>
        </p:txBody>
      </p:sp>
      <p:sp>
        <p:nvSpPr>
          <p:cNvPr id="1951" name="Google Shape;1951;p11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952" name="Google Shape;1952;p11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119</a:t>
            </a:fld>
            <a:endParaRPr/>
          </a:p>
        </p:txBody>
      </p:sp>
      <p:sp>
        <p:nvSpPr>
          <p:cNvPr id="1953" name="Google Shape;1953;p119"/>
          <p:cNvSpPr txBox="1">
            <a:spLocks noGrp="1"/>
          </p:cNvSpPr>
          <p:nvPr>
            <p:ph type="body" idx="4294967295"/>
          </p:nvPr>
        </p:nvSpPr>
        <p:spPr>
          <a:xfrm>
            <a:off x="315300" y="1110000"/>
            <a:ext cx="8828700" cy="50553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평균을 중심으로 한 상대적인 산포의 척도</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측정 단위가 동일하지만 평균이 큰 차이를 보이는 두 자료집단 또는 측정단위가 서로 다른 두 자료집단에 대한 산포의 척도를 비교</a:t>
            </a:r>
            <a:endParaRPr b="1">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두 개 이상의 데이터에 대한 퍼짐 정도를 비교하기 위해서 두 데이터의 표준편차와 평균의 비를 비교하는 것</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측정단위가 서로 다르거나 데이터값의 차이가 너무 커서 무의미한 경우에 사용하는 측도, 표준편차를 평균으로 나눈 것이 변이계수이다.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예) 신생아의 몸무게와 산모의 몸무게 : 단위는 같으나 평균의 차가 크다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예) 키와 몸무게 : 단위가 서로 다른 경우</a:t>
            </a:r>
            <a:endParaRPr sz="10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모집단 변이계수</a:t>
            </a:r>
            <a:endParaRPr>
              <a:latin typeface="Malgun Gothic"/>
              <a:ea typeface="Malgun Gothic"/>
              <a:cs typeface="Malgun Gothic"/>
              <a:sym typeface="Malgun Gothic"/>
            </a:endParaRPr>
          </a:p>
          <a:p>
            <a:pPr marL="457200" lvl="0" indent="0" algn="l" rtl="0">
              <a:lnSpc>
                <a:spcPct val="115000"/>
              </a:lnSpc>
              <a:spcBef>
                <a:spcPts val="1000"/>
              </a:spcBef>
              <a:spcAft>
                <a:spcPts val="0"/>
              </a:spcAft>
              <a:buNone/>
            </a:pP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표본 변이계수</a:t>
            </a:r>
            <a:endParaRPr>
              <a:latin typeface="Malgun Gothic"/>
              <a:ea typeface="Malgun Gothic"/>
              <a:cs typeface="Malgun Gothic"/>
              <a:sym typeface="Malgun Gothic"/>
            </a:endParaRPr>
          </a:p>
        </p:txBody>
      </p:sp>
      <p:pic>
        <p:nvPicPr>
          <p:cNvPr id="1954" name="Google Shape;1954;p119" descr="{&quot;id&quot;:&quot;123&quot;,&quot;backgroundColor&quot;:&quot;#FFFFFF&quot;,&quot;type&quot;:&quot;$$&quot;,&quot;code&quot;:&quot;$$C=\\dfrac{\\sigma}{\\mu}\\times100\\left(\\%\\right)$$&quot;,&quot;backgroundColorModified&quot;:false,&quot;aid&quot;:null,&quot;font&quot;:{&quot;color&quot;:&quot;#000000&quot;,&quot;size&quot;:12,&quot;family&quot;:&quot;Arial&quot;},&quot;ts&quot;:1682320866595,&quot;cs&quot;:&quot;89DFyV66hqyqHlVCAKHeoQ==&quot;,&quot;size&quot;:{&quot;width&quot;:137.5,&quot;height&quot;:37.833333333333336}}"/>
          <p:cNvPicPr preferRelativeResize="0"/>
          <p:nvPr/>
        </p:nvPicPr>
        <p:blipFill>
          <a:blip r:embed="rId3">
            <a:alphaModFix/>
          </a:blip>
          <a:stretch>
            <a:fillRect/>
          </a:stretch>
        </p:blipFill>
        <p:spPr>
          <a:xfrm>
            <a:off x="2987950" y="4806120"/>
            <a:ext cx="1858399" cy="511354"/>
          </a:xfrm>
          <a:prstGeom prst="rect">
            <a:avLst/>
          </a:prstGeom>
          <a:noFill/>
          <a:ln>
            <a:noFill/>
          </a:ln>
        </p:spPr>
      </p:pic>
      <p:pic>
        <p:nvPicPr>
          <p:cNvPr id="1955" name="Google Shape;1955;p119" descr="{&quot;id&quot;:&quot;124&quot;,&quot;type&quot;:&quot;$$&quot;,&quot;aid&quot;:null,&quot;backgroundColor&quot;:&quot;#FFFFFF&quot;,&quot;backgroundColorModified&quot;:false,&quot;code&quot;:&quot;$$C=\\dfrac{s}{\\bar{x}}\\times100\\left(\\%\\right)$$&quot;,&quot;font&quot;:{&quot;color&quot;:&quot;#000000&quot;,&quot;family&quot;:&quot;Arial&quot;,&quot;size&quot;:12},&quot;ts&quot;:1682320915732,&quot;cs&quot;:&quot;306hVvImwWs/QhKp11sjBg==&quot;,&quot;size&quot;:{&quot;width&quot;:137.16666666666666,&quot;height&quot;:34.166666666666664}}"/>
          <p:cNvPicPr preferRelativeResize="0"/>
          <p:nvPr/>
        </p:nvPicPr>
        <p:blipFill>
          <a:blip r:embed="rId4">
            <a:alphaModFix/>
          </a:blip>
          <a:stretch>
            <a:fillRect/>
          </a:stretch>
        </p:blipFill>
        <p:spPr>
          <a:xfrm>
            <a:off x="2987956" y="5589380"/>
            <a:ext cx="2052943" cy="511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데이터과학의 실제 예시</a:t>
            </a:r>
            <a:endParaRPr/>
          </a:p>
        </p:txBody>
      </p:sp>
      <p:sp>
        <p:nvSpPr>
          <p:cNvPr id="145" name="Google Shape;145;p1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146" name="Google Shape;146;p1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12</a:t>
            </a:fld>
            <a:endParaRPr/>
          </a:p>
        </p:txBody>
      </p:sp>
      <p:sp>
        <p:nvSpPr>
          <p:cNvPr id="147" name="Google Shape;147;p19"/>
          <p:cNvSpPr txBox="1">
            <a:spLocks noGrp="1"/>
          </p:cNvSpPr>
          <p:nvPr>
            <p:ph type="body" idx="4294967295"/>
          </p:nvPr>
        </p:nvSpPr>
        <p:spPr>
          <a:xfrm>
            <a:off x="315300" y="1110000"/>
            <a:ext cx="8391600" cy="8592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구글 검색 엔진에 감기약을 검색한 결과를 분석하여 미국서 유행하는 감기의 전파 경로를 지도에 표시하는 </a:t>
            </a:r>
            <a:r>
              <a:rPr lang="ko-KR" b="1">
                <a:latin typeface="Malgun Gothic"/>
                <a:ea typeface="Malgun Gothic"/>
                <a:cs typeface="Malgun Gothic"/>
                <a:sym typeface="Malgun Gothic"/>
              </a:rPr>
              <a:t>구글 플루</a:t>
            </a:r>
            <a:endParaRPr b="1">
              <a:latin typeface="Malgun Gothic"/>
              <a:ea typeface="Malgun Gothic"/>
              <a:cs typeface="Malgun Gothic"/>
              <a:sym typeface="Malgun Gothic"/>
            </a:endParaRPr>
          </a:p>
        </p:txBody>
      </p:sp>
      <p:pic>
        <p:nvPicPr>
          <p:cNvPr id="148" name="Google Shape;148;p19"/>
          <p:cNvPicPr preferRelativeResize="0"/>
          <p:nvPr/>
        </p:nvPicPr>
        <p:blipFill>
          <a:blip r:embed="rId3">
            <a:alphaModFix/>
          </a:blip>
          <a:stretch>
            <a:fillRect/>
          </a:stretch>
        </p:blipFill>
        <p:spPr>
          <a:xfrm>
            <a:off x="616550" y="2009675"/>
            <a:ext cx="7789099" cy="3783974"/>
          </a:xfrm>
          <a:prstGeom prst="rect">
            <a:avLst/>
          </a:prstGeom>
          <a:noFill/>
          <a:ln>
            <a:noFill/>
          </a:ln>
        </p:spPr>
      </p:pic>
      <p:sp>
        <p:nvSpPr>
          <p:cNvPr id="149" name="Google Shape;149;p19"/>
          <p:cNvSpPr txBox="1"/>
          <p:nvPr/>
        </p:nvSpPr>
        <p:spPr>
          <a:xfrm>
            <a:off x="2635575" y="5793650"/>
            <a:ext cx="34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a:solidFill>
                  <a:schemeClr val="hlink"/>
                </a:solidFill>
                <a:uFill>
                  <a:noFill/>
                </a:uFill>
                <a:latin typeface="Malgun Gothic"/>
                <a:ea typeface="Malgun Gothic"/>
                <a:cs typeface="Malgun Gothic"/>
                <a:sym typeface="Malgun Gothic"/>
                <a:hlinkClick r:id="rId4"/>
              </a:rPr>
              <a:t>https://map.mpox.global.health/country</a:t>
            </a:r>
            <a:endParaRPr>
              <a:latin typeface="Malgun Gothic"/>
              <a:ea typeface="Malgun Gothic"/>
              <a:cs typeface="Malgun Gothic"/>
              <a:sym typeface="Malgun Gothic"/>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p120"/>
          <p:cNvSpPr/>
          <p:nvPr/>
        </p:nvSpPr>
        <p:spPr>
          <a:xfrm>
            <a:off x="351025" y="3080751"/>
            <a:ext cx="8477700" cy="27165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latin typeface="Malgun Gothic"/>
                <a:ea typeface="Malgun Gothic"/>
                <a:cs typeface="Malgun Gothic"/>
                <a:sym typeface="Malgun Gothic"/>
              </a:rPr>
              <a:t>문1) 주말 매출액의 변이계수</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latin typeface="Malgun Gothic"/>
                <a:ea typeface="Malgun Gothic"/>
                <a:cs typeface="Malgun Gothic"/>
                <a:sym typeface="Malgun Gothic"/>
              </a:rPr>
              <a:t>                     </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latin typeface="Malgun Gothic"/>
                <a:ea typeface="Malgun Gothic"/>
                <a:cs typeface="Malgun Gothic"/>
                <a:sym typeface="Malgun Gothic"/>
              </a:rPr>
              <a:t>문2) 월별 매출액의 변이계수</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latin typeface="Malgun Gothic"/>
                <a:ea typeface="Malgun Gothic"/>
                <a:cs typeface="Malgun Gothic"/>
                <a:sym typeface="Malgun Gothic"/>
              </a:rPr>
              <a:t>월별 매출액의 변화가 주별 매출액의 변화보다 작은 것을 알 수 있다.</a:t>
            </a:r>
            <a:endParaRPr>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latin typeface="Malgun Gothic"/>
              <a:ea typeface="Malgun Gothic"/>
              <a:cs typeface="Malgun Gothic"/>
              <a:sym typeface="Malgun Gothic"/>
            </a:endParaRPr>
          </a:p>
        </p:txBody>
      </p:sp>
      <p:sp>
        <p:nvSpPr>
          <p:cNvPr id="1961" name="Google Shape;1961;p120"/>
          <p:cNvSpPr txBox="1">
            <a:spLocks noGrp="1"/>
          </p:cNvSpPr>
          <p:nvPr>
            <p:ph type="title"/>
          </p:nvPr>
        </p:nvSpPr>
        <p:spPr>
          <a:xfrm>
            <a:off x="400150" y="1130375"/>
            <a:ext cx="8477700" cy="1954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2400"/>
              <a:buFont typeface="Arial"/>
              <a:buNone/>
            </a:pPr>
            <a:r>
              <a:rPr lang="ko-KR"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7-10</a:t>
            </a:r>
            <a:r>
              <a:rPr lang="ko-KR" sz="1600" dirty="0">
                <a:latin typeface="Malgun Gothic"/>
                <a:ea typeface="Malgun Gothic"/>
                <a:cs typeface="Malgun Gothic"/>
                <a:sym typeface="Malgun Gothic"/>
              </a:rPr>
              <a:t>] 어느 회사의 지난해 주별 매출실적의 </a:t>
            </a:r>
            <a:r>
              <a:rPr lang="ko-KR" sz="1600" dirty="0" err="1">
                <a:latin typeface="Malgun Gothic"/>
                <a:ea typeface="Malgun Gothic"/>
                <a:cs typeface="Malgun Gothic"/>
                <a:sym typeface="Malgun Gothic"/>
              </a:rPr>
              <a:t>평군이</a:t>
            </a:r>
            <a:r>
              <a:rPr lang="ko-KR" sz="1600" dirty="0">
                <a:latin typeface="Malgun Gothic"/>
                <a:ea typeface="Malgun Gothic"/>
                <a:cs typeface="Malgun Gothic"/>
                <a:sym typeface="Malgun Gothic"/>
              </a:rPr>
              <a:t> 1.36억원, 표준편차가 0.28억원이었다. 같은 데이터를 월별 매출액으로 했을 때 평균이 5.44억원, 표준편차가 0.5억원이었다. 각 경우의 변이계수를 구하여 비교해 보자. </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dirty="0">
                <a:latin typeface="Malgun Gothic"/>
                <a:ea typeface="Malgun Gothic"/>
                <a:cs typeface="Malgun Gothic"/>
                <a:sym typeface="Malgun Gothic"/>
              </a:rPr>
              <a:t>주말 매출액의 변이계수는?                                   </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dirty="0">
                <a:latin typeface="Malgun Gothic"/>
                <a:ea typeface="Malgun Gothic"/>
                <a:cs typeface="Malgun Gothic"/>
                <a:sym typeface="Malgun Gothic"/>
              </a:rPr>
              <a:t>월별 매출액의 변이계수는?			         </a:t>
            </a: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2400"/>
              <a:buFont typeface="Arial"/>
              <a:buNone/>
            </a:pPr>
            <a:endParaRPr sz="1600" dirty="0">
              <a:latin typeface="Malgun Gothic"/>
              <a:ea typeface="Malgun Gothic"/>
              <a:cs typeface="Malgun Gothic"/>
              <a:sym typeface="Malgun Gothic"/>
            </a:endParaRPr>
          </a:p>
        </p:txBody>
      </p:sp>
      <p:sp>
        <p:nvSpPr>
          <p:cNvPr id="1962" name="Google Shape;1962;p120"/>
          <p:cNvSpPr txBox="1">
            <a:spLocks noGrp="1"/>
          </p:cNvSpPr>
          <p:nvPr>
            <p:ph type="title"/>
          </p:nvPr>
        </p:nvSpPr>
        <p:spPr>
          <a:xfrm>
            <a:off x="315401" y="527100"/>
            <a:ext cx="76491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변이계수(변동계수, Coefficient of variance)</a:t>
            </a:r>
            <a:endParaRPr/>
          </a:p>
        </p:txBody>
      </p:sp>
      <p:sp>
        <p:nvSpPr>
          <p:cNvPr id="1963" name="Google Shape;1963;p12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964" name="Google Shape;1964;p12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120</a:t>
            </a:fld>
            <a:endParaRPr/>
          </a:p>
        </p:txBody>
      </p:sp>
      <p:pic>
        <p:nvPicPr>
          <p:cNvPr id="1965" name="Google Shape;1965;p120" descr="{&quot;id&quot;:&quot;243&quot;,&quot;backgroundColor&quot;:&quot;#FFFFFF&quot;,&quot;font&quot;:{&quot;color&quot;:&quot;#000000&quot;,&quot;family&quot;:&quot;Arial&quot;,&quot;size&quot;:12},&quot;aid&quot;:null,&quot;code&quot;:&quot;$$\\left(\\tfrac{0.28}{1.36}\\right)\\times100=20.6\\%$$&quot;,&quot;type&quot;:&quot;$$&quot;,&quot;ts&quot;:1683011511814,&quot;cs&quot;:&quot;iFlgZxZhkI90cocb2+PbwA==&quot;,&quot;size&quot;:{&quot;width&quot;:170.33333333333334,&quot;height&quot;:23}}"/>
          <p:cNvPicPr preferRelativeResize="0"/>
          <p:nvPr/>
        </p:nvPicPr>
        <p:blipFill>
          <a:blip r:embed="rId3">
            <a:alphaModFix/>
          </a:blip>
          <a:stretch>
            <a:fillRect/>
          </a:stretch>
        </p:blipFill>
        <p:spPr>
          <a:xfrm>
            <a:off x="1157194" y="3975578"/>
            <a:ext cx="1622425" cy="219075"/>
          </a:xfrm>
          <a:prstGeom prst="rect">
            <a:avLst/>
          </a:prstGeom>
          <a:noFill/>
          <a:ln>
            <a:noFill/>
          </a:ln>
        </p:spPr>
      </p:pic>
      <p:pic>
        <p:nvPicPr>
          <p:cNvPr id="1966" name="Google Shape;1966;p120" descr="{&quot;font&quot;:{&quot;color&quot;:&quot;#000000&quot;,&quot;family&quot;:&quot;Arial&quot;,&quot;size&quot;:12},&quot;backgroundColor&quot;:&quot;#FFFFFF&quot;,&quot;id&quot;:&quot;244&quot;,&quot;aid&quot;:null,&quot;backgroundColorModified&quot;:false,&quot;code&quot;:&quot;$$\\left(\\tfrac{0.50}{5.44}\\right)\\times100=9.2\\%$$&quot;,&quot;type&quot;:&quot;$$&quot;,&quot;ts&quot;:1683011610101,&quot;cs&quot;:&quot;LR9mGu3GykBXQfKviLSTUw==&quot;,&quot;size&quot;:{&quot;width&quot;:161,&quot;height&quot;:23}}"/>
          <p:cNvPicPr preferRelativeResize="0"/>
          <p:nvPr/>
        </p:nvPicPr>
        <p:blipFill>
          <a:blip r:embed="rId4">
            <a:alphaModFix/>
          </a:blip>
          <a:stretch>
            <a:fillRect/>
          </a:stretch>
        </p:blipFill>
        <p:spPr>
          <a:xfrm>
            <a:off x="1106619" y="4772252"/>
            <a:ext cx="1533525" cy="2190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sp>
        <p:nvSpPr>
          <p:cNvPr id="1971" name="Google Shape;1971;p121"/>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변동과 자유도 : </a:t>
            </a:r>
            <a:r>
              <a:rPr lang="ko-KR">
                <a:solidFill>
                  <a:schemeClr val="dk1"/>
                </a:solidFill>
              </a:rPr>
              <a:t>변동의 측도(measure)는 분산과 표준편차</a:t>
            </a:r>
            <a:endParaRPr/>
          </a:p>
        </p:txBody>
      </p:sp>
      <p:sp>
        <p:nvSpPr>
          <p:cNvPr id="1972" name="Google Shape;1972;p12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7. 데이터 수치에 의한 기술통계학</a:t>
            </a:r>
            <a:endParaRPr/>
          </a:p>
        </p:txBody>
      </p:sp>
      <p:sp>
        <p:nvSpPr>
          <p:cNvPr id="1973" name="Google Shape;1973;p12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121</a:t>
            </a:fld>
            <a:endParaRPr/>
          </a:p>
        </p:txBody>
      </p:sp>
      <p:sp>
        <p:nvSpPr>
          <p:cNvPr id="1974" name="Google Shape;1974;p121"/>
          <p:cNvSpPr txBox="1">
            <a:spLocks noGrp="1"/>
          </p:cNvSpPr>
          <p:nvPr>
            <p:ph type="body" idx="4294967295"/>
          </p:nvPr>
        </p:nvSpPr>
        <p:spPr>
          <a:xfrm>
            <a:off x="315300" y="1110000"/>
            <a:ext cx="8391600" cy="50553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000"/>
              </a:spcBef>
              <a:spcAft>
                <a:spcPts val="0"/>
              </a:spcAft>
              <a:buSzPts val="1600"/>
              <a:buFont typeface="Malgun Gothic"/>
              <a:buChar char="•"/>
            </a:pPr>
            <a:r>
              <a:rPr lang="ko-KR" sz="1600">
                <a:latin typeface="Malgun Gothic"/>
                <a:ea typeface="Malgun Gothic"/>
                <a:cs typeface="Malgun Gothic"/>
                <a:sym typeface="Malgun Gothic"/>
              </a:rPr>
              <a:t>분산은 데이터 측정단위의 제곱으로 표시 된다. 예를 들어 키에 대한 데이터에서 원시 데이터가 cm 단위로 측정되었다면 이 데이터에 대한 분산은 cm</a:t>
            </a:r>
            <a:r>
              <a:rPr lang="ko-KR" sz="1600" b="1" baseline="30000">
                <a:latin typeface="Malgun Gothic"/>
                <a:ea typeface="Malgun Gothic"/>
                <a:cs typeface="Malgun Gothic"/>
                <a:sym typeface="Malgun Gothic"/>
              </a:rPr>
              <a:t>2</a:t>
            </a:r>
            <a:r>
              <a:rPr lang="ko-KR" sz="1600">
                <a:latin typeface="Malgun Gothic"/>
                <a:ea typeface="Malgun Gothic"/>
                <a:cs typeface="Malgun Gothic"/>
                <a:sym typeface="Malgun Gothic"/>
              </a:rPr>
              <a:t> 단위로 표시 된다. 표준편차는 분산에 제곱근을 취하여 구하기 때문에 원시 데이터의 측정단위와 같게 된다. 따라서, 표준편차는  원시 데이터와 같은 측정단위로 산포의 측도를 구할 수 있어서 편리하다.</a:t>
            </a:r>
            <a:endParaRPr sz="1600">
              <a:latin typeface="Malgun Gothic"/>
              <a:ea typeface="Malgun Gothic"/>
              <a:cs typeface="Malgun Gothic"/>
              <a:sym typeface="Malgun Gothic"/>
            </a:endParaRPr>
          </a:p>
          <a:p>
            <a:pPr marL="457200" lvl="0" indent="-330200" algn="l" rtl="0">
              <a:lnSpc>
                <a:spcPct val="115000"/>
              </a:lnSpc>
              <a:spcBef>
                <a:spcPts val="1000"/>
              </a:spcBef>
              <a:spcAft>
                <a:spcPts val="0"/>
              </a:spcAft>
              <a:buSzPts val="1600"/>
              <a:buFont typeface="Malgun Gothic"/>
              <a:buChar char="•"/>
            </a:pPr>
            <a:r>
              <a:rPr lang="ko-KR" sz="1600">
                <a:latin typeface="Malgun Gothic"/>
                <a:ea typeface="Malgun Gothic"/>
                <a:cs typeface="Malgun Gothic"/>
                <a:sym typeface="Malgun Gothic"/>
              </a:rPr>
              <a:t>모분산을 추정할 목적으로 구할 때 제곱합을 (n-1)로 나누는 것은 n으로 나누는 것에 비해 일반적으로 더 정확한 추정이 가능하기 때문이다. 여기서 (n-1)을 자유도(degree of freedom)라 하고 그 직관적인 의미는 다음과 같다. 데이터로부터 평균까지의 편차합을 구하면 항상 0이 되어서  (n-1)개 데이터의 편차만 알면 나머지 하나의 편차를 알 수 있게 된다. 따라서 전체 n개의 데이터값 중에서 (n-1)개의 데이터값만이 자유롭게 변화할 수 있다는 의미에서 자유도라고 한다.</a:t>
            </a:r>
            <a:endParaRPr sz="1600">
              <a:latin typeface="Malgun Gothic"/>
              <a:ea typeface="Malgun Gothic"/>
              <a:cs typeface="Malgun Gothic"/>
              <a:sym typeface="Malgun Gothic"/>
            </a:endParaRPr>
          </a:p>
          <a:p>
            <a:pPr marL="457200" lvl="0" indent="-330200" algn="l" rtl="0">
              <a:lnSpc>
                <a:spcPct val="115000"/>
              </a:lnSpc>
              <a:spcBef>
                <a:spcPts val="1000"/>
              </a:spcBef>
              <a:spcAft>
                <a:spcPts val="0"/>
              </a:spcAft>
              <a:buSzPts val="1600"/>
              <a:buFont typeface="Malgun Gothic"/>
              <a:buChar char="•"/>
            </a:pPr>
            <a:r>
              <a:rPr lang="ko-KR" sz="1600">
                <a:latin typeface="Malgun Gothic"/>
                <a:ea typeface="Malgun Gothic"/>
                <a:cs typeface="Malgun Gothic"/>
                <a:sym typeface="Malgun Gothic"/>
              </a:rPr>
              <a:t>평균이 특이점에 의해 영향을 받는 중심위치 통계량이므로, 평균을 이용해 계산한 표준편차도 특이점에 의해 민감하게 영향을 받는다.</a:t>
            </a:r>
            <a:endParaRPr sz="1600">
              <a:latin typeface="Malgun Gothic"/>
              <a:ea typeface="Malgun Gothic"/>
              <a:cs typeface="Malgun Gothic"/>
              <a:sym typeface="Malgun Gothic"/>
            </a:endParaRPr>
          </a:p>
          <a:p>
            <a:pPr marL="457200" lvl="0" indent="-330200" algn="l" rtl="0">
              <a:lnSpc>
                <a:spcPct val="115000"/>
              </a:lnSpc>
              <a:spcBef>
                <a:spcPts val="1000"/>
              </a:spcBef>
              <a:spcAft>
                <a:spcPts val="0"/>
              </a:spcAft>
              <a:buSzPts val="1600"/>
              <a:buFont typeface="Malgun Gothic"/>
              <a:buChar char="•"/>
            </a:pPr>
            <a:r>
              <a:rPr lang="ko-KR" sz="1600">
                <a:latin typeface="Malgun Gothic"/>
                <a:ea typeface="Malgun Gothic"/>
                <a:cs typeface="Malgun Gothic"/>
                <a:sym typeface="Malgun Gothic"/>
              </a:rPr>
              <a:t>표준편차는 관찰값들의 평균으로부터의 평균거리를 계산한 것으로 만일 모든 데아터값들이 똑같다면 표준편차는 0이 되어 변동이 없는 것을 의미한다.</a:t>
            </a:r>
            <a:endParaRPr sz="1600">
              <a:latin typeface="Malgun Gothic"/>
              <a:ea typeface="Malgun Gothic"/>
              <a:cs typeface="Malgun Gothic"/>
              <a:sym typeface="Malgun Gothic"/>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978"/>
        <p:cNvGrpSpPr/>
        <p:nvPr/>
      </p:nvGrpSpPr>
      <p:grpSpPr>
        <a:xfrm>
          <a:off x="0" y="0"/>
          <a:ext cx="0" cy="0"/>
          <a:chOff x="0" y="0"/>
          <a:chExt cx="0" cy="0"/>
        </a:xfrm>
      </p:grpSpPr>
      <p:sp>
        <p:nvSpPr>
          <p:cNvPr id="1979" name="Google Shape;1979;p122"/>
          <p:cNvSpPr txBox="1">
            <a:spLocks noGrp="1"/>
          </p:cNvSpPr>
          <p:nvPr>
            <p:ph type="body" idx="4294967295"/>
          </p:nvPr>
        </p:nvSpPr>
        <p:spPr>
          <a:xfrm>
            <a:off x="772500" y="1033800"/>
            <a:ext cx="7381800" cy="402000"/>
          </a:xfrm>
          <a:prstGeom prst="rect">
            <a:avLst/>
          </a:prstGeom>
        </p:spPr>
        <p:txBody>
          <a:bodyPr spcFirstLastPara="1" wrap="square" lIns="91425" tIns="45700" rIns="91425" bIns="45700" anchor="t" anchorCtr="0">
            <a:noAutofit/>
          </a:bodyPr>
          <a:lstStyle/>
          <a:p>
            <a:pPr marL="457200" lvl="0" indent="-304800" algn="l" rtl="0">
              <a:spcBef>
                <a:spcPts val="1000"/>
              </a:spcBef>
              <a:spcAft>
                <a:spcPts val="0"/>
              </a:spcAft>
              <a:buSzPts val="1200"/>
              <a:buFont typeface="Malgun Gothic"/>
              <a:buChar char="•"/>
            </a:pPr>
            <a:r>
              <a:rPr lang="ko-KR" sz="1200">
                <a:latin typeface="Malgun Gothic"/>
                <a:ea typeface="Malgun Gothic"/>
                <a:cs typeface="Malgun Gothic"/>
                <a:sym typeface="Malgun Gothic"/>
              </a:rPr>
              <a:t>모수(parameter)란 분포의 특징을 나타내는 수치를 의미한다.</a:t>
            </a:r>
            <a:endParaRPr sz="1200">
              <a:latin typeface="Malgun Gothic"/>
              <a:ea typeface="Malgun Gothic"/>
              <a:cs typeface="Malgun Gothic"/>
              <a:sym typeface="Malgun Gothic"/>
            </a:endParaRPr>
          </a:p>
          <a:p>
            <a:pPr marL="457200" lvl="0" indent="-304800" algn="l" rtl="0">
              <a:spcBef>
                <a:spcPts val="0"/>
              </a:spcBef>
              <a:spcAft>
                <a:spcPts val="0"/>
              </a:spcAft>
              <a:buSzPts val="1200"/>
              <a:buFont typeface="Malgun Gothic"/>
              <a:buChar char="•"/>
            </a:pPr>
            <a:r>
              <a:rPr lang="ko-KR" sz="1200">
                <a:latin typeface="Malgun Gothic"/>
                <a:ea typeface="Malgun Gothic"/>
                <a:cs typeface="Malgun Gothic"/>
                <a:sym typeface="Malgun Gothic"/>
              </a:rPr>
              <a:t>평균(mean)은 데이터의 총합을 표본의 크기로 나누어 구한 값으로 분포의 무게중심에 해당된다.</a:t>
            </a:r>
            <a:endParaRPr sz="1200">
              <a:latin typeface="Malgun Gothic"/>
              <a:ea typeface="Malgun Gothic"/>
              <a:cs typeface="Malgun Gothic"/>
              <a:sym typeface="Malgun Gothic"/>
            </a:endParaRPr>
          </a:p>
        </p:txBody>
      </p:sp>
      <p:sp>
        <p:nvSpPr>
          <p:cNvPr id="1980" name="Google Shape;1980;p122"/>
          <p:cNvSpPr txBox="1">
            <a:spLocks noGrp="1"/>
          </p:cNvSpPr>
          <p:nvPr>
            <p:ph type="body" idx="4294967295"/>
          </p:nvPr>
        </p:nvSpPr>
        <p:spPr>
          <a:xfrm>
            <a:off x="833400" y="5253275"/>
            <a:ext cx="7320900" cy="402000"/>
          </a:xfrm>
          <a:prstGeom prst="rect">
            <a:avLst/>
          </a:prstGeom>
        </p:spPr>
        <p:txBody>
          <a:bodyPr spcFirstLastPara="1" wrap="square" lIns="91425" tIns="45700" rIns="91425" bIns="45700" anchor="t" anchorCtr="0">
            <a:noAutofit/>
          </a:bodyPr>
          <a:lstStyle/>
          <a:p>
            <a:pPr marL="457200" lvl="0" indent="-304800" algn="l" rtl="0">
              <a:spcBef>
                <a:spcPts val="1000"/>
              </a:spcBef>
              <a:spcAft>
                <a:spcPts val="0"/>
              </a:spcAft>
              <a:buSzPts val="1200"/>
              <a:buFont typeface="Malgun Gothic"/>
              <a:buChar char="•"/>
            </a:pPr>
            <a:r>
              <a:rPr lang="ko-KR" sz="1200">
                <a:latin typeface="Malgun Gothic"/>
                <a:ea typeface="Malgun Gothic"/>
                <a:cs typeface="Malgun Gothic"/>
                <a:sym typeface="Malgun Gothic"/>
              </a:rPr>
              <a:t>다섯 수치요약으로는 최솟값, 1사분위수, 중앙값, 3사분위수, 최댓값이 있다.</a:t>
            </a:r>
            <a:endParaRPr sz="1200">
              <a:latin typeface="Malgun Gothic"/>
              <a:ea typeface="Malgun Gothic"/>
              <a:cs typeface="Malgun Gothic"/>
              <a:sym typeface="Malgun Gothic"/>
            </a:endParaRPr>
          </a:p>
          <a:p>
            <a:pPr marL="457200" lvl="0" indent="-304800" algn="l" rtl="0">
              <a:spcBef>
                <a:spcPts val="0"/>
              </a:spcBef>
              <a:spcAft>
                <a:spcPts val="0"/>
              </a:spcAft>
              <a:buSzPts val="1200"/>
              <a:buFont typeface="Malgun Gothic"/>
              <a:buChar char="•"/>
            </a:pPr>
            <a:r>
              <a:rPr lang="ko-KR" sz="1200">
                <a:latin typeface="Malgun Gothic"/>
                <a:ea typeface="Malgun Gothic"/>
                <a:cs typeface="Malgun Gothic"/>
                <a:sym typeface="Malgun Gothic"/>
              </a:rPr>
              <a:t>안울타리는 다음과 같이 계산한다.</a:t>
            </a:r>
            <a:endParaRPr sz="1200">
              <a:latin typeface="Malgun Gothic"/>
              <a:ea typeface="Malgun Gothic"/>
              <a:cs typeface="Malgun Gothic"/>
              <a:sym typeface="Malgun Gothic"/>
            </a:endParaRPr>
          </a:p>
        </p:txBody>
      </p:sp>
      <p:sp>
        <p:nvSpPr>
          <p:cNvPr id="1981" name="Google Shape;1981;p122"/>
          <p:cNvSpPr txBox="1">
            <a:spLocks noGrp="1"/>
          </p:cNvSpPr>
          <p:nvPr>
            <p:ph type="body" idx="4294967295"/>
          </p:nvPr>
        </p:nvSpPr>
        <p:spPr>
          <a:xfrm>
            <a:off x="772500" y="2265975"/>
            <a:ext cx="7381800" cy="1443000"/>
          </a:xfrm>
          <a:prstGeom prst="rect">
            <a:avLst/>
          </a:prstGeom>
        </p:spPr>
        <p:txBody>
          <a:bodyPr spcFirstLastPara="1" wrap="square" lIns="91425" tIns="45700" rIns="91425" bIns="45700" anchor="t" anchorCtr="0">
            <a:noAutofit/>
          </a:bodyPr>
          <a:lstStyle/>
          <a:p>
            <a:pPr marL="457200" lvl="0" indent="-304800" algn="l" rtl="0">
              <a:spcBef>
                <a:spcPts val="1000"/>
              </a:spcBef>
              <a:spcAft>
                <a:spcPts val="0"/>
              </a:spcAft>
              <a:buSzPts val="1200"/>
              <a:buFont typeface="Malgun Gothic"/>
              <a:buChar char="•"/>
            </a:pPr>
            <a:r>
              <a:rPr lang="ko-KR" sz="1200">
                <a:latin typeface="Malgun Gothic"/>
                <a:ea typeface="Malgun Gothic"/>
                <a:cs typeface="Malgun Gothic"/>
                <a:sym typeface="Malgun Gothic"/>
              </a:rPr>
              <a:t>중앙값(median)은 데이터를 크기순으로 나열했을 때 가장 중앙에 위치한 값을 의미한다.</a:t>
            </a:r>
            <a:endParaRPr sz="1200">
              <a:latin typeface="Malgun Gothic"/>
              <a:ea typeface="Malgun Gothic"/>
              <a:cs typeface="Malgun Gothic"/>
              <a:sym typeface="Malgun Gothic"/>
            </a:endParaRPr>
          </a:p>
          <a:p>
            <a:pPr marL="457200" lvl="0" indent="0" algn="l" rtl="0">
              <a:spcBef>
                <a:spcPts val="1000"/>
              </a:spcBef>
              <a:spcAft>
                <a:spcPts val="0"/>
              </a:spcAft>
              <a:buNone/>
            </a:pPr>
            <a:endParaRPr sz="1200">
              <a:latin typeface="Malgun Gothic"/>
              <a:ea typeface="Malgun Gothic"/>
              <a:cs typeface="Malgun Gothic"/>
              <a:sym typeface="Malgun Gothic"/>
            </a:endParaRPr>
          </a:p>
          <a:p>
            <a:pPr marL="457200" lvl="0" indent="0" algn="l" rtl="0">
              <a:spcBef>
                <a:spcPts val="1000"/>
              </a:spcBef>
              <a:spcAft>
                <a:spcPts val="0"/>
              </a:spcAft>
              <a:buNone/>
            </a:pPr>
            <a:endParaRPr sz="1200">
              <a:latin typeface="Malgun Gothic"/>
              <a:ea typeface="Malgun Gothic"/>
              <a:cs typeface="Malgun Gothic"/>
              <a:sym typeface="Malgun Gothic"/>
            </a:endParaRPr>
          </a:p>
          <a:p>
            <a:pPr marL="0" lvl="0" indent="0" algn="ctr" rtl="0">
              <a:spcBef>
                <a:spcPts val="1000"/>
              </a:spcBef>
              <a:spcAft>
                <a:spcPts val="0"/>
              </a:spcAft>
              <a:buNone/>
            </a:pPr>
            <a:endParaRPr sz="1200">
              <a:latin typeface="Malgun Gothic"/>
              <a:ea typeface="Malgun Gothic"/>
              <a:cs typeface="Malgun Gothic"/>
              <a:sym typeface="Malgun Gothic"/>
            </a:endParaRPr>
          </a:p>
          <a:p>
            <a:pPr marL="0" lvl="0" indent="0" algn="ctr" rtl="0">
              <a:spcBef>
                <a:spcPts val="1000"/>
              </a:spcBef>
              <a:spcAft>
                <a:spcPts val="0"/>
              </a:spcAft>
              <a:buNone/>
            </a:pPr>
            <a:r>
              <a:rPr lang="ko-KR" sz="1200">
                <a:latin typeface="Malgun Gothic"/>
                <a:ea typeface="Malgun Gothic"/>
                <a:cs typeface="Malgun Gothic"/>
                <a:sym typeface="Malgun Gothic"/>
              </a:rPr>
              <a:t>여기서, x(k)는 순서대로 나열했을 때 k번째 관찰값이다.</a:t>
            </a:r>
            <a:endParaRPr sz="1200">
              <a:latin typeface="Malgun Gothic"/>
              <a:ea typeface="Malgun Gothic"/>
              <a:cs typeface="Malgun Gothic"/>
              <a:sym typeface="Malgun Gothic"/>
            </a:endParaRPr>
          </a:p>
        </p:txBody>
      </p:sp>
      <p:sp>
        <p:nvSpPr>
          <p:cNvPr id="1982" name="Google Shape;1982;p122"/>
          <p:cNvSpPr txBox="1">
            <a:spLocks noGrp="1"/>
          </p:cNvSpPr>
          <p:nvPr>
            <p:ph type="title"/>
          </p:nvPr>
        </p:nvSpPr>
        <p:spPr>
          <a:xfrm>
            <a:off x="315388" y="5271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강의 요약</a:t>
            </a:r>
            <a:endParaRPr/>
          </a:p>
        </p:txBody>
      </p:sp>
      <p:sp>
        <p:nvSpPr>
          <p:cNvPr id="1983" name="Google Shape;1983;p12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984" name="Google Shape;1984;p12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122</a:t>
            </a:fld>
            <a:endParaRPr/>
          </a:p>
        </p:txBody>
      </p:sp>
      <p:pic>
        <p:nvPicPr>
          <p:cNvPr id="1985" name="Google Shape;1985;p122" descr="{&quot;backgroundColorModified&quot;:false,&quot;code&quot;:&quot;$$\\bar{x}=\\dfrac{\\displaystyle\\sum_{i=1}^{n}x_{i}}{n}$$&quot;,&quot;aid&quot;:null,&quot;font&quot;:{&quot;family&quot;:&quot;Arial&quot;,&quot;color&quot;:&quot;#000000&quot;,&quot;size&quot;:12},&quot;type&quot;:&quot;$$&quot;,&quot;id&quot;:&quot;125&quot;,&quot;backgroundColor&quot;:&quot;#FFFFFF&quot;,&quot;ts&quot;:1682322154058,&quot;cs&quot;:&quot;ECTd2dvm37uQa68/0uhHYA==&quot;,&quot;size&quot;:{&quot;width&quot;:87.66666666666667,&quot;height&quot;:72.66666666666667}}"/>
          <p:cNvPicPr preferRelativeResize="0"/>
          <p:nvPr/>
        </p:nvPicPr>
        <p:blipFill>
          <a:blip r:embed="rId3">
            <a:alphaModFix/>
          </a:blip>
          <a:stretch>
            <a:fillRect/>
          </a:stretch>
        </p:blipFill>
        <p:spPr>
          <a:xfrm>
            <a:off x="3935115" y="1499505"/>
            <a:ext cx="835025" cy="692150"/>
          </a:xfrm>
          <a:prstGeom prst="rect">
            <a:avLst/>
          </a:prstGeom>
          <a:noFill/>
          <a:ln>
            <a:noFill/>
          </a:ln>
        </p:spPr>
      </p:pic>
      <p:pic>
        <p:nvPicPr>
          <p:cNvPr id="1986" name="Google Shape;1986;p122" descr="{&quot;backgroundColorModified&quot;:false,&quot;id&quot;:&quot;126&quot;,&quot;font&quot;:{&quot;size&quot;:12,&quot;family&quot;:&quot;Arial&quot;,&quot;color&quot;:&quot;#000000&quot;},&quot;type&quot;:&quot;$$&quot;,&quot;code&quot;:&quot;$$\\tilde{x}=\\begin{cases}\n{x_{\\left(\\frac{n+1}{2}\\right)},\\,\\,\\,\\,n=\\text{odd}\\,\\,\\text{number}}&amp;{}\\\\\n{\\dfrac{x_{\\left(\\frac{n}{2}\\right)}+x_{\\left(\\frac{n}{2}+1\\right)}}{2},\\,\\,\\,n=\\text{even}\\,\\text{number}}&amp;{}\\\\\n\\end{cases}$$&quot;,&quot;backgroundColor&quot;:&quot;#FFFFFF&quot;,&quot;aid&quot;:null,&quot;ts&quot;:1683015134335,&quot;cs&quot;:&quot;AiZr0gHycLWWx5/cGCSxrQ==&quot;,&quot;size&quot;:{&quot;width&quot;:327,&quot;height&quot;:69.25}}"/>
          <p:cNvPicPr preferRelativeResize="0"/>
          <p:nvPr/>
        </p:nvPicPr>
        <p:blipFill>
          <a:blip r:embed="rId4">
            <a:alphaModFix/>
          </a:blip>
          <a:stretch>
            <a:fillRect/>
          </a:stretch>
        </p:blipFill>
        <p:spPr>
          <a:xfrm>
            <a:off x="2877556" y="2632665"/>
            <a:ext cx="3114675" cy="659606"/>
          </a:xfrm>
          <a:prstGeom prst="rect">
            <a:avLst/>
          </a:prstGeom>
          <a:noFill/>
          <a:ln>
            <a:noFill/>
          </a:ln>
        </p:spPr>
      </p:pic>
      <p:pic>
        <p:nvPicPr>
          <p:cNvPr id="1987" name="Google Shape;1987;p122" descr="{&quot;font&quot;:{&quot;family&quot;:&quot;Arial&quot;,&quot;color&quot;:&quot;#000000&quot;,&quot;size&quot;:14},&quot;id&quot;:&quot;237&quot;,&quot;backgroundColor&quot;:&quot;#FFFFFF&quot;,&quot;code&quot;:&quot;$$IQR=Q_{3}-Q_{1}$$&quot;,&quot;aid&quot;:null,&quot;type&quot;:&quot;$$&quot;,&quot;ts&quot;:1683010043274,&quot;cs&quot;:&quot;XvRftJY/6h9XB1Og80E7wQ==&quot;,&quot;size&quot;:{&quot;width&quot;:150.66666666666666,&quot;height&quot;:19.833333333333332}}"/>
          <p:cNvPicPr preferRelativeResize="0"/>
          <p:nvPr/>
        </p:nvPicPr>
        <p:blipFill>
          <a:blip r:embed="rId5">
            <a:alphaModFix/>
          </a:blip>
          <a:stretch>
            <a:fillRect/>
          </a:stretch>
        </p:blipFill>
        <p:spPr>
          <a:xfrm>
            <a:off x="3956380" y="4980750"/>
            <a:ext cx="1021412" cy="134456"/>
          </a:xfrm>
          <a:prstGeom prst="rect">
            <a:avLst/>
          </a:prstGeom>
          <a:noFill/>
          <a:ln>
            <a:noFill/>
          </a:ln>
        </p:spPr>
      </p:pic>
      <p:pic>
        <p:nvPicPr>
          <p:cNvPr id="1988" name="Google Shape;1988;p122" descr="{&quot;backgroundColorModified&quot;:false,&quot;id&quot;:&quot;127&quot;,&quot;code&quot;:&quot;$$Q_{1}-1.5\\times IQR,\\,\\,Q_{3}+1.5\\times IQR$$&quot;,&quot;font&quot;:{&quot;color&quot;:&quot;#000000&quot;,&quot;size&quot;:10,&quot;family&quot;:&quot;Arial&quot;},&quot;backgroundColor&quot;:&quot;#FFFFFF&quot;,&quot;type&quot;:&quot;$$&quot;,&quot;aid&quot;:null,&quot;ts&quot;:1682322343576,&quot;cs&quot;:&quot;7H1+kNH+y+tSb5YN3tz2ew==&quot;,&quot;size&quot;:{&quot;width&quot;:229.60000000000002,&quot;height&quot;:14.199999999999994}}"/>
          <p:cNvPicPr preferRelativeResize="0"/>
          <p:nvPr/>
        </p:nvPicPr>
        <p:blipFill>
          <a:blip r:embed="rId6">
            <a:alphaModFix/>
          </a:blip>
          <a:stretch>
            <a:fillRect/>
          </a:stretch>
        </p:blipFill>
        <p:spPr>
          <a:xfrm>
            <a:off x="3403625" y="5764760"/>
            <a:ext cx="2174226" cy="134465"/>
          </a:xfrm>
          <a:prstGeom prst="rect">
            <a:avLst/>
          </a:prstGeom>
          <a:noFill/>
          <a:ln>
            <a:noFill/>
          </a:ln>
        </p:spPr>
      </p:pic>
      <p:sp>
        <p:nvSpPr>
          <p:cNvPr id="1989" name="Google Shape;1989;p122"/>
          <p:cNvSpPr txBox="1">
            <a:spLocks noGrp="1"/>
          </p:cNvSpPr>
          <p:nvPr>
            <p:ph type="body" idx="4294967295"/>
          </p:nvPr>
        </p:nvSpPr>
        <p:spPr>
          <a:xfrm>
            <a:off x="833400" y="3881675"/>
            <a:ext cx="7320900" cy="1023000"/>
          </a:xfrm>
          <a:prstGeom prst="rect">
            <a:avLst/>
          </a:prstGeom>
        </p:spPr>
        <p:txBody>
          <a:bodyPr spcFirstLastPara="1" wrap="square" lIns="91425" tIns="45700" rIns="91425" bIns="45700" anchor="t" anchorCtr="0">
            <a:noAutofit/>
          </a:bodyPr>
          <a:lstStyle/>
          <a:p>
            <a:pPr marL="457200" lvl="0" indent="-304800" algn="l" rtl="0">
              <a:spcBef>
                <a:spcPts val="1000"/>
              </a:spcBef>
              <a:spcAft>
                <a:spcPts val="0"/>
              </a:spcAft>
              <a:buSzPts val="1200"/>
              <a:buFont typeface="Malgun Gothic"/>
              <a:buChar char="•"/>
            </a:pPr>
            <a:r>
              <a:rPr lang="ko-KR" sz="1200">
                <a:latin typeface="Malgun Gothic"/>
                <a:ea typeface="Malgun Gothic"/>
                <a:cs typeface="Malgun Gothic"/>
                <a:sym typeface="Malgun Gothic"/>
              </a:rPr>
              <a:t>최빈값은 데이터 중에서 가장 빈도가 높은 관찰값이다. </a:t>
            </a:r>
            <a:endParaRPr sz="1200">
              <a:latin typeface="Malgun Gothic"/>
              <a:ea typeface="Malgun Gothic"/>
              <a:cs typeface="Malgun Gothic"/>
              <a:sym typeface="Malgun Gothic"/>
            </a:endParaRPr>
          </a:p>
          <a:p>
            <a:pPr marL="457200" lvl="0" indent="-304800" algn="l" rtl="0">
              <a:spcBef>
                <a:spcPts val="0"/>
              </a:spcBef>
              <a:spcAft>
                <a:spcPts val="0"/>
              </a:spcAft>
              <a:buSzPts val="1200"/>
              <a:buFont typeface="Malgun Gothic"/>
              <a:buChar char="•"/>
            </a:pPr>
            <a:r>
              <a:rPr lang="ko-KR" sz="1200">
                <a:latin typeface="Malgun Gothic"/>
                <a:ea typeface="Malgun Gothic"/>
                <a:cs typeface="Malgun Gothic"/>
                <a:sym typeface="Malgun Gothic"/>
              </a:rPr>
              <a:t>범위는 최댓값에서 최솟값을 뺀 것이다.</a:t>
            </a:r>
            <a:endParaRPr sz="1200">
              <a:latin typeface="Malgun Gothic"/>
              <a:ea typeface="Malgun Gothic"/>
              <a:cs typeface="Malgun Gothic"/>
              <a:sym typeface="Malgun Gothic"/>
            </a:endParaRPr>
          </a:p>
          <a:p>
            <a:pPr marL="0" lvl="0" indent="0" algn="ctr" rtl="0">
              <a:spcBef>
                <a:spcPts val="1000"/>
              </a:spcBef>
              <a:spcAft>
                <a:spcPts val="0"/>
              </a:spcAft>
              <a:buNone/>
            </a:pPr>
            <a:r>
              <a:rPr lang="ko-KR" sz="1200">
                <a:latin typeface="Malgun Gothic"/>
                <a:ea typeface="Malgun Gothic"/>
                <a:cs typeface="Malgun Gothic"/>
                <a:sym typeface="Malgun Gothic"/>
              </a:rPr>
              <a:t>범위=최댓값-최솟값</a:t>
            </a:r>
            <a:endParaRPr sz="1200">
              <a:latin typeface="Malgun Gothic"/>
              <a:ea typeface="Malgun Gothic"/>
              <a:cs typeface="Malgun Gothic"/>
              <a:sym typeface="Malgun Gothic"/>
            </a:endParaRPr>
          </a:p>
          <a:p>
            <a:pPr marL="457200" lvl="0" indent="-304800" algn="l" rtl="0">
              <a:spcBef>
                <a:spcPts val="1000"/>
              </a:spcBef>
              <a:spcAft>
                <a:spcPts val="0"/>
              </a:spcAft>
              <a:buSzPts val="1200"/>
              <a:buFont typeface="Malgun Gothic"/>
              <a:buChar char="•"/>
            </a:pPr>
            <a:r>
              <a:rPr lang="ko-KR" sz="1200">
                <a:latin typeface="Malgun Gothic"/>
                <a:ea typeface="Malgun Gothic"/>
                <a:cs typeface="Malgun Gothic"/>
                <a:sym typeface="Malgun Gothic"/>
              </a:rPr>
              <a:t>사분위수범위는 데이터 가운데 부분인 50%데이터의 범위로 데이터의 산포 정도의 측도이다.</a:t>
            </a:r>
            <a:endParaRPr sz="1200">
              <a:latin typeface="Malgun Gothic"/>
              <a:ea typeface="Malgun Gothic"/>
              <a:cs typeface="Malgun Gothic"/>
              <a:sym typeface="Malgun Gothic"/>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1993"/>
        <p:cNvGrpSpPr/>
        <p:nvPr/>
      </p:nvGrpSpPr>
      <p:grpSpPr>
        <a:xfrm>
          <a:off x="0" y="0"/>
          <a:ext cx="0" cy="0"/>
          <a:chOff x="0" y="0"/>
          <a:chExt cx="0" cy="0"/>
        </a:xfrm>
      </p:grpSpPr>
      <p:sp>
        <p:nvSpPr>
          <p:cNvPr id="1994" name="Google Shape;1994;p123"/>
          <p:cNvSpPr txBox="1">
            <a:spLocks noGrp="1"/>
          </p:cNvSpPr>
          <p:nvPr>
            <p:ph type="title"/>
          </p:nvPr>
        </p:nvSpPr>
        <p:spPr>
          <a:xfrm>
            <a:off x="2070275" y="1887125"/>
            <a:ext cx="6988200" cy="6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t>확률변수와 확률분포 - 기초</a:t>
            </a:r>
            <a:endParaRPr/>
          </a:p>
        </p:txBody>
      </p:sp>
      <p:sp>
        <p:nvSpPr>
          <p:cNvPr id="1995" name="Google Shape;1995;p123"/>
          <p:cNvSpPr txBox="1">
            <a:spLocks noGrp="1"/>
          </p:cNvSpPr>
          <p:nvPr>
            <p:ph type="subTitle" idx="1"/>
          </p:nvPr>
        </p:nvSpPr>
        <p:spPr>
          <a:xfrm>
            <a:off x="2557700" y="4028225"/>
            <a:ext cx="4059300" cy="981300"/>
          </a:xfrm>
          <a:prstGeom prst="rect">
            <a:avLst/>
          </a:prstGeom>
        </p:spPr>
        <p:txBody>
          <a:bodyPr spcFirstLastPara="1" wrap="square" lIns="91425" tIns="45700" rIns="91425" bIns="45700" anchor="t" anchorCtr="0">
            <a:normAutofit/>
          </a:bodyPr>
          <a:lstStyle/>
          <a:p>
            <a:pPr marL="685728" lvl="1" indent="-228575" algn="l" rtl="0">
              <a:lnSpc>
                <a:spcPct val="150000"/>
              </a:lnSpc>
              <a:spcBef>
                <a:spcPts val="500"/>
              </a:spcBef>
              <a:spcAft>
                <a:spcPts val="0"/>
              </a:spcAft>
              <a:buSzPts val="1600"/>
              <a:buFont typeface="Malgun Gothic"/>
              <a:buChar char="•"/>
            </a:pPr>
            <a:r>
              <a:rPr lang="ko-KR" sz="1600">
                <a:latin typeface="Malgun Gothic"/>
                <a:ea typeface="Malgun Gothic"/>
                <a:cs typeface="Malgun Gothic"/>
                <a:sym typeface="Malgun Gothic"/>
              </a:rPr>
              <a:t>확률변수가 무엇인지를 안다.</a:t>
            </a:r>
            <a:endParaRPr sz="1600">
              <a:latin typeface="Malgun Gothic"/>
              <a:ea typeface="Malgun Gothic"/>
              <a:cs typeface="Malgun Gothic"/>
              <a:sym typeface="Malgun Gothic"/>
            </a:endParaRPr>
          </a:p>
          <a:p>
            <a:pPr marL="685728" lvl="1" indent="-228575" algn="l" rtl="0">
              <a:lnSpc>
                <a:spcPct val="150000"/>
              </a:lnSpc>
              <a:spcBef>
                <a:spcPts val="500"/>
              </a:spcBef>
              <a:spcAft>
                <a:spcPts val="0"/>
              </a:spcAft>
              <a:buSzPts val="1600"/>
              <a:buFont typeface="Malgun Gothic"/>
              <a:buChar char="•"/>
            </a:pPr>
            <a:r>
              <a:rPr lang="ko-KR" sz="1600">
                <a:latin typeface="Malgun Gothic"/>
                <a:ea typeface="Malgun Gothic"/>
                <a:cs typeface="Malgun Gothic"/>
                <a:sym typeface="Malgun Gothic"/>
              </a:rPr>
              <a:t>확률분포가 왜 중요한지를 안다.</a:t>
            </a:r>
            <a:endParaRPr/>
          </a:p>
        </p:txBody>
      </p:sp>
      <p:pic>
        <p:nvPicPr>
          <p:cNvPr id="1996" name="Google Shape;1996;p123"/>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1997" name="Google Shape;1997;p123"/>
          <p:cNvSpPr txBox="1"/>
          <p:nvPr/>
        </p:nvSpPr>
        <p:spPr>
          <a:xfrm>
            <a:off x="870775" y="969625"/>
            <a:ext cx="7845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8</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124"/>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ko-KR"/>
              <a:t>변수와 확률변수</a:t>
            </a:r>
            <a:endParaRPr/>
          </a:p>
        </p:txBody>
      </p:sp>
      <p:sp>
        <p:nvSpPr>
          <p:cNvPr id="2003" name="Google Shape;2003;p124"/>
          <p:cNvSpPr txBox="1">
            <a:spLocks noGrp="1"/>
          </p:cNvSpPr>
          <p:nvPr>
            <p:ph type="body" idx="4294967295"/>
          </p:nvPr>
        </p:nvSpPr>
        <p:spPr>
          <a:xfrm>
            <a:off x="315300" y="1110000"/>
            <a:ext cx="8513400" cy="1114800"/>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변수 : 숫자 또는 문자로 표현할 수 있는 자료(데이터)의 특성</a:t>
            </a:r>
            <a:endParaRPr>
              <a:latin typeface="Malgun Gothic"/>
              <a:ea typeface="Malgun Gothic"/>
              <a:cs typeface="Malgun Gothic"/>
              <a:sym typeface="Malgun Gothic"/>
            </a:endParaRPr>
          </a:p>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확률변수 : 변수가 취하는 값에 확률이 대응하고 있을 때 이를 확률변수라 한다.</a:t>
            </a:r>
            <a:endParaRPr>
              <a:latin typeface="Malgun Gothic"/>
              <a:ea typeface="Malgun Gothic"/>
              <a:cs typeface="Malgun Gothic"/>
              <a:sym typeface="Malgun Gothic"/>
            </a:endParaRPr>
          </a:p>
        </p:txBody>
      </p:sp>
      <p:sp>
        <p:nvSpPr>
          <p:cNvPr id="2004" name="Google Shape;2004;p124"/>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005" name="Google Shape;2005;p124"/>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124</a:t>
            </a:fld>
            <a:endParaRPr/>
          </a:p>
        </p:txBody>
      </p:sp>
      <p:graphicFrame>
        <p:nvGraphicFramePr>
          <p:cNvPr id="2006" name="Google Shape;2006;p124"/>
          <p:cNvGraphicFramePr/>
          <p:nvPr/>
        </p:nvGraphicFramePr>
        <p:xfrm>
          <a:off x="963610" y="2331720"/>
          <a:ext cx="7303000" cy="1828875"/>
        </p:xfrm>
        <a:graphic>
          <a:graphicData uri="http://schemas.openxmlformats.org/drawingml/2006/table">
            <a:tbl>
              <a:tblPr firstRow="1" bandRow="1">
                <a:noFill/>
                <a:tableStyleId>{F41085A2-962C-4FD3-9F40-4B6A08268D1C}</a:tableStyleId>
              </a:tblPr>
              <a:tblGrid>
                <a:gridCol w="2256125">
                  <a:extLst>
                    <a:ext uri="{9D8B030D-6E8A-4147-A177-3AD203B41FA5}">
                      <a16:colId xmlns:a16="http://schemas.microsoft.com/office/drawing/2014/main" val="20000"/>
                    </a:ext>
                  </a:extLst>
                </a:gridCol>
                <a:gridCol w="1451300">
                  <a:extLst>
                    <a:ext uri="{9D8B030D-6E8A-4147-A177-3AD203B41FA5}">
                      <a16:colId xmlns:a16="http://schemas.microsoft.com/office/drawing/2014/main" val="20001"/>
                    </a:ext>
                  </a:extLst>
                </a:gridCol>
                <a:gridCol w="3595575">
                  <a:extLst>
                    <a:ext uri="{9D8B030D-6E8A-4147-A177-3AD203B41FA5}">
                      <a16:colId xmlns:a16="http://schemas.microsoft.com/office/drawing/2014/main" val="20002"/>
                    </a:ext>
                  </a:extLst>
                </a:gridCol>
              </a:tblGrid>
              <a:tr h="365775">
                <a:tc>
                  <a:txBody>
                    <a:bodyPr/>
                    <a:lstStyle/>
                    <a:p>
                      <a:pPr marL="0" marR="0" lvl="0" indent="0" algn="ctr"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측정 항목</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변수</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확률 변수</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65775">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1) 기혼자 입니까?</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결혼상태</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기혼=1, 미혼=2</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65775">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2) 직업이 있습니까?</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취업상태</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취업=1, 실업=2, 경제활동불참=3</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65775">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3) 가족 수는?</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가족수</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3명, 4명, 5명</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65775">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4) 가구의 소득은?</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소득</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ko-KR" u="none" strike="noStrike" cap="none">
                          <a:latin typeface="Malgun Gothic"/>
                          <a:ea typeface="Malgun Gothic"/>
                          <a:cs typeface="Malgun Gothic"/>
                          <a:sym typeface="Malgun Gothic"/>
                        </a:rPr>
                        <a:t>321만원, 358만원, 402만원</a:t>
                      </a: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007" name="Google Shape;2007;p124"/>
          <p:cNvSpPr/>
          <p:nvPr/>
        </p:nvSpPr>
        <p:spPr>
          <a:xfrm>
            <a:off x="1289925" y="4267500"/>
            <a:ext cx="1614600" cy="1828800"/>
          </a:xfrm>
          <a:prstGeom prst="ellipse">
            <a:avLst/>
          </a:prstGeom>
          <a:solidFill>
            <a:srgbClr val="E9F1FF">
              <a:alpha val="72500"/>
            </a:srgbClr>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ko-KR" sz="1400" b="0" i="0" u="none" strike="noStrike" cap="none">
                <a:solidFill>
                  <a:schemeClr val="dk1"/>
                </a:solidFill>
                <a:latin typeface="Malgun Gothic"/>
                <a:ea typeface="Malgun Gothic"/>
                <a:cs typeface="Malgun Gothic"/>
                <a:sym typeface="Malgun Gothic"/>
              </a:rPr>
              <a:t>표본 공간</a:t>
            </a:r>
            <a:endParaRPr sz="1400" b="0" i="0" u="none" strike="noStrike" cap="none">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FFFFFF"/>
              </a:buClr>
              <a:buSzPts val="1400"/>
              <a:buFont typeface="Arial"/>
              <a:buNone/>
            </a:pPr>
            <a:r>
              <a:rPr lang="ko-KR" sz="1400" b="0" i="0" u="none" strike="noStrike" cap="none">
                <a:solidFill>
                  <a:schemeClr val="dk1"/>
                </a:solidFill>
                <a:latin typeface="Malgun Gothic"/>
                <a:ea typeface="Malgun Gothic"/>
                <a:cs typeface="Malgun Gothic"/>
                <a:sym typeface="Malgun Gothic"/>
              </a:rPr>
              <a:t>기혼=1</a:t>
            </a:r>
            <a:endParaRPr sz="1400" b="0" i="0" u="none" strike="noStrike" cap="none">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FFFFFF"/>
              </a:buClr>
              <a:buSzPts val="1400"/>
              <a:buFont typeface="Arial"/>
              <a:buNone/>
            </a:pPr>
            <a:r>
              <a:rPr lang="ko-KR" sz="1400" b="0" i="0" u="none" strike="noStrike" cap="none">
                <a:solidFill>
                  <a:schemeClr val="dk1"/>
                </a:solidFill>
                <a:latin typeface="Malgun Gothic"/>
                <a:ea typeface="Malgun Gothic"/>
                <a:cs typeface="Malgun Gothic"/>
                <a:sym typeface="Malgun Gothic"/>
              </a:rPr>
              <a:t>미혼=2</a:t>
            </a:r>
            <a:endParaRPr sz="1400" b="0" i="0" u="none" strike="noStrike" cap="none">
              <a:solidFill>
                <a:schemeClr val="dk1"/>
              </a:solidFill>
              <a:latin typeface="Malgun Gothic"/>
              <a:ea typeface="Malgun Gothic"/>
              <a:cs typeface="Malgun Gothic"/>
              <a:sym typeface="Malgun Gothic"/>
            </a:endParaRPr>
          </a:p>
        </p:txBody>
      </p:sp>
      <p:cxnSp>
        <p:nvCxnSpPr>
          <p:cNvPr id="2008" name="Google Shape;2008;p124"/>
          <p:cNvCxnSpPr>
            <a:endCxn id="2009" idx="1"/>
          </p:cNvCxnSpPr>
          <p:nvPr/>
        </p:nvCxnSpPr>
        <p:spPr>
          <a:xfrm rot="10800000" flipH="1">
            <a:off x="2464126" y="5053150"/>
            <a:ext cx="856200" cy="252000"/>
          </a:xfrm>
          <a:prstGeom prst="straightConnector1">
            <a:avLst/>
          </a:prstGeom>
          <a:noFill/>
          <a:ln w="19050" cap="flat" cmpd="sng">
            <a:solidFill>
              <a:srgbClr val="C00000"/>
            </a:solidFill>
            <a:prstDash val="dot"/>
            <a:miter lim="800000"/>
            <a:headEnd type="none" w="sm" len="sm"/>
            <a:tailEnd type="triangle" w="med" len="med"/>
          </a:ln>
        </p:spPr>
      </p:cxnSp>
      <p:cxnSp>
        <p:nvCxnSpPr>
          <p:cNvPr id="2010" name="Google Shape;2010;p124"/>
          <p:cNvCxnSpPr>
            <a:endCxn id="2011" idx="1"/>
          </p:cNvCxnSpPr>
          <p:nvPr/>
        </p:nvCxnSpPr>
        <p:spPr>
          <a:xfrm>
            <a:off x="2429026" y="5514404"/>
            <a:ext cx="891300" cy="181500"/>
          </a:xfrm>
          <a:prstGeom prst="straightConnector1">
            <a:avLst/>
          </a:prstGeom>
          <a:noFill/>
          <a:ln w="19050" cap="flat" cmpd="sng">
            <a:solidFill>
              <a:srgbClr val="C00000"/>
            </a:solidFill>
            <a:prstDash val="dot"/>
            <a:miter lim="800000"/>
            <a:headEnd type="none" w="sm" len="sm"/>
            <a:tailEnd type="triangle" w="med" len="med"/>
          </a:ln>
        </p:spPr>
      </p:cxnSp>
      <p:sp>
        <p:nvSpPr>
          <p:cNvPr id="2009" name="Google Shape;2009;p124"/>
          <p:cNvSpPr txBox="1"/>
          <p:nvPr/>
        </p:nvSpPr>
        <p:spPr>
          <a:xfrm>
            <a:off x="3320326" y="4883800"/>
            <a:ext cx="1188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ko-KR" sz="1600" b="0" i="1" u="none" strike="noStrike" cap="none">
                <a:solidFill>
                  <a:srgbClr val="000000"/>
                </a:solidFill>
                <a:latin typeface="Times New Roman"/>
                <a:ea typeface="Times New Roman"/>
                <a:cs typeface="Times New Roman"/>
                <a:sym typeface="Times New Roman"/>
              </a:rPr>
              <a:t>P</a:t>
            </a:r>
            <a:r>
              <a:rPr lang="ko-KR" sz="1600" b="0" i="0" u="none" strike="noStrike" cap="none">
                <a:solidFill>
                  <a:srgbClr val="000000"/>
                </a:solidFill>
                <a:latin typeface="Times New Roman"/>
                <a:ea typeface="Times New Roman"/>
                <a:cs typeface="Times New Roman"/>
                <a:sym typeface="Times New Roman"/>
              </a:rPr>
              <a:t>(</a:t>
            </a:r>
            <a:r>
              <a:rPr lang="ko-KR" sz="1600" b="0" i="1" u="none" strike="noStrike" cap="none">
                <a:solidFill>
                  <a:srgbClr val="000000"/>
                </a:solidFill>
                <a:latin typeface="Times New Roman"/>
                <a:ea typeface="Times New Roman"/>
                <a:cs typeface="Times New Roman"/>
                <a:sym typeface="Times New Roman"/>
              </a:rPr>
              <a:t>X</a:t>
            </a:r>
            <a:r>
              <a:rPr lang="ko-KR" sz="1600" b="0" i="0" u="none" strike="noStrike" cap="none">
                <a:solidFill>
                  <a:srgbClr val="000000"/>
                </a:solidFill>
                <a:latin typeface="Times New Roman"/>
                <a:ea typeface="Times New Roman"/>
                <a:cs typeface="Times New Roman"/>
                <a:sym typeface="Times New Roman"/>
              </a:rPr>
              <a:t>=1)=0.4</a:t>
            </a:r>
            <a:endParaRPr sz="1600" b="0" i="0" u="none" strike="noStrike" cap="none">
              <a:solidFill>
                <a:srgbClr val="000000"/>
              </a:solidFill>
              <a:latin typeface="Times New Roman"/>
              <a:ea typeface="Times New Roman"/>
              <a:cs typeface="Times New Roman"/>
              <a:sym typeface="Times New Roman"/>
            </a:endParaRPr>
          </a:p>
        </p:txBody>
      </p:sp>
      <p:sp>
        <p:nvSpPr>
          <p:cNvPr id="2011" name="Google Shape;2011;p124"/>
          <p:cNvSpPr txBox="1"/>
          <p:nvPr/>
        </p:nvSpPr>
        <p:spPr>
          <a:xfrm>
            <a:off x="3320326" y="5526554"/>
            <a:ext cx="1188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ko-KR" sz="1600" b="0" i="1" u="none" strike="noStrike" cap="none">
                <a:solidFill>
                  <a:srgbClr val="000000"/>
                </a:solidFill>
                <a:latin typeface="Times New Roman"/>
                <a:ea typeface="Times New Roman"/>
                <a:cs typeface="Times New Roman"/>
                <a:sym typeface="Times New Roman"/>
              </a:rPr>
              <a:t>P</a:t>
            </a:r>
            <a:r>
              <a:rPr lang="ko-KR" sz="1600" b="0" i="0" u="none" strike="noStrike" cap="none">
                <a:solidFill>
                  <a:srgbClr val="000000"/>
                </a:solidFill>
                <a:latin typeface="Times New Roman"/>
                <a:ea typeface="Times New Roman"/>
                <a:cs typeface="Times New Roman"/>
                <a:sym typeface="Times New Roman"/>
              </a:rPr>
              <a:t>(</a:t>
            </a:r>
            <a:r>
              <a:rPr lang="ko-KR" sz="1600" b="0" i="1" u="none" strike="noStrike" cap="none">
                <a:solidFill>
                  <a:srgbClr val="000000"/>
                </a:solidFill>
                <a:latin typeface="Times New Roman"/>
                <a:ea typeface="Times New Roman"/>
                <a:cs typeface="Times New Roman"/>
                <a:sym typeface="Times New Roman"/>
              </a:rPr>
              <a:t>X</a:t>
            </a:r>
            <a:r>
              <a:rPr lang="ko-KR" sz="1600" b="0" i="0" u="none" strike="noStrike" cap="none">
                <a:solidFill>
                  <a:srgbClr val="000000"/>
                </a:solidFill>
                <a:latin typeface="Times New Roman"/>
                <a:ea typeface="Times New Roman"/>
                <a:cs typeface="Times New Roman"/>
                <a:sym typeface="Times New Roman"/>
              </a:rPr>
              <a:t>=2)=0.6</a:t>
            </a:r>
            <a:endParaRPr sz="1600" b="0" i="0" u="none" strike="noStrike" cap="none">
              <a:solidFill>
                <a:srgbClr val="000000"/>
              </a:solidFill>
              <a:latin typeface="Times New Roman"/>
              <a:ea typeface="Times New Roman"/>
              <a:cs typeface="Times New Roman"/>
              <a:sym typeface="Times New Roman"/>
            </a:endParaRPr>
          </a:p>
        </p:txBody>
      </p:sp>
      <p:sp>
        <p:nvSpPr>
          <p:cNvPr id="2012" name="Google Shape;2012;p124"/>
          <p:cNvSpPr/>
          <p:nvPr/>
        </p:nvSpPr>
        <p:spPr>
          <a:xfrm>
            <a:off x="4737301" y="4329160"/>
            <a:ext cx="1614600" cy="1828800"/>
          </a:xfrm>
          <a:prstGeom prst="ellipse">
            <a:avLst/>
          </a:prstGeom>
          <a:solidFill>
            <a:srgbClr val="E9F1FF">
              <a:alpha val="72500"/>
            </a:srgbClr>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ko-KR" sz="1400" b="0" i="0" u="none" strike="noStrike" cap="none">
                <a:solidFill>
                  <a:schemeClr val="dk1"/>
                </a:solidFill>
                <a:latin typeface="Malgun Gothic"/>
                <a:ea typeface="Malgun Gothic"/>
                <a:cs typeface="Malgun Gothic"/>
                <a:sym typeface="Malgun Gothic"/>
              </a:rPr>
              <a:t>표본 공간</a:t>
            </a:r>
            <a:endParaRPr sz="1400" b="0" i="0" u="none" strike="noStrike" cap="none">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FFFFFF"/>
              </a:buClr>
              <a:buSzPts val="1400"/>
              <a:buFont typeface="Arial"/>
              <a:buNone/>
            </a:pPr>
            <a:r>
              <a:rPr lang="ko-KR" sz="1400" b="0" i="0" u="none" strike="noStrike" cap="none">
                <a:solidFill>
                  <a:schemeClr val="dk1"/>
                </a:solidFill>
                <a:latin typeface="Malgun Gothic"/>
                <a:ea typeface="Malgun Gothic"/>
                <a:cs typeface="Malgun Gothic"/>
                <a:sym typeface="Malgun Gothic"/>
              </a:rPr>
              <a:t>321만원</a:t>
            </a:r>
            <a:endParaRPr sz="1400" b="0" i="0" u="none" strike="noStrike" cap="none">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FFFFFF"/>
              </a:buClr>
              <a:buSzPts val="1400"/>
              <a:buFont typeface="Arial"/>
              <a:buNone/>
            </a:pPr>
            <a:r>
              <a:rPr lang="ko-KR" sz="1400" b="0" i="0" u="none" strike="noStrike" cap="none">
                <a:solidFill>
                  <a:schemeClr val="dk1"/>
                </a:solidFill>
                <a:latin typeface="Malgun Gothic"/>
                <a:ea typeface="Malgun Gothic"/>
                <a:cs typeface="Malgun Gothic"/>
                <a:sym typeface="Malgun Gothic"/>
              </a:rPr>
              <a:t>358만원</a:t>
            </a:r>
            <a:endParaRPr sz="1400" b="0" i="0" u="none" strike="noStrike" cap="none">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FFFFFF"/>
              </a:buClr>
              <a:buSzPts val="1400"/>
              <a:buFont typeface="Arial"/>
              <a:buNone/>
            </a:pPr>
            <a:r>
              <a:rPr lang="ko-KR" sz="1400" b="0" i="0" u="none" strike="noStrike" cap="none">
                <a:solidFill>
                  <a:schemeClr val="dk1"/>
                </a:solidFill>
                <a:latin typeface="Malgun Gothic"/>
                <a:ea typeface="Malgun Gothic"/>
                <a:cs typeface="Malgun Gothic"/>
                <a:sym typeface="Malgun Gothic"/>
              </a:rPr>
              <a:t>402만원</a:t>
            </a:r>
            <a:endParaRPr sz="1400" b="0" i="0" u="none" strike="noStrike" cap="none">
              <a:solidFill>
                <a:schemeClr val="dk1"/>
              </a:solidFill>
              <a:latin typeface="Malgun Gothic"/>
              <a:ea typeface="Malgun Gothic"/>
              <a:cs typeface="Malgun Gothic"/>
              <a:sym typeface="Malgun Gothic"/>
            </a:endParaRPr>
          </a:p>
        </p:txBody>
      </p:sp>
      <p:cxnSp>
        <p:nvCxnSpPr>
          <p:cNvPr id="2013" name="Google Shape;2013;p124"/>
          <p:cNvCxnSpPr>
            <a:endCxn id="2014" idx="1"/>
          </p:cNvCxnSpPr>
          <p:nvPr/>
        </p:nvCxnSpPr>
        <p:spPr>
          <a:xfrm rot="10800000" flipH="1">
            <a:off x="5976800" y="4866850"/>
            <a:ext cx="975600" cy="368400"/>
          </a:xfrm>
          <a:prstGeom prst="straightConnector1">
            <a:avLst/>
          </a:prstGeom>
          <a:noFill/>
          <a:ln w="19050" cap="flat" cmpd="sng">
            <a:solidFill>
              <a:srgbClr val="C00000"/>
            </a:solidFill>
            <a:prstDash val="dot"/>
            <a:miter lim="800000"/>
            <a:headEnd type="none" w="sm" len="sm"/>
            <a:tailEnd type="triangle" w="med" len="med"/>
          </a:ln>
        </p:spPr>
      </p:cxnSp>
      <p:cxnSp>
        <p:nvCxnSpPr>
          <p:cNvPr id="2015" name="Google Shape;2015;p124"/>
          <p:cNvCxnSpPr>
            <a:endCxn id="2016" idx="1"/>
          </p:cNvCxnSpPr>
          <p:nvPr/>
        </p:nvCxnSpPr>
        <p:spPr>
          <a:xfrm>
            <a:off x="5965400" y="5642127"/>
            <a:ext cx="987000" cy="159600"/>
          </a:xfrm>
          <a:prstGeom prst="straightConnector1">
            <a:avLst/>
          </a:prstGeom>
          <a:noFill/>
          <a:ln w="19050" cap="flat" cmpd="sng">
            <a:solidFill>
              <a:srgbClr val="C00000"/>
            </a:solidFill>
            <a:prstDash val="dot"/>
            <a:miter lim="800000"/>
            <a:headEnd type="none" w="sm" len="sm"/>
            <a:tailEnd type="triangle" w="med" len="med"/>
          </a:ln>
        </p:spPr>
      </p:cxnSp>
      <p:sp>
        <p:nvSpPr>
          <p:cNvPr id="2014" name="Google Shape;2014;p124"/>
          <p:cNvSpPr txBox="1"/>
          <p:nvPr/>
        </p:nvSpPr>
        <p:spPr>
          <a:xfrm>
            <a:off x="6952400" y="4697500"/>
            <a:ext cx="1401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ko-KR" sz="1600" b="0" i="1" u="none" strike="noStrike" cap="none">
                <a:solidFill>
                  <a:srgbClr val="000000"/>
                </a:solidFill>
                <a:latin typeface="Times New Roman"/>
                <a:ea typeface="Times New Roman"/>
                <a:cs typeface="Times New Roman"/>
                <a:sym typeface="Times New Roman"/>
              </a:rPr>
              <a:t>P</a:t>
            </a:r>
            <a:r>
              <a:rPr lang="ko-KR" sz="1600" b="0" i="0" u="none" strike="noStrike" cap="none">
                <a:solidFill>
                  <a:srgbClr val="000000"/>
                </a:solidFill>
                <a:latin typeface="Times New Roman"/>
                <a:ea typeface="Times New Roman"/>
                <a:cs typeface="Times New Roman"/>
                <a:sym typeface="Times New Roman"/>
              </a:rPr>
              <a:t>(</a:t>
            </a:r>
            <a:r>
              <a:rPr lang="ko-KR" sz="1600" b="0" i="1" u="none" strike="noStrike" cap="none">
                <a:solidFill>
                  <a:srgbClr val="000000"/>
                </a:solidFill>
                <a:latin typeface="Times New Roman"/>
                <a:ea typeface="Times New Roman"/>
                <a:cs typeface="Times New Roman"/>
                <a:sym typeface="Times New Roman"/>
              </a:rPr>
              <a:t>X</a:t>
            </a:r>
            <a:r>
              <a:rPr lang="ko-KR" sz="1600" b="0" i="0" u="none" strike="noStrike" cap="none">
                <a:solidFill>
                  <a:srgbClr val="000000"/>
                </a:solidFill>
                <a:latin typeface="Times New Roman"/>
                <a:ea typeface="Times New Roman"/>
                <a:cs typeface="Times New Roman"/>
                <a:sym typeface="Times New Roman"/>
              </a:rPr>
              <a:t>=1)=0.02</a:t>
            </a:r>
            <a:endParaRPr sz="1600" b="0" i="0" u="none" strike="noStrike" cap="none">
              <a:solidFill>
                <a:srgbClr val="000000"/>
              </a:solidFill>
              <a:latin typeface="Times New Roman"/>
              <a:ea typeface="Times New Roman"/>
              <a:cs typeface="Times New Roman"/>
              <a:sym typeface="Times New Roman"/>
            </a:endParaRPr>
          </a:p>
        </p:txBody>
      </p:sp>
      <p:sp>
        <p:nvSpPr>
          <p:cNvPr id="2016" name="Google Shape;2016;p124"/>
          <p:cNvSpPr txBox="1"/>
          <p:nvPr/>
        </p:nvSpPr>
        <p:spPr>
          <a:xfrm>
            <a:off x="6952400" y="5632377"/>
            <a:ext cx="1523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ko-KR" sz="1600" b="0" i="1" u="none" strike="noStrike" cap="none">
                <a:solidFill>
                  <a:srgbClr val="000000"/>
                </a:solidFill>
                <a:latin typeface="Times New Roman"/>
                <a:ea typeface="Times New Roman"/>
                <a:cs typeface="Times New Roman"/>
                <a:sym typeface="Times New Roman"/>
              </a:rPr>
              <a:t>P</a:t>
            </a:r>
            <a:r>
              <a:rPr lang="ko-KR" sz="1600" b="0" i="0" u="none" strike="noStrike" cap="none">
                <a:solidFill>
                  <a:srgbClr val="000000"/>
                </a:solidFill>
                <a:latin typeface="Times New Roman"/>
                <a:ea typeface="Times New Roman"/>
                <a:cs typeface="Times New Roman"/>
                <a:sym typeface="Times New Roman"/>
              </a:rPr>
              <a:t>(</a:t>
            </a:r>
            <a:r>
              <a:rPr lang="ko-KR" sz="1600" b="0" i="1" u="none" strike="noStrike" cap="none">
                <a:solidFill>
                  <a:srgbClr val="000000"/>
                </a:solidFill>
                <a:latin typeface="Times New Roman"/>
                <a:ea typeface="Times New Roman"/>
                <a:cs typeface="Times New Roman"/>
                <a:sym typeface="Times New Roman"/>
              </a:rPr>
              <a:t>X</a:t>
            </a:r>
            <a:r>
              <a:rPr lang="ko-KR" sz="1600" b="0" i="0" u="none" strike="noStrike" cap="none">
                <a:solidFill>
                  <a:srgbClr val="000000"/>
                </a:solidFill>
                <a:latin typeface="Times New Roman"/>
                <a:ea typeface="Times New Roman"/>
                <a:cs typeface="Times New Roman"/>
                <a:sym typeface="Times New Roman"/>
              </a:rPr>
              <a:t>=2)=0.025</a:t>
            </a:r>
            <a:endParaRPr sz="1600" b="0" i="0" u="none" strike="noStrike" cap="none">
              <a:solidFill>
                <a:srgbClr val="000000"/>
              </a:solidFill>
              <a:latin typeface="Times New Roman"/>
              <a:ea typeface="Times New Roman"/>
              <a:cs typeface="Times New Roman"/>
              <a:sym typeface="Times New Roman"/>
            </a:endParaRPr>
          </a:p>
        </p:txBody>
      </p:sp>
      <p:cxnSp>
        <p:nvCxnSpPr>
          <p:cNvPr id="2017" name="Google Shape;2017;p124"/>
          <p:cNvCxnSpPr>
            <a:endCxn id="2018" idx="1"/>
          </p:cNvCxnSpPr>
          <p:nvPr/>
        </p:nvCxnSpPr>
        <p:spPr>
          <a:xfrm rot="10800000" flipH="1">
            <a:off x="5953700" y="5339588"/>
            <a:ext cx="998700" cy="105000"/>
          </a:xfrm>
          <a:prstGeom prst="straightConnector1">
            <a:avLst/>
          </a:prstGeom>
          <a:noFill/>
          <a:ln w="19050" cap="flat" cmpd="sng">
            <a:solidFill>
              <a:srgbClr val="C00000"/>
            </a:solidFill>
            <a:prstDash val="dot"/>
            <a:miter lim="800000"/>
            <a:headEnd type="none" w="sm" len="sm"/>
            <a:tailEnd type="triangle" w="med" len="med"/>
          </a:ln>
        </p:spPr>
      </p:cxnSp>
      <p:sp>
        <p:nvSpPr>
          <p:cNvPr id="2018" name="Google Shape;2018;p124"/>
          <p:cNvSpPr txBox="1"/>
          <p:nvPr/>
        </p:nvSpPr>
        <p:spPr>
          <a:xfrm>
            <a:off x="6952400" y="5170238"/>
            <a:ext cx="1401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ko-KR" sz="1600" b="0" i="1" u="none" strike="noStrike" cap="none">
                <a:solidFill>
                  <a:srgbClr val="000000"/>
                </a:solidFill>
                <a:latin typeface="Times New Roman"/>
                <a:ea typeface="Times New Roman"/>
                <a:cs typeface="Times New Roman"/>
                <a:sym typeface="Times New Roman"/>
              </a:rPr>
              <a:t>P</a:t>
            </a:r>
            <a:r>
              <a:rPr lang="ko-KR" sz="1600" b="0" i="0" u="none" strike="noStrike" cap="none">
                <a:solidFill>
                  <a:srgbClr val="000000"/>
                </a:solidFill>
                <a:latin typeface="Times New Roman"/>
                <a:ea typeface="Times New Roman"/>
                <a:cs typeface="Times New Roman"/>
                <a:sym typeface="Times New Roman"/>
              </a:rPr>
              <a:t>(</a:t>
            </a:r>
            <a:r>
              <a:rPr lang="ko-KR" sz="1600" b="0" i="1" u="none" strike="noStrike" cap="none">
                <a:solidFill>
                  <a:srgbClr val="000000"/>
                </a:solidFill>
                <a:latin typeface="Times New Roman"/>
                <a:ea typeface="Times New Roman"/>
                <a:cs typeface="Times New Roman"/>
                <a:sym typeface="Times New Roman"/>
              </a:rPr>
              <a:t>X</a:t>
            </a:r>
            <a:r>
              <a:rPr lang="ko-KR" sz="1600" b="0" i="0" u="none" strike="noStrike" cap="none">
                <a:solidFill>
                  <a:srgbClr val="000000"/>
                </a:solidFill>
                <a:latin typeface="Times New Roman"/>
                <a:ea typeface="Times New Roman"/>
                <a:cs typeface="Times New Roman"/>
                <a:sym typeface="Times New Roman"/>
              </a:rPr>
              <a:t>=1)=0.05</a:t>
            </a:r>
            <a:endParaRPr sz="16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125"/>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ko-KR"/>
              <a:t>확률분포의 중요성!!</a:t>
            </a:r>
            <a:endParaRPr/>
          </a:p>
        </p:txBody>
      </p:sp>
      <p:sp>
        <p:nvSpPr>
          <p:cNvPr id="2024" name="Google Shape;2024;p125"/>
          <p:cNvSpPr txBox="1">
            <a:spLocks noGrp="1"/>
          </p:cNvSpPr>
          <p:nvPr>
            <p:ph type="body" idx="4294967295"/>
          </p:nvPr>
        </p:nvSpPr>
        <p:spPr>
          <a:xfrm>
            <a:off x="315300" y="1110000"/>
            <a:ext cx="8513400" cy="5316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전제1 : 확률분포는 판단의 기준</a:t>
            </a:r>
            <a:endParaRPr>
              <a:latin typeface="Malgun Gothic"/>
              <a:ea typeface="Malgun Gothic"/>
              <a:cs typeface="Malgun Gothic"/>
              <a:sym typeface="Malgun Gothic"/>
            </a:endParaRPr>
          </a:p>
        </p:txBody>
      </p:sp>
      <p:sp>
        <p:nvSpPr>
          <p:cNvPr id="2025" name="Google Shape;2025;p125"/>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026" name="Google Shape;2026;p125"/>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125</a:t>
            </a:fld>
            <a:endParaRPr/>
          </a:p>
        </p:txBody>
      </p:sp>
      <p:sp>
        <p:nvSpPr>
          <p:cNvPr id="2027" name="Google Shape;2027;p125"/>
          <p:cNvSpPr/>
          <p:nvPr/>
        </p:nvSpPr>
        <p:spPr>
          <a:xfrm>
            <a:off x="1596375" y="1709488"/>
            <a:ext cx="5951400" cy="582900"/>
          </a:xfrm>
          <a:prstGeom prst="rect">
            <a:avLst/>
          </a:prstGeom>
          <a:solidFill>
            <a:srgbClr val="A6FFFF">
              <a:alpha val="34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ko-KR" sz="1400" b="0" i="0" u="none" strike="noStrike" cap="none">
                <a:solidFill>
                  <a:srgbClr val="000000"/>
                </a:solidFill>
                <a:latin typeface="Malgun Gothic"/>
                <a:ea typeface="Malgun Gothic"/>
                <a:cs typeface="Malgun Gothic"/>
                <a:sym typeface="Malgun Gothic"/>
              </a:rPr>
              <a:t>생각1)  동전 던지기를 할 때, 앞면과 뒷면이 나올 확률은?</a:t>
            </a:r>
            <a:endParaRPr sz="1400" b="0" i="0" u="none" strike="noStrike" cap="none">
              <a:solidFill>
                <a:srgbClr val="000000"/>
              </a:solidFill>
              <a:latin typeface="Malgun Gothic"/>
              <a:ea typeface="Malgun Gothic"/>
              <a:cs typeface="Malgun Gothic"/>
              <a:sym typeface="Malgun Gothic"/>
            </a:endParaRPr>
          </a:p>
        </p:txBody>
      </p:sp>
      <p:sp>
        <p:nvSpPr>
          <p:cNvPr id="2028" name="Google Shape;2028;p125"/>
          <p:cNvSpPr/>
          <p:nvPr/>
        </p:nvSpPr>
        <p:spPr>
          <a:xfrm>
            <a:off x="1425313" y="5022950"/>
            <a:ext cx="6409800" cy="946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ko-KR" sz="1400" b="0" i="0" u="none" strike="noStrike" cap="none">
                <a:solidFill>
                  <a:srgbClr val="000000"/>
                </a:solidFill>
                <a:latin typeface="Malgun Gothic"/>
                <a:ea typeface="Malgun Gothic"/>
                <a:cs typeface="Malgun Gothic"/>
                <a:sym typeface="Malgun Gothic"/>
              </a:rPr>
              <a:t>각각 0.5(50%)의 확률을 갖는다</a:t>
            </a:r>
            <a:endParaRPr sz="1400" b="0" i="0" u="none" strike="noStrike" cap="none">
              <a:solidFill>
                <a:srgbClr val="000000"/>
              </a:solidFill>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1400"/>
              <a:buFont typeface="Arial"/>
              <a:buNone/>
            </a:pPr>
            <a:r>
              <a:rPr lang="ko-KR" sz="1400" b="0" i="0" u="none" strike="noStrike" cap="none">
                <a:solidFill>
                  <a:srgbClr val="000000"/>
                </a:solidFill>
                <a:latin typeface="Malgun Gothic"/>
                <a:ea typeface="Malgun Gothic"/>
                <a:cs typeface="Malgun Gothic"/>
                <a:sym typeface="Malgun Gothic"/>
              </a:rPr>
              <a:t>너무나 당연한 이야기?</a:t>
            </a:r>
            <a:endParaRPr sz="1400" b="0" i="0" u="none" strike="noStrike" cap="none">
              <a:solidFill>
                <a:srgbClr val="000000"/>
              </a:solidFill>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1400"/>
              <a:buFont typeface="Arial"/>
              <a:buNone/>
            </a:pPr>
            <a:r>
              <a:rPr lang="ko-KR" sz="1400" b="0" i="0" u="none" strike="noStrike" cap="none">
                <a:solidFill>
                  <a:srgbClr val="000000"/>
                </a:solidFill>
                <a:latin typeface="Malgun Gothic"/>
                <a:ea typeface="Malgun Gothic"/>
                <a:cs typeface="Malgun Gothic"/>
                <a:sym typeface="Malgun Gothic"/>
              </a:rPr>
              <a:t>하지만 이런 확률이 나올 분포를 이미 알고 있기 때문에 판단을 할 수 있다.</a:t>
            </a:r>
            <a:endParaRPr sz="1400" b="0" i="0" u="none" strike="noStrike" cap="none">
              <a:solidFill>
                <a:srgbClr val="000000"/>
              </a:solidFill>
              <a:latin typeface="Malgun Gothic"/>
              <a:ea typeface="Malgun Gothic"/>
              <a:cs typeface="Malgun Gothic"/>
              <a:sym typeface="Malgun Gothic"/>
            </a:endParaRPr>
          </a:p>
        </p:txBody>
      </p:sp>
      <p:cxnSp>
        <p:nvCxnSpPr>
          <p:cNvPr id="2029" name="Google Shape;2029;p125"/>
          <p:cNvCxnSpPr/>
          <p:nvPr/>
        </p:nvCxnSpPr>
        <p:spPr>
          <a:xfrm>
            <a:off x="3449845" y="2632350"/>
            <a:ext cx="0" cy="2091300"/>
          </a:xfrm>
          <a:prstGeom prst="straightConnector1">
            <a:avLst/>
          </a:prstGeom>
          <a:noFill/>
          <a:ln w="9525" cap="flat" cmpd="sng">
            <a:solidFill>
              <a:schemeClr val="dk2"/>
            </a:solidFill>
            <a:prstDash val="solid"/>
            <a:round/>
            <a:headEnd type="stealth" w="med" len="med"/>
            <a:tailEnd type="none" w="med" len="med"/>
          </a:ln>
        </p:spPr>
      </p:cxnSp>
      <p:cxnSp>
        <p:nvCxnSpPr>
          <p:cNvPr id="2030" name="Google Shape;2030;p125"/>
          <p:cNvCxnSpPr/>
          <p:nvPr/>
        </p:nvCxnSpPr>
        <p:spPr>
          <a:xfrm>
            <a:off x="3362134" y="4623434"/>
            <a:ext cx="2580900" cy="0"/>
          </a:xfrm>
          <a:prstGeom prst="straightConnector1">
            <a:avLst/>
          </a:prstGeom>
          <a:noFill/>
          <a:ln w="9525" cap="flat" cmpd="sng">
            <a:solidFill>
              <a:schemeClr val="dk2"/>
            </a:solidFill>
            <a:prstDash val="solid"/>
            <a:round/>
            <a:headEnd type="none" w="med" len="med"/>
            <a:tailEnd type="none" w="med" len="med"/>
          </a:ln>
        </p:spPr>
      </p:cxnSp>
      <p:cxnSp>
        <p:nvCxnSpPr>
          <p:cNvPr id="2031" name="Google Shape;2031;p125"/>
          <p:cNvCxnSpPr/>
          <p:nvPr/>
        </p:nvCxnSpPr>
        <p:spPr>
          <a:xfrm>
            <a:off x="3361321" y="318982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032" name="Google Shape;2032;p125"/>
          <p:cNvCxnSpPr/>
          <p:nvPr/>
        </p:nvCxnSpPr>
        <p:spPr>
          <a:xfrm>
            <a:off x="3361321" y="348550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033" name="Google Shape;2033;p125"/>
          <p:cNvCxnSpPr/>
          <p:nvPr/>
        </p:nvCxnSpPr>
        <p:spPr>
          <a:xfrm>
            <a:off x="3361321" y="378118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034" name="Google Shape;2034;p125"/>
          <p:cNvCxnSpPr/>
          <p:nvPr/>
        </p:nvCxnSpPr>
        <p:spPr>
          <a:xfrm>
            <a:off x="3361321" y="4073618"/>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035" name="Google Shape;2035;p125"/>
          <p:cNvCxnSpPr/>
          <p:nvPr/>
        </p:nvCxnSpPr>
        <p:spPr>
          <a:xfrm>
            <a:off x="3361321" y="4369298"/>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036" name="Google Shape;2036;p125"/>
          <p:cNvCxnSpPr/>
          <p:nvPr/>
        </p:nvCxnSpPr>
        <p:spPr>
          <a:xfrm rot="10800000">
            <a:off x="4671605" y="4619486"/>
            <a:ext cx="0" cy="103500"/>
          </a:xfrm>
          <a:prstGeom prst="straightConnector1">
            <a:avLst/>
          </a:prstGeom>
          <a:noFill/>
          <a:ln w="9525" cap="flat" cmpd="sng">
            <a:solidFill>
              <a:schemeClr val="dk2"/>
            </a:solidFill>
            <a:prstDash val="solid"/>
            <a:round/>
            <a:headEnd type="none" w="med" len="med"/>
            <a:tailEnd type="none" w="med" len="med"/>
          </a:ln>
        </p:spPr>
      </p:cxnSp>
      <p:cxnSp>
        <p:nvCxnSpPr>
          <p:cNvPr id="2037" name="Google Shape;2037;p125"/>
          <p:cNvCxnSpPr/>
          <p:nvPr/>
        </p:nvCxnSpPr>
        <p:spPr>
          <a:xfrm rot="10800000">
            <a:off x="5957886" y="4619486"/>
            <a:ext cx="0" cy="103500"/>
          </a:xfrm>
          <a:prstGeom prst="straightConnector1">
            <a:avLst/>
          </a:prstGeom>
          <a:noFill/>
          <a:ln w="9525" cap="flat" cmpd="sng">
            <a:solidFill>
              <a:schemeClr val="dk2"/>
            </a:solidFill>
            <a:prstDash val="solid"/>
            <a:round/>
            <a:headEnd type="none" w="med" len="med"/>
            <a:tailEnd type="none" w="med" len="med"/>
          </a:ln>
        </p:spPr>
      </p:cxnSp>
      <p:sp>
        <p:nvSpPr>
          <p:cNvPr id="2038" name="Google Shape;2038;p125"/>
          <p:cNvSpPr txBox="1"/>
          <p:nvPr/>
        </p:nvSpPr>
        <p:spPr>
          <a:xfrm>
            <a:off x="3863696" y="4667849"/>
            <a:ext cx="483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앞면</a:t>
            </a:r>
            <a:endParaRPr sz="1000" b="1">
              <a:solidFill>
                <a:schemeClr val="dk1"/>
              </a:solidFill>
              <a:latin typeface="Malgun Gothic"/>
              <a:ea typeface="Malgun Gothic"/>
              <a:cs typeface="Malgun Gothic"/>
              <a:sym typeface="Malgun Gothic"/>
            </a:endParaRPr>
          </a:p>
        </p:txBody>
      </p:sp>
      <p:sp>
        <p:nvSpPr>
          <p:cNvPr id="2039" name="Google Shape;2039;p125"/>
          <p:cNvSpPr txBox="1"/>
          <p:nvPr/>
        </p:nvSpPr>
        <p:spPr>
          <a:xfrm>
            <a:off x="5079654" y="4667849"/>
            <a:ext cx="483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뒷면</a:t>
            </a:r>
            <a:endParaRPr sz="1000" b="1">
              <a:solidFill>
                <a:schemeClr val="dk1"/>
              </a:solidFill>
              <a:latin typeface="Malgun Gothic"/>
              <a:ea typeface="Malgun Gothic"/>
              <a:cs typeface="Malgun Gothic"/>
              <a:sym typeface="Malgun Gothic"/>
            </a:endParaRPr>
          </a:p>
        </p:txBody>
      </p:sp>
      <p:sp>
        <p:nvSpPr>
          <p:cNvPr id="2040" name="Google Shape;2040;p125"/>
          <p:cNvSpPr/>
          <p:nvPr/>
        </p:nvSpPr>
        <p:spPr>
          <a:xfrm>
            <a:off x="3818113" y="3181350"/>
            <a:ext cx="548700" cy="14421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1" name="Google Shape;2041;p125"/>
          <p:cNvSpPr/>
          <p:nvPr/>
        </p:nvSpPr>
        <p:spPr>
          <a:xfrm>
            <a:off x="5019073" y="3181350"/>
            <a:ext cx="548700" cy="14421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042" name="Google Shape;2042;p125"/>
          <p:cNvCxnSpPr/>
          <p:nvPr/>
        </p:nvCxnSpPr>
        <p:spPr>
          <a:xfrm>
            <a:off x="3361321" y="2885020"/>
            <a:ext cx="100200" cy="0"/>
          </a:xfrm>
          <a:prstGeom prst="straightConnector1">
            <a:avLst/>
          </a:prstGeom>
          <a:noFill/>
          <a:ln w="9525" cap="flat" cmpd="sng">
            <a:solidFill>
              <a:schemeClr val="dk2"/>
            </a:solidFill>
            <a:prstDash val="solid"/>
            <a:round/>
            <a:headEnd type="none" w="med" len="med"/>
            <a:tailEnd type="none" w="med" len="med"/>
          </a:ln>
        </p:spPr>
      </p:cxnSp>
      <p:sp>
        <p:nvSpPr>
          <p:cNvPr id="2043" name="Google Shape;2043;p125"/>
          <p:cNvSpPr txBox="1"/>
          <p:nvPr/>
        </p:nvSpPr>
        <p:spPr>
          <a:xfrm>
            <a:off x="3079399" y="4524550"/>
            <a:ext cx="362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a:t>
            </a:r>
            <a:endParaRPr sz="1000" b="1">
              <a:solidFill>
                <a:schemeClr val="dk1"/>
              </a:solidFill>
              <a:latin typeface="Malgun Gothic"/>
              <a:ea typeface="Malgun Gothic"/>
              <a:cs typeface="Malgun Gothic"/>
              <a:sym typeface="Malgun Gothic"/>
            </a:endParaRPr>
          </a:p>
        </p:txBody>
      </p:sp>
      <p:sp>
        <p:nvSpPr>
          <p:cNvPr id="2044" name="Google Shape;2044;p125"/>
          <p:cNvSpPr txBox="1"/>
          <p:nvPr/>
        </p:nvSpPr>
        <p:spPr>
          <a:xfrm>
            <a:off x="3006450" y="4268600"/>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0.1</a:t>
            </a:r>
            <a:endParaRPr sz="1000" b="1">
              <a:solidFill>
                <a:schemeClr val="dk1"/>
              </a:solidFill>
              <a:latin typeface="Malgun Gothic"/>
              <a:ea typeface="Malgun Gothic"/>
              <a:cs typeface="Malgun Gothic"/>
              <a:sym typeface="Malgun Gothic"/>
            </a:endParaRPr>
          </a:p>
        </p:txBody>
      </p:sp>
      <p:sp>
        <p:nvSpPr>
          <p:cNvPr id="2045" name="Google Shape;2045;p125"/>
          <p:cNvSpPr txBox="1"/>
          <p:nvPr/>
        </p:nvSpPr>
        <p:spPr>
          <a:xfrm>
            <a:off x="3006450" y="399115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0.2</a:t>
            </a:r>
            <a:endParaRPr sz="1000" b="1">
              <a:solidFill>
                <a:schemeClr val="dk1"/>
              </a:solidFill>
              <a:latin typeface="Malgun Gothic"/>
              <a:ea typeface="Malgun Gothic"/>
              <a:cs typeface="Malgun Gothic"/>
              <a:sym typeface="Malgun Gothic"/>
            </a:endParaRPr>
          </a:p>
        </p:txBody>
      </p:sp>
      <p:sp>
        <p:nvSpPr>
          <p:cNvPr id="2046" name="Google Shape;2046;p125"/>
          <p:cNvSpPr txBox="1"/>
          <p:nvPr/>
        </p:nvSpPr>
        <p:spPr>
          <a:xfrm>
            <a:off x="3006450" y="368635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0.3</a:t>
            </a:r>
            <a:endParaRPr sz="1000" b="1">
              <a:solidFill>
                <a:schemeClr val="dk1"/>
              </a:solidFill>
              <a:latin typeface="Malgun Gothic"/>
              <a:ea typeface="Malgun Gothic"/>
              <a:cs typeface="Malgun Gothic"/>
              <a:sym typeface="Malgun Gothic"/>
            </a:endParaRPr>
          </a:p>
        </p:txBody>
      </p:sp>
      <p:sp>
        <p:nvSpPr>
          <p:cNvPr id="2047" name="Google Shape;2047;p125"/>
          <p:cNvSpPr txBox="1"/>
          <p:nvPr/>
        </p:nvSpPr>
        <p:spPr>
          <a:xfrm>
            <a:off x="3006450" y="338155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0.4</a:t>
            </a:r>
            <a:endParaRPr sz="1000" b="1">
              <a:solidFill>
                <a:schemeClr val="dk1"/>
              </a:solidFill>
              <a:latin typeface="Malgun Gothic"/>
              <a:ea typeface="Malgun Gothic"/>
              <a:cs typeface="Malgun Gothic"/>
              <a:sym typeface="Malgun Gothic"/>
            </a:endParaRPr>
          </a:p>
        </p:txBody>
      </p:sp>
      <p:sp>
        <p:nvSpPr>
          <p:cNvPr id="2048" name="Google Shape;2048;p125"/>
          <p:cNvSpPr txBox="1"/>
          <p:nvPr/>
        </p:nvSpPr>
        <p:spPr>
          <a:xfrm>
            <a:off x="3006450" y="3094998"/>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0.5</a:t>
            </a:r>
            <a:endParaRPr sz="1000" b="1">
              <a:solidFill>
                <a:schemeClr val="dk1"/>
              </a:solidFill>
              <a:latin typeface="Malgun Gothic"/>
              <a:ea typeface="Malgun Gothic"/>
              <a:cs typeface="Malgun Gothic"/>
              <a:sym typeface="Malgun Gothic"/>
            </a:endParaRPr>
          </a:p>
        </p:txBody>
      </p:sp>
      <p:sp>
        <p:nvSpPr>
          <p:cNvPr id="2049" name="Google Shape;2049;p125"/>
          <p:cNvSpPr txBox="1"/>
          <p:nvPr/>
        </p:nvSpPr>
        <p:spPr>
          <a:xfrm>
            <a:off x="3006450" y="2790198"/>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0.6</a:t>
            </a:r>
            <a:endParaRPr sz="1000" b="1">
              <a:solidFill>
                <a:schemeClr val="dk1"/>
              </a:solidFill>
              <a:latin typeface="Malgun Gothic"/>
              <a:ea typeface="Malgun Gothic"/>
              <a:cs typeface="Malgun Gothic"/>
              <a:sym typeface="Malgun Gothic"/>
            </a:endParaRPr>
          </a:p>
        </p:txBody>
      </p:sp>
      <p:sp>
        <p:nvSpPr>
          <p:cNvPr id="2050" name="Google Shape;2050;p125"/>
          <p:cNvSpPr txBox="1"/>
          <p:nvPr/>
        </p:nvSpPr>
        <p:spPr>
          <a:xfrm>
            <a:off x="3049830" y="2409189"/>
            <a:ext cx="714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확률질량</a:t>
            </a:r>
            <a:endParaRPr sz="1000" b="1">
              <a:solidFill>
                <a:schemeClr val="dk1"/>
              </a:solidFill>
              <a:latin typeface="Malgun Gothic"/>
              <a:ea typeface="Malgun Gothic"/>
              <a:cs typeface="Malgun Gothic"/>
              <a:sym typeface="Malgun Gothic"/>
            </a:endParaRPr>
          </a:p>
        </p:txBody>
      </p:sp>
      <p:sp>
        <p:nvSpPr>
          <p:cNvPr id="2051" name="Google Shape;2051;p125"/>
          <p:cNvSpPr txBox="1"/>
          <p:nvPr/>
        </p:nvSpPr>
        <p:spPr>
          <a:xfrm>
            <a:off x="3735318" y="2972918"/>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0.5</a:t>
            </a:r>
            <a:endParaRPr sz="1000" b="1">
              <a:solidFill>
                <a:schemeClr val="dk1"/>
              </a:solidFill>
              <a:latin typeface="Malgun Gothic"/>
              <a:ea typeface="Malgun Gothic"/>
              <a:cs typeface="Malgun Gothic"/>
              <a:sym typeface="Malgun Gothic"/>
            </a:endParaRPr>
          </a:p>
        </p:txBody>
      </p:sp>
      <p:sp>
        <p:nvSpPr>
          <p:cNvPr id="2052" name="Google Shape;2052;p125"/>
          <p:cNvSpPr txBox="1"/>
          <p:nvPr/>
        </p:nvSpPr>
        <p:spPr>
          <a:xfrm>
            <a:off x="4923916" y="2972918"/>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0.5</a:t>
            </a:r>
            <a:endParaRPr sz="1000" b="1">
              <a:solidFill>
                <a:schemeClr val="dk1"/>
              </a:solidFill>
              <a:latin typeface="Malgun Gothic"/>
              <a:ea typeface="Malgun Gothic"/>
              <a:cs typeface="Malgun Gothic"/>
              <a:sym typeface="Malgun Gothic"/>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056"/>
        <p:cNvGrpSpPr/>
        <p:nvPr/>
      </p:nvGrpSpPr>
      <p:grpSpPr>
        <a:xfrm>
          <a:off x="0" y="0"/>
          <a:ext cx="0" cy="0"/>
          <a:chOff x="0" y="0"/>
          <a:chExt cx="0" cy="0"/>
        </a:xfrm>
      </p:grpSpPr>
      <p:sp>
        <p:nvSpPr>
          <p:cNvPr id="2057" name="Google Shape;2057;p126"/>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ko-KR"/>
              <a:t>확률분포의 중요성!!</a:t>
            </a:r>
            <a:endParaRPr/>
          </a:p>
        </p:txBody>
      </p:sp>
      <p:sp>
        <p:nvSpPr>
          <p:cNvPr id="2058" name="Google Shape;2058;p126"/>
          <p:cNvSpPr txBox="1">
            <a:spLocks noGrp="1"/>
          </p:cNvSpPr>
          <p:nvPr>
            <p:ph type="body" idx="4294967295"/>
          </p:nvPr>
        </p:nvSpPr>
        <p:spPr>
          <a:xfrm>
            <a:off x="315300" y="1110000"/>
            <a:ext cx="8513400" cy="472500"/>
          </a:xfrm>
          <a:prstGeom prst="rect">
            <a:avLst/>
          </a:prstGeom>
          <a:noFill/>
          <a:ln>
            <a:noFill/>
          </a:ln>
        </p:spPr>
        <p:txBody>
          <a:bodyPr spcFirstLastPara="1" wrap="square" lIns="91425" tIns="45700" rIns="91425" bIns="45700" anchor="t" anchorCtr="0">
            <a:normAutofit fontScale="85000" lnSpcReduction="2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전제2 : 기준이 없으면 판단할 수 없다!!</a:t>
            </a:r>
            <a:endParaRPr>
              <a:latin typeface="Malgun Gothic"/>
              <a:ea typeface="Malgun Gothic"/>
              <a:cs typeface="Malgun Gothic"/>
              <a:sym typeface="Malgun Gothic"/>
            </a:endParaRPr>
          </a:p>
        </p:txBody>
      </p:sp>
      <p:sp>
        <p:nvSpPr>
          <p:cNvPr id="2059" name="Google Shape;2059;p126"/>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060" name="Google Shape;2060;p126"/>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126</a:t>
            </a:fld>
            <a:endParaRPr/>
          </a:p>
        </p:txBody>
      </p:sp>
      <p:sp>
        <p:nvSpPr>
          <p:cNvPr id="2061" name="Google Shape;2061;p126"/>
          <p:cNvSpPr/>
          <p:nvPr/>
        </p:nvSpPr>
        <p:spPr>
          <a:xfrm>
            <a:off x="1596375" y="1709488"/>
            <a:ext cx="5951400" cy="582900"/>
          </a:xfrm>
          <a:prstGeom prst="rect">
            <a:avLst/>
          </a:prstGeom>
          <a:solidFill>
            <a:srgbClr val="A6FFFF">
              <a:alpha val="34901"/>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ko-KR" sz="1400" b="0" i="0" u="none" strike="noStrike" cap="none">
                <a:solidFill>
                  <a:srgbClr val="000000"/>
                </a:solidFill>
                <a:latin typeface="Malgun Gothic"/>
                <a:ea typeface="Malgun Gothic"/>
                <a:cs typeface="Malgun Gothic"/>
                <a:sym typeface="Malgun Gothic"/>
              </a:rPr>
              <a:t>생각2)  대선전에 강남에 아파트를 사면 값이 오를까 내릴까?</a:t>
            </a:r>
            <a:endParaRPr sz="1400" b="0" i="0" u="none" strike="noStrike" cap="none">
              <a:solidFill>
                <a:srgbClr val="000000"/>
              </a:solidFill>
              <a:latin typeface="Malgun Gothic"/>
              <a:ea typeface="Malgun Gothic"/>
              <a:cs typeface="Malgun Gothic"/>
              <a:sym typeface="Malgun Gothic"/>
            </a:endParaRPr>
          </a:p>
        </p:txBody>
      </p:sp>
      <p:sp>
        <p:nvSpPr>
          <p:cNvPr id="2062" name="Google Shape;2062;p126"/>
          <p:cNvSpPr/>
          <p:nvPr/>
        </p:nvSpPr>
        <p:spPr>
          <a:xfrm>
            <a:off x="920400" y="5152100"/>
            <a:ext cx="7760400" cy="946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ko-KR" sz="1400" b="0" i="0" u="none" strike="noStrike" cap="none">
                <a:solidFill>
                  <a:srgbClr val="000000"/>
                </a:solidFill>
                <a:latin typeface="Malgun Gothic"/>
                <a:ea typeface="Malgun Gothic"/>
                <a:cs typeface="Malgun Gothic"/>
                <a:sym typeface="Malgun Gothic"/>
              </a:rPr>
              <a:t>과거 자료를 보면 대선 전후 5개월 아파트 가격이 상승할 확률이 0.47(47%)였다. </a:t>
            </a:r>
            <a:endParaRPr sz="1400" b="0" i="0" u="none" strike="noStrike" cap="none">
              <a:solidFill>
                <a:srgbClr val="000000"/>
              </a:solidFill>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1400"/>
              <a:buFont typeface="Arial"/>
              <a:buNone/>
            </a:pPr>
            <a:r>
              <a:rPr lang="ko-KR" sz="1400" b="0" i="0" u="none" strike="noStrike" cap="none">
                <a:solidFill>
                  <a:srgbClr val="000000"/>
                </a:solidFill>
                <a:latin typeface="Malgun Gothic"/>
                <a:ea typeface="Malgun Gothic"/>
                <a:cs typeface="Malgun Gothic"/>
                <a:sym typeface="Malgun Gothic"/>
              </a:rPr>
              <a:t>반면 하락할 확률은 0.53(53%)였다.</a:t>
            </a:r>
            <a:endParaRPr sz="1400" b="0" i="0" u="none" strike="noStrike" cap="none">
              <a:solidFill>
                <a:srgbClr val="000000"/>
              </a:solidFill>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1400"/>
              <a:buFont typeface="Arial"/>
              <a:buNone/>
            </a:pPr>
            <a:r>
              <a:rPr lang="ko-KR" sz="1400" b="0" i="0" u="none" strike="noStrike" cap="none">
                <a:solidFill>
                  <a:srgbClr val="000000"/>
                </a:solidFill>
                <a:latin typeface="Malgun Gothic"/>
                <a:ea typeface="Malgun Gothic"/>
                <a:cs typeface="Malgun Gothic"/>
                <a:sym typeface="Malgun Gothic"/>
              </a:rPr>
              <a:t>어떤 사건이 일어날 혹은 일어난 경험적 확률분포(정보)가 없다면 객관적 판단은 내리기 어렵다 </a:t>
            </a:r>
            <a:endParaRPr sz="1400" b="0" i="0" u="none" strike="noStrike" cap="none">
              <a:solidFill>
                <a:srgbClr val="000000"/>
              </a:solidFill>
              <a:latin typeface="Malgun Gothic"/>
              <a:ea typeface="Malgun Gothic"/>
              <a:cs typeface="Malgun Gothic"/>
              <a:sym typeface="Malgun Gothic"/>
            </a:endParaRPr>
          </a:p>
        </p:txBody>
      </p:sp>
      <p:cxnSp>
        <p:nvCxnSpPr>
          <p:cNvPr id="2063" name="Google Shape;2063;p126"/>
          <p:cNvCxnSpPr/>
          <p:nvPr/>
        </p:nvCxnSpPr>
        <p:spPr>
          <a:xfrm>
            <a:off x="2172820" y="2716450"/>
            <a:ext cx="0" cy="2091300"/>
          </a:xfrm>
          <a:prstGeom prst="straightConnector1">
            <a:avLst/>
          </a:prstGeom>
          <a:noFill/>
          <a:ln w="9525" cap="flat" cmpd="sng">
            <a:solidFill>
              <a:schemeClr val="dk2"/>
            </a:solidFill>
            <a:prstDash val="solid"/>
            <a:round/>
            <a:headEnd type="stealth" w="med" len="med"/>
            <a:tailEnd type="none" w="med" len="med"/>
          </a:ln>
        </p:spPr>
      </p:cxnSp>
      <p:cxnSp>
        <p:nvCxnSpPr>
          <p:cNvPr id="2064" name="Google Shape;2064;p126"/>
          <p:cNvCxnSpPr/>
          <p:nvPr/>
        </p:nvCxnSpPr>
        <p:spPr>
          <a:xfrm>
            <a:off x="2094114" y="4707550"/>
            <a:ext cx="4672800" cy="0"/>
          </a:xfrm>
          <a:prstGeom prst="straightConnector1">
            <a:avLst/>
          </a:prstGeom>
          <a:noFill/>
          <a:ln w="9525" cap="flat" cmpd="sng">
            <a:solidFill>
              <a:schemeClr val="dk2"/>
            </a:solidFill>
            <a:prstDash val="solid"/>
            <a:round/>
            <a:headEnd type="none" w="med" len="med"/>
            <a:tailEnd type="none" w="med" len="med"/>
          </a:ln>
        </p:spPr>
      </p:cxnSp>
      <p:cxnSp>
        <p:nvCxnSpPr>
          <p:cNvPr id="2065" name="Google Shape;2065;p126"/>
          <p:cNvCxnSpPr/>
          <p:nvPr/>
        </p:nvCxnSpPr>
        <p:spPr>
          <a:xfrm>
            <a:off x="2084296" y="327392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066" name="Google Shape;2066;p126"/>
          <p:cNvCxnSpPr/>
          <p:nvPr/>
        </p:nvCxnSpPr>
        <p:spPr>
          <a:xfrm>
            <a:off x="2084296" y="356960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067" name="Google Shape;2067;p126"/>
          <p:cNvCxnSpPr/>
          <p:nvPr/>
        </p:nvCxnSpPr>
        <p:spPr>
          <a:xfrm>
            <a:off x="2084296" y="386528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068" name="Google Shape;2068;p126"/>
          <p:cNvCxnSpPr/>
          <p:nvPr/>
        </p:nvCxnSpPr>
        <p:spPr>
          <a:xfrm>
            <a:off x="2084296" y="4157718"/>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069" name="Google Shape;2069;p126"/>
          <p:cNvCxnSpPr/>
          <p:nvPr/>
        </p:nvCxnSpPr>
        <p:spPr>
          <a:xfrm>
            <a:off x="2084296" y="4453398"/>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070" name="Google Shape;2070;p126"/>
          <p:cNvCxnSpPr/>
          <p:nvPr/>
        </p:nvCxnSpPr>
        <p:spPr>
          <a:xfrm rot="10800000">
            <a:off x="3089780" y="4703586"/>
            <a:ext cx="0" cy="103500"/>
          </a:xfrm>
          <a:prstGeom prst="straightConnector1">
            <a:avLst/>
          </a:prstGeom>
          <a:noFill/>
          <a:ln w="9525" cap="flat" cmpd="sng">
            <a:solidFill>
              <a:schemeClr val="dk2"/>
            </a:solidFill>
            <a:prstDash val="solid"/>
            <a:round/>
            <a:headEnd type="none" w="med" len="med"/>
            <a:tailEnd type="none" w="med" len="med"/>
          </a:ln>
        </p:spPr>
      </p:cxnSp>
      <p:cxnSp>
        <p:nvCxnSpPr>
          <p:cNvPr id="2071" name="Google Shape;2071;p126"/>
          <p:cNvCxnSpPr/>
          <p:nvPr/>
        </p:nvCxnSpPr>
        <p:spPr>
          <a:xfrm rot="10800000">
            <a:off x="3976821" y="4703586"/>
            <a:ext cx="0" cy="103500"/>
          </a:xfrm>
          <a:prstGeom prst="straightConnector1">
            <a:avLst/>
          </a:prstGeom>
          <a:noFill/>
          <a:ln w="9525" cap="flat" cmpd="sng">
            <a:solidFill>
              <a:schemeClr val="dk2"/>
            </a:solidFill>
            <a:prstDash val="solid"/>
            <a:round/>
            <a:headEnd type="none" w="med" len="med"/>
            <a:tailEnd type="none" w="med" len="med"/>
          </a:ln>
        </p:spPr>
      </p:cxnSp>
      <p:sp>
        <p:nvSpPr>
          <p:cNvPr id="2072" name="Google Shape;2072;p126"/>
          <p:cNvSpPr txBox="1"/>
          <p:nvPr/>
        </p:nvSpPr>
        <p:spPr>
          <a:xfrm>
            <a:off x="2282182" y="4751950"/>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10%하락</a:t>
            </a:r>
            <a:endParaRPr sz="1000" b="1">
              <a:solidFill>
                <a:schemeClr val="dk1"/>
              </a:solidFill>
              <a:latin typeface="Malgun Gothic"/>
              <a:ea typeface="Malgun Gothic"/>
              <a:cs typeface="Malgun Gothic"/>
              <a:sym typeface="Malgun Gothic"/>
            </a:endParaRPr>
          </a:p>
        </p:txBody>
      </p:sp>
      <p:sp>
        <p:nvSpPr>
          <p:cNvPr id="2073" name="Google Shape;2073;p126"/>
          <p:cNvSpPr/>
          <p:nvPr/>
        </p:nvSpPr>
        <p:spPr>
          <a:xfrm>
            <a:off x="2373725" y="4352700"/>
            <a:ext cx="548700" cy="3549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4" name="Google Shape;2074;p126"/>
          <p:cNvSpPr/>
          <p:nvPr/>
        </p:nvSpPr>
        <p:spPr>
          <a:xfrm>
            <a:off x="3249825" y="4235050"/>
            <a:ext cx="548700" cy="472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075" name="Google Shape;2075;p126"/>
          <p:cNvCxnSpPr/>
          <p:nvPr/>
        </p:nvCxnSpPr>
        <p:spPr>
          <a:xfrm>
            <a:off x="2084296" y="2969120"/>
            <a:ext cx="100200" cy="0"/>
          </a:xfrm>
          <a:prstGeom prst="straightConnector1">
            <a:avLst/>
          </a:prstGeom>
          <a:noFill/>
          <a:ln w="9525" cap="flat" cmpd="sng">
            <a:solidFill>
              <a:schemeClr val="dk2"/>
            </a:solidFill>
            <a:prstDash val="solid"/>
            <a:round/>
            <a:headEnd type="none" w="med" len="med"/>
            <a:tailEnd type="none" w="med" len="med"/>
          </a:ln>
        </p:spPr>
      </p:cxnSp>
      <p:sp>
        <p:nvSpPr>
          <p:cNvPr id="2076" name="Google Shape;2076;p126"/>
          <p:cNvSpPr txBox="1"/>
          <p:nvPr/>
        </p:nvSpPr>
        <p:spPr>
          <a:xfrm>
            <a:off x="1802374" y="4608650"/>
            <a:ext cx="362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a:t>
            </a:r>
            <a:endParaRPr sz="1000" b="1">
              <a:solidFill>
                <a:schemeClr val="dk1"/>
              </a:solidFill>
              <a:latin typeface="Malgun Gothic"/>
              <a:ea typeface="Malgun Gothic"/>
              <a:cs typeface="Malgun Gothic"/>
              <a:sym typeface="Malgun Gothic"/>
            </a:endParaRPr>
          </a:p>
        </p:txBody>
      </p:sp>
      <p:sp>
        <p:nvSpPr>
          <p:cNvPr id="2077" name="Google Shape;2077;p126"/>
          <p:cNvSpPr txBox="1"/>
          <p:nvPr/>
        </p:nvSpPr>
        <p:spPr>
          <a:xfrm>
            <a:off x="1729425" y="4352700"/>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0.1</a:t>
            </a:r>
            <a:endParaRPr sz="1000" b="1">
              <a:solidFill>
                <a:schemeClr val="dk1"/>
              </a:solidFill>
              <a:latin typeface="Malgun Gothic"/>
              <a:ea typeface="Malgun Gothic"/>
              <a:cs typeface="Malgun Gothic"/>
              <a:sym typeface="Malgun Gothic"/>
            </a:endParaRPr>
          </a:p>
        </p:txBody>
      </p:sp>
      <p:sp>
        <p:nvSpPr>
          <p:cNvPr id="2078" name="Google Shape;2078;p126"/>
          <p:cNvSpPr txBox="1"/>
          <p:nvPr/>
        </p:nvSpPr>
        <p:spPr>
          <a:xfrm>
            <a:off x="1729425" y="407525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0.2</a:t>
            </a:r>
            <a:endParaRPr sz="1000" b="1">
              <a:solidFill>
                <a:schemeClr val="dk1"/>
              </a:solidFill>
              <a:latin typeface="Malgun Gothic"/>
              <a:ea typeface="Malgun Gothic"/>
              <a:cs typeface="Malgun Gothic"/>
              <a:sym typeface="Malgun Gothic"/>
            </a:endParaRPr>
          </a:p>
        </p:txBody>
      </p:sp>
      <p:sp>
        <p:nvSpPr>
          <p:cNvPr id="2079" name="Google Shape;2079;p126"/>
          <p:cNvSpPr txBox="1"/>
          <p:nvPr/>
        </p:nvSpPr>
        <p:spPr>
          <a:xfrm>
            <a:off x="1729425" y="377045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0.3</a:t>
            </a:r>
            <a:endParaRPr sz="1000" b="1">
              <a:solidFill>
                <a:schemeClr val="dk1"/>
              </a:solidFill>
              <a:latin typeface="Malgun Gothic"/>
              <a:ea typeface="Malgun Gothic"/>
              <a:cs typeface="Malgun Gothic"/>
              <a:sym typeface="Malgun Gothic"/>
            </a:endParaRPr>
          </a:p>
        </p:txBody>
      </p:sp>
      <p:sp>
        <p:nvSpPr>
          <p:cNvPr id="2080" name="Google Shape;2080;p126"/>
          <p:cNvSpPr txBox="1"/>
          <p:nvPr/>
        </p:nvSpPr>
        <p:spPr>
          <a:xfrm>
            <a:off x="1729425" y="346565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0.4</a:t>
            </a:r>
            <a:endParaRPr sz="1000" b="1">
              <a:solidFill>
                <a:schemeClr val="dk1"/>
              </a:solidFill>
              <a:latin typeface="Malgun Gothic"/>
              <a:ea typeface="Malgun Gothic"/>
              <a:cs typeface="Malgun Gothic"/>
              <a:sym typeface="Malgun Gothic"/>
            </a:endParaRPr>
          </a:p>
        </p:txBody>
      </p:sp>
      <p:sp>
        <p:nvSpPr>
          <p:cNvPr id="2081" name="Google Shape;2081;p126"/>
          <p:cNvSpPr txBox="1"/>
          <p:nvPr/>
        </p:nvSpPr>
        <p:spPr>
          <a:xfrm>
            <a:off x="1729425" y="3179098"/>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0.5</a:t>
            </a:r>
            <a:endParaRPr sz="1000" b="1">
              <a:solidFill>
                <a:schemeClr val="dk1"/>
              </a:solidFill>
              <a:latin typeface="Malgun Gothic"/>
              <a:ea typeface="Malgun Gothic"/>
              <a:cs typeface="Malgun Gothic"/>
              <a:sym typeface="Malgun Gothic"/>
            </a:endParaRPr>
          </a:p>
        </p:txBody>
      </p:sp>
      <p:sp>
        <p:nvSpPr>
          <p:cNvPr id="2082" name="Google Shape;2082;p126"/>
          <p:cNvSpPr txBox="1"/>
          <p:nvPr/>
        </p:nvSpPr>
        <p:spPr>
          <a:xfrm>
            <a:off x="1729425" y="2874298"/>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0.6</a:t>
            </a:r>
            <a:endParaRPr sz="1000" b="1">
              <a:solidFill>
                <a:schemeClr val="dk1"/>
              </a:solidFill>
              <a:latin typeface="Malgun Gothic"/>
              <a:ea typeface="Malgun Gothic"/>
              <a:cs typeface="Malgun Gothic"/>
              <a:sym typeface="Malgun Gothic"/>
            </a:endParaRPr>
          </a:p>
        </p:txBody>
      </p:sp>
      <p:sp>
        <p:nvSpPr>
          <p:cNvPr id="2083" name="Google Shape;2083;p126"/>
          <p:cNvSpPr txBox="1"/>
          <p:nvPr/>
        </p:nvSpPr>
        <p:spPr>
          <a:xfrm>
            <a:off x="1772805" y="2493289"/>
            <a:ext cx="714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확률질량</a:t>
            </a:r>
            <a:endParaRPr sz="1000" b="1">
              <a:solidFill>
                <a:schemeClr val="dk1"/>
              </a:solidFill>
              <a:latin typeface="Malgun Gothic"/>
              <a:ea typeface="Malgun Gothic"/>
              <a:cs typeface="Malgun Gothic"/>
              <a:sym typeface="Malgun Gothic"/>
            </a:endParaRPr>
          </a:p>
        </p:txBody>
      </p:sp>
      <p:sp>
        <p:nvSpPr>
          <p:cNvPr id="2084" name="Google Shape;2084;p126"/>
          <p:cNvSpPr txBox="1"/>
          <p:nvPr/>
        </p:nvSpPr>
        <p:spPr>
          <a:xfrm>
            <a:off x="3138054" y="4751950"/>
            <a:ext cx="783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5~10%하락</a:t>
            </a:r>
            <a:endParaRPr sz="1000" b="1">
              <a:solidFill>
                <a:schemeClr val="dk1"/>
              </a:solidFill>
              <a:latin typeface="Malgun Gothic"/>
              <a:ea typeface="Malgun Gothic"/>
              <a:cs typeface="Malgun Gothic"/>
              <a:sym typeface="Malgun Gothic"/>
            </a:endParaRPr>
          </a:p>
        </p:txBody>
      </p:sp>
      <p:cxnSp>
        <p:nvCxnSpPr>
          <p:cNvPr id="2085" name="Google Shape;2085;p126"/>
          <p:cNvCxnSpPr/>
          <p:nvPr/>
        </p:nvCxnSpPr>
        <p:spPr>
          <a:xfrm rot="10800000">
            <a:off x="4921823" y="4703586"/>
            <a:ext cx="0" cy="103500"/>
          </a:xfrm>
          <a:prstGeom prst="straightConnector1">
            <a:avLst/>
          </a:prstGeom>
          <a:noFill/>
          <a:ln w="9525" cap="flat" cmpd="sng">
            <a:solidFill>
              <a:schemeClr val="dk2"/>
            </a:solidFill>
            <a:prstDash val="solid"/>
            <a:round/>
            <a:headEnd type="none" w="med" len="med"/>
            <a:tailEnd type="none" w="med" len="med"/>
          </a:ln>
        </p:spPr>
      </p:cxnSp>
      <p:sp>
        <p:nvSpPr>
          <p:cNvPr id="2086" name="Google Shape;2086;p126"/>
          <p:cNvSpPr/>
          <p:nvPr/>
        </p:nvSpPr>
        <p:spPr>
          <a:xfrm>
            <a:off x="4194825" y="4075250"/>
            <a:ext cx="548700" cy="632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7" name="Google Shape;2087;p126"/>
          <p:cNvSpPr txBox="1"/>
          <p:nvPr/>
        </p:nvSpPr>
        <p:spPr>
          <a:xfrm>
            <a:off x="4083055" y="4751950"/>
            <a:ext cx="783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0~5%하락</a:t>
            </a:r>
            <a:endParaRPr sz="1000" b="1">
              <a:solidFill>
                <a:schemeClr val="dk1"/>
              </a:solidFill>
              <a:latin typeface="Malgun Gothic"/>
              <a:ea typeface="Malgun Gothic"/>
              <a:cs typeface="Malgun Gothic"/>
              <a:sym typeface="Malgun Gothic"/>
            </a:endParaRPr>
          </a:p>
        </p:txBody>
      </p:sp>
      <p:cxnSp>
        <p:nvCxnSpPr>
          <p:cNvPr id="2088" name="Google Shape;2088;p126"/>
          <p:cNvCxnSpPr/>
          <p:nvPr/>
        </p:nvCxnSpPr>
        <p:spPr>
          <a:xfrm rot="10800000">
            <a:off x="5854462" y="4703586"/>
            <a:ext cx="0" cy="103500"/>
          </a:xfrm>
          <a:prstGeom prst="straightConnector1">
            <a:avLst/>
          </a:prstGeom>
          <a:noFill/>
          <a:ln w="9525" cap="flat" cmpd="sng">
            <a:solidFill>
              <a:schemeClr val="dk2"/>
            </a:solidFill>
            <a:prstDash val="solid"/>
            <a:round/>
            <a:headEnd type="none" w="med" len="med"/>
            <a:tailEnd type="none" w="med" len="med"/>
          </a:ln>
        </p:spPr>
      </p:cxnSp>
      <p:sp>
        <p:nvSpPr>
          <p:cNvPr id="2089" name="Google Shape;2089;p126"/>
          <p:cNvSpPr/>
          <p:nvPr/>
        </p:nvSpPr>
        <p:spPr>
          <a:xfrm>
            <a:off x="5127475" y="3770450"/>
            <a:ext cx="548700" cy="93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0" name="Google Shape;2090;p126"/>
          <p:cNvSpPr txBox="1"/>
          <p:nvPr/>
        </p:nvSpPr>
        <p:spPr>
          <a:xfrm>
            <a:off x="5015695" y="4751950"/>
            <a:ext cx="783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0~5%상승</a:t>
            </a:r>
            <a:endParaRPr sz="1000" b="1">
              <a:solidFill>
                <a:schemeClr val="dk1"/>
              </a:solidFill>
              <a:latin typeface="Malgun Gothic"/>
              <a:ea typeface="Malgun Gothic"/>
              <a:cs typeface="Malgun Gothic"/>
              <a:sym typeface="Malgun Gothic"/>
            </a:endParaRPr>
          </a:p>
        </p:txBody>
      </p:sp>
      <p:cxnSp>
        <p:nvCxnSpPr>
          <p:cNvPr id="2091" name="Google Shape;2091;p126"/>
          <p:cNvCxnSpPr/>
          <p:nvPr/>
        </p:nvCxnSpPr>
        <p:spPr>
          <a:xfrm rot="10800000">
            <a:off x="6768862" y="4703586"/>
            <a:ext cx="0" cy="103500"/>
          </a:xfrm>
          <a:prstGeom prst="straightConnector1">
            <a:avLst/>
          </a:prstGeom>
          <a:noFill/>
          <a:ln w="9525" cap="flat" cmpd="sng">
            <a:solidFill>
              <a:schemeClr val="dk2"/>
            </a:solidFill>
            <a:prstDash val="solid"/>
            <a:round/>
            <a:headEnd type="none" w="med" len="med"/>
            <a:tailEnd type="none" w="med" len="med"/>
          </a:ln>
        </p:spPr>
      </p:cxnSp>
      <p:sp>
        <p:nvSpPr>
          <p:cNvPr id="2092" name="Google Shape;2092;p126"/>
          <p:cNvSpPr/>
          <p:nvPr/>
        </p:nvSpPr>
        <p:spPr>
          <a:xfrm>
            <a:off x="6041875" y="4352650"/>
            <a:ext cx="548700" cy="3549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3" name="Google Shape;2093;p126"/>
          <p:cNvSpPr txBox="1"/>
          <p:nvPr/>
        </p:nvSpPr>
        <p:spPr>
          <a:xfrm>
            <a:off x="5930095" y="4751950"/>
            <a:ext cx="783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5~10%상승</a:t>
            </a:r>
            <a:endParaRPr sz="1000" b="1">
              <a:solidFill>
                <a:schemeClr val="dk1"/>
              </a:solidFill>
              <a:latin typeface="Malgun Gothic"/>
              <a:ea typeface="Malgun Gothic"/>
              <a:cs typeface="Malgun Gothic"/>
              <a:sym typeface="Malgun Gothic"/>
            </a:endParaRPr>
          </a:p>
        </p:txBody>
      </p:sp>
      <p:sp>
        <p:nvSpPr>
          <p:cNvPr id="2094" name="Google Shape;2094;p126"/>
          <p:cNvSpPr txBox="1"/>
          <p:nvPr/>
        </p:nvSpPr>
        <p:spPr>
          <a:xfrm>
            <a:off x="2282182" y="4157347"/>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0.13</a:t>
            </a:r>
            <a:endParaRPr sz="1000" b="1">
              <a:solidFill>
                <a:schemeClr val="dk1"/>
              </a:solidFill>
              <a:latin typeface="Malgun Gothic"/>
              <a:ea typeface="Malgun Gothic"/>
              <a:cs typeface="Malgun Gothic"/>
              <a:sym typeface="Malgun Gothic"/>
            </a:endParaRPr>
          </a:p>
        </p:txBody>
      </p:sp>
      <p:sp>
        <p:nvSpPr>
          <p:cNvPr id="2095" name="Google Shape;2095;p126"/>
          <p:cNvSpPr txBox="1"/>
          <p:nvPr/>
        </p:nvSpPr>
        <p:spPr>
          <a:xfrm>
            <a:off x="3160103" y="4026429"/>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0.17</a:t>
            </a:r>
            <a:endParaRPr sz="1000" b="1">
              <a:solidFill>
                <a:schemeClr val="dk1"/>
              </a:solidFill>
              <a:latin typeface="Malgun Gothic"/>
              <a:ea typeface="Malgun Gothic"/>
              <a:cs typeface="Malgun Gothic"/>
              <a:sym typeface="Malgun Gothic"/>
            </a:endParaRPr>
          </a:p>
        </p:txBody>
      </p:sp>
      <p:sp>
        <p:nvSpPr>
          <p:cNvPr id="2096" name="Google Shape;2096;p126"/>
          <p:cNvSpPr txBox="1"/>
          <p:nvPr/>
        </p:nvSpPr>
        <p:spPr>
          <a:xfrm>
            <a:off x="4101862" y="3874029"/>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0.23</a:t>
            </a:r>
            <a:endParaRPr sz="1000" b="1">
              <a:solidFill>
                <a:schemeClr val="dk1"/>
              </a:solidFill>
              <a:latin typeface="Malgun Gothic"/>
              <a:ea typeface="Malgun Gothic"/>
              <a:cs typeface="Malgun Gothic"/>
              <a:sym typeface="Malgun Gothic"/>
            </a:endParaRPr>
          </a:p>
        </p:txBody>
      </p:sp>
      <p:sp>
        <p:nvSpPr>
          <p:cNvPr id="2097" name="Google Shape;2097;p126"/>
          <p:cNvSpPr txBox="1"/>
          <p:nvPr/>
        </p:nvSpPr>
        <p:spPr>
          <a:xfrm>
            <a:off x="5026448" y="3568593"/>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0.34</a:t>
            </a:r>
            <a:endParaRPr sz="1000" b="1">
              <a:solidFill>
                <a:schemeClr val="dk1"/>
              </a:solidFill>
              <a:latin typeface="Malgun Gothic"/>
              <a:ea typeface="Malgun Gothic"/>
              <a:cs typeface="Malgun Gothic"/>
              <a:sym typeface="Malgun Gothic"/>
            </a:endParaRPr>
          </a:p>
        </p:txBody>
      </p:sp>
      <p:sp>
        <p:nvSpPr>
          <p:cNvPr id="2098" name="Google Shape;2098;p126"/>
          <p:cNvSpPr txBox="1"/>
          <p:nvPr/>
        </p:nvSpPr>
        <p:spPr>
          <a:xfrm>
            <a:off x="5949968" y="4150834"/>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0.13</a:t>
            </a:r>
            <a:endParaRPr sz="1000" b="1">
              <a:solidFill>
                <a:schemeClr val="dk1"/>
              </a:solidFill>
              <a:latin typeface="Malgun Gothic"/>
              <a:ea typeface="Malgun Gothic"/>
              <a:cs typeface="Malgun Gothic"/>
              <a:sym typeface="Malgun Gothic"/>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127"/>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ko-KR"/>
              <a:t>확률분포의 중요성!!</a:t>
            </a:r>
            <a:endParaRPr/>
          </a:p>
        </p:txBody>
      </p:sp>
      <p:sp>
        <p:nvSpPr>
          <p:cNvPr id="2104" name="Google Shape;2104;p127"/>
          <p:cNvSpPr txBox="1">
            <a:spLocks noGrp="1"/>
          </p:cNvSpPr>
          <p:nvPr>
            <p:ph type="body" idx="4294967295"/>
          </p:nvPr>
        </p:nvSpPr>
        <p:spPr>
          <a:xfrm>
            <a:off x="315300" y="1110000"/>
            <a:ext cx="8513400" cy="5104800"/>
          </a:xfrm>
          <a:prstGeom prst="rect">
            <a:avLst/>
          </a:prstGeom>
          <a:noFill/>
          <a:ln>
            <a:noFill/>
          </a:ln>
        </p:spPr>
        <p:txBody>
          <a:bodyPr spcFirstLastPara="1" wrap="square" lIns="91425" tIns="45700" rIns="91425" bIns="45700" anchor="t" anchorCtr="0">
            <a:normAutofit/>
          </a:bodyPr>
          <a:lstStyle/>
          <a:p>
            <a:pPr marL="457200" lvl="0" indent="-342900" algn="l" rtl="0">
              <a:lnSpc>
                <a:spcPct val="150000"/>
              </a:lnSpc>
              <a:spcBef>
                <a:spcPts val="1000"/>
              </a:spcBef>
              <a:spcAft>
                <a:spcPts val="0"/>
              </a:spcAft>
              <a:buSzPts val="1800"/>
              <a:buFont typeface="Malgun Gothic"/>
              <a:buChar char="•"/>
            </a:pPr>
            <a:r>
              <a:rPr lang="ko-KR">
                <a:latin typeface="Malgun Gothic"/>
                <a:ea typeface="Malgun Gothic"/>
                <a:cs typeface="Malgun Gothic"/>
                <a:sym typeface="Malgun Gothic"/>
              </a:rPr>
              <a:t>왜 확률분포가 중요한가?</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관측된 통계량이 일어날 확률을 계산할 수 있게 한다.</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즉 확률모형화가 가능하고, 이를 이용하여 불확실한 미래를 예측</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Char char="•"/>
            </a:pPr>
            <a:r>
              <a:rPr lang="ko-KR">
                <a:latin typeface="Malgun Gothic"/>
                <a:ea typeface="Malgun Gothic"/>
                <a:cs typeface="Malgun Gothic"/>
                <a:sym typeface="Malgun Gothic"/>
              </a:rPr>
              <a:t>확률변수의 특성(이산, 연속) 및 분석 특성(일표본, 차이검정 등)에 따라 이론적으로 성립된 확률분포를 기준으로 </a:t>
            </a:r>
            <a:r>
              <a:rPr lang="ko-KR" b="1">
                <a:latin typeface="Malgun Gothic"/>
                <a:ea typeface="Malgun Gothic"/>
                <a:cs typeface="Malgun Gothic"/>
                <a:sym typeface="Malgun Gothic"/>
              </a:rPr>
              <a:t>통계적 추론 및 가설 검증</a:t>
            </a:r>
            <a:r>
              <a:rPr lang="ko-KR">
                <a:latin typeface="Malgun Gothic"/>
                <a:ea typeface="Malgun Gothic"/>
                <a:cs typeface="Malgun Gothic"/>
                <a:sym typeface="Malgun Gothic"/>
              </a:rPr>
              <a:t>이 가능</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각 확률분포는 변수와 분석의 특성에 맞는 최적의 이론적 모형을 의미</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확률분포는 통계량(표본)을 파악하여 통계적 의사결정을 내리는 기준을 제시; 여러분의 결정에 확률분포가 도움을 준다!!!</a:t>
            </a:r>
            <a:endParaRPr>
              <a:latin typeface="Malgun Gothic"/>
              <a:ea typeface="Malgun Gothic"/>
              <a:cs typeface="Malgun Gothic"/>
              <a:sym typeface="Malgun Gothic"/>
            </a:endParaRPr>
          </a:p>
        </p:txBody>
      </p:sp>
      <p:sp>
        <p:nvSpPr>
          <p:cNvPr id="2105" name="Google Shape;2105;p127"/>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106" name="Google Shape;2106;p127"/>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127</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2111" name="Google Shape;2111;p128"/>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ko-KR"/>
              <a:t>확률분포의 종류</a:t>
            </a:r>
            <a:endParaRPr/>
          </a:p>
        </p:txBody>
      </p:sp>
      <p:sp>
        <p:nvSpPr>
          <p:cNvPr id="2112" name="Google Shape;2112;p128"/>
          <p:cNvSpPr txBox="1">
            <a:spLocks noGrp="1"/>
          </p:cNvSpPr>
          <p:nvPr>
            <p:ph type="body" idx="4294967295"/>
          </p:nvPr>
        </p:nvSpPr>
        <p:spPr>
          <a:xfrm>
            <a:off x="315300" y="1110000"/>
            <a:ext cx="8513400" cy="5104800"/>
          </a:xfrm>
          <a:prstGeom prst="rect">
            <a:avLst/>
          </a:prstGeom>
          <a:noFill/>
          <a:ln>
            <a:noFill/>
          </a:ln>
        </p:spPr>
        <p:txBody>
          <a:bodyPr spcFirstLastPara="1" wrap="square" lIns="91425" tIns="45700" rIns="91425" bIns="45700" anchor="t" anchorCtr="0">
            <a:normAutofit/>
          </a:bodyPr>
          <a:lstStyle/>
          <a:p>
            <a:pPr marL="457200" lvl="0" indent="-342900" algn="l" rtl="0">
              <a:lnSpc>
                <a:spcPct val="150000"/>
              </a:lnSpc>
              <a:spcBef>
                <a:spcPts val="1000"/>
              </a:spcBef>
              <a:spcAft>
                <a:spcPts val="0"/>
              </a:spcAft>
              <a:buSzPts val="1800"/>
              <a:buFont typeface="Malgun Gothic"/>
              <a:buChar char="•"/>
            </a:pPr>
            <a:r>
              <a:rPr lang="ko-KR">
                <a:latin typeface="Malgun Gothic"/>
                <a:ea typeface="Malgun Gothic"/>
                <a:cs typeface="Malgun Gothic"/>
                <a:sym typeface="Malgun Gothic"/>
              </a:rPr>
              <a:t>이산확률분포(Discrete): 확률 변수가 0, 1, 2 같은 정수 값을 갖는 경우의 확률 분포</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주사위 던지기, 동전 던지기, 찬성반대 투표 등</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이항분포, 포아송분포, 초기하분포, 기하분포 등</a:t>
            </a:r>
            <a:endParaRPr>
              <a:latin typeface="Malgun Gothic"/>
              <a:ea typeface="Malgun Gothic"/>
              <a:cs typeface="Malgun Gothic"/>
              <a:sym typeface="Malgun Gothic"/>
            </a:endParaRPr>
          </a:p>
          <a:p>
            <a:pPr marL="457200" lvl="0" indent="-342900" algn="l" rtl="0">
              <a:lnSpc>
                <a:spcPct val="150000"/>
              </a:lnSpc>
              <a:spcBef>
                <a:spcPts val="0"/>
              </a:spcBef>
              <a:spcAft>
                <a:spcPts val="0"/>
              </a:spcAft>
              <a:buSzPts val="1800"/>
              <a:buFont typeface="Malgun Gothic"/>
              <a:buChar char="•"/>
            </a:pPr>
            <a:r>
              <a:rPr lang="ko-KR">
                <a:latin typeface="Malgun Gothic"/>
                <a:ea typeface="Malgun Gothic"/>
                <a:cs typeface="Malgun Gothic"/>
                <a:sym typeface="Malgun Gothic"/>
              </a:rPr>
              <a:t>연속확률분포(Continuous): 확률 변수가 소수점의 값을 포함하는 실수의 값을 갖는 경우의 분포</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신장, 체중, 소득 등</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정규분포, 표준화정규분포, t-분포, F-분포, 카이제곱 분포</a:t>
            </a:r>
            <a:endParaRPr>
              <a:latin typeface="Malgun Gothic"/>
              <a:ea typeface="Malgun Gothic"/>
              <a:cs typeface="Malgun Gothic"/>
              <a:sym typeface="Malgun Gothic"/>
            </a:endParaRPr>
          </a:p>
        </p:txBody>
      </p:sp>
      <p:sp>
        <p:nvSpPr>
          <p:cNvPr id="2113" name="Google Shape;2113;p128"/>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114" name="Google Shape;2114;p128"/>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128</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2119" name="Google Shape;2119;p129"/>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1100"/>
              <a:buFont typeface="Arial"/>
              <a:buNone/>
            </a:pPr>
            <a:r>
              <a:rPr lang="ko-KR"/>
              <a:t>이산형 확률변수와 확률분포</a:t>
            </a:r>
            <a:endParaRPr/>
          </a:p>
        </p:txBody>
      </p:sp>
      <p:sp>
        <p:nvSpPr>
          <p:cNvPr id="2120" name="Google Shape;2120;p129"/>
          <p:cNvSpPr txBox="1">
            <a:spLocks noGrp="1"/>
          </p:cNvSpPr>
          <p:nvPr>
            <p:ph type="body" idx="4294967295"/>
          </p:nvPr>
        </p:nvSpPr>
        <p:spPr>
          <a:xfrm>
            <a:off x="315300" y="1110000"/>
            <a:ext cx="8513400" cy="667800"/>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확률변수가 취할 수 있는 값이 유한하거나 셀 수 있는 변수</a:t>
            </a:r>
            <a:endParaRPr>
              <a:latin typeface="Malgun Gothic"/>
              <a:ea typeface="Malgun Gothic"/>
              <a:cs typeface="Malgun Gothic"/>
              <a:sym typeface="Malgun Gothic"/>
            </a:endParaRPr>
          </a:p>
          <a:p>
            <a:pPr marL="914400" lvl="0" indent="0" algn="l" rtl="0">
              <a:lnSpc>
                <a:spcPct val="115000"/>
              </a:lnSpc>
              <a:spcBef>
                <a:spcPts val="0"/>
              </a:spcBef>
              <a:spcAft>
                <a:spcPts val="0"/>
              </a:spcAft>
              <a:buNone/>
            </a:pPr>
            <a:r>
              <a:rPr lang="ko-KR" sz="1191">
                <a:latin typeface="Malgun Gothic"/>
                <a:ea typeface="Malgun Gothic"/>
                <a:cs typeface="Malgun Gothic"/>
                <a:sym typeface="Malgun Gothic"/>
              </a:rPr>
              <a:t>예) 책 페이지 당 오타수, 농구경기에서 득점 수 등</a:t>
            </a:r>
            <a:endParaRPr sz="1191">
              <a:latin typeface="Malgun Gothic"/>
              <a:ea typeface="Malgun Gothic"/>
              <a:cs typeface="Malgun Gothic"/>
              <a:sym typeface="Malgun Gothic"/>
            </a:endParaRPr>
          </a:p>
        </p:txBody>
      </p:sp>
      <p:sp>
        <p:nvSpPr>
          <p:cNvPr id="2121" name="Google Shape;2121;p129"/>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122" name="Google Shape;2122;p129"/>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129</a:t>
            </a:fld>
            <a:endParaRPr/>
          </a:p>
        </p:txBody>
      </p:sp>
      <p:sp>
        <p:nvSpPr>
          <p:cNvPr id="2123" name="Google Shape;2123;p129"/>
          <p:cNvSpPr txBox="1"/>
          <p:nvPr/>
        </p:nvSpPr>
        <p:spPr>
          <a:xfrm>
            <a:off x="4465599" y="4797025"/>
            <a:ext cx="4673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ko-KR" sz="1000" b="0" i="0" u="none" strike="noStrike" cap="none">
                <a:solidFill>
                  <a:srgbClr val="000000"/>
                </a:solidFill>
                <a:latin typeface="Times New Roman"/>
                <a:ea typeface="Times New Roman"/>
                <a:cs typeface="Times New Roman"/>
                <a:sym typeface="Times New Roman"/>
              </a:rPr>
              <a:t>평균 : 1명×0.15 + 2명 ×0.35 +3명 ×0.25 +4명 ×0.1 +5명 ×0.075+6명 ×0.075=2.74명 </a:t>
            </a:r>
            <a:endParaRPr sz="1000" b="0" i="0" u="none" strike="noStrike" cap="none">
              <a:solidFill>
                <a:srgbClr val="000000"/>
              </a:solidFill>
              <a:latin typeface="Times New Roman"/>
              <a:ea typeface="Times New Roman"/>
              <a:cs typeface="Times New Roman"/>
              <a:sym typeface="Times New Roman"/>
            </a:endParaRPr>
          </a:p>
        </p:txBody>
      </p:sp>
      <p:cxnSp>
        <p:nvCxnSpPr>
          <p:cNvPr id="2124" name="Google Shape;2124;p129"/>
          <p:cNvCxnSpPr>
            <a:stCxn id="2125" idx="3"/>
            <a:endCxn id="2123" idx="1"/>
          </p:cNvCxnSpPr>
          <p:nvPr/>
        </p:nvCxnSpPr>
        <p:spPr>
          <a:xfrm>
            <a:off x="2143870" y="4894331"/>
            <a:ext cx="2321700" cy="25800"/>
          </a:xfrm>
          <a:prstGeom prst="straightConnector1">
            <a:avLst/>
          </a:prstGeom>
          <a:noFill/>
          <a:ln w="19050" cap="flat" cmpd="sng">
            <a:solidFill>
              <a:srgbClr val="C00000"/>
            </a:solidFill>
            <a:prstDash val="dot"/>
            <a:miter lim="800000"/>
            <a:headEnd type="none" w="sm" len="sm"/>
            <a:tailEnd type="triangle" w="med" len="med"/>
          </a:ln>
        </p:spPr>
      </p:cxnSp>
      <p:sp>
        <p:nvSpPr>
          <p:cNvPr id="2126" name="Google Shape;2126;p129"/>
          <p:cNvSpPr txBox="1"/>
          <p:nvPr/>
        </p:nvSpPr>
        <p:spPr>
          <a:xfrm>
            <a:off x="4465576" y="5778950"/>
            <a:ext cx="2720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ko-KR" sz="1000" b="0" i="0" u="none" strike="noStrike" cap="none">
                <a:solidFill>
                  <a:srgbClr val="000000"/>
                </a:solidFill>
                <a:latin typeface="Times New Roman"/>
                <a:ea typeface="Times New Roman"/>
                <a:cs typeface="Times New Roman"/>
                <a:sym typeface="Times New Roman"/>
              </a:rPr>
              <a:t>분산 : (2.74-1)^2×0.15 +(2.74-2)^2×0.35…..= ?? </a:t>
            </a:r>
            <a:endParaRPr sz="1000" b="0" i="0" u="none" strike="noStrike" cap="none">
              <a:solidFill>
                <a:srgbClr val="000000"/>
              </a:solidFill>
              <a:latin typeface="Times New Roman"/>
              <a:ea typeface="Times New Roman"/>
              <a:cs typeface="Times New Roman"/>
              <a:sym typeface="Times New Roman"/>
            </a:endParaRPr>
          </a:p>
        </p:txBody>
      </p:sp>
      <p:cxnSp>
        <p:nvCxnSpPr>
          <p:cNvPr id="2127" name="Google Shape;2127;p129"/>
          <p:cNvCxnSpPr>
            <a:stCxn id="2128" idx="3"/>
            <a:endCxn id="2126" idx="1"/>
          </p:cNvCxnSpPr>
          <p:nvPr/>
        </p:nvCxnSpPr>
        <p:spPr>
          <a:xfrm rot="10800000" flipH="1">
            <a:off x="2786489" y="5902009"/>
            <a:ext cx="1679100" cy="900"/>
          </a:xfrm>
          <a:prstGeom prst="straightConnector1">
            <a:avLst/>
          </a:prstGeom>
          <a:noFill/>
          <a:ln w="19050" cap="flat" cmpd="sng">
            <a:solidFill>
              <a:srgbClr val="C00000"/>
            </a:solidFill>
            <a:prstDash val="dot"/>
            <a:miter lim="800000"/>
            <a:headEnd type="none" w="sm" len="sm"/>
            <a:tailEnd type="triangle" w="med" len="med"/>
          </a:ln>
        </p:spPr>
      </p:cxnSp>
      <p:pic>
        <p:nvPicPr>
          <p:cNvPr id="2129" name="Google Shape;2129;p129" descr="{&quot;id&quot;:&quot;1&quot;,&quot;code&quot;:&quot;$$0\\leq f\\left(x_{i}\\right)\\leq1$$&quot;,&quot;aid&quot;:null,&quot;font&quot;:{&quot;color&quot;:&quot;#000000&quot;,&quot;size&quot;:12,&quot;family&quot;:&quot;Arial&quot;},&quot;backgroundColor&quot;:&quot;#FFFFFF&quot;,&quot;type&quot;:&quot;$$&quot;,&quot;ts&quot;:1681346261446,&quot;cs&quot;:&quot;7GOuDBg8ydp78WiJtvPLKA==&quot;,&quot;size&quot;:{&quot;width&quot;:108,&quot;height&quot;:18.833333333333332}}"/>
          <p:cNvPicPr preferRelativeResize="0"/>
          <p:nvPr/>
        </p:nvPicPr>
        <p:blipFill>
          <a:blip r:embed="rId3">
            <a:alphaModFix/>
          </a:blip>
          <a:stretch>
            <a:fillRect/>
          </a:stretch>
        </p:blipFill>
        <p:spPr>
          <a:xfrm>
            <a:off x="905651" y="2151008"/>
            <a:ext cx="1028700" cy="179388"/>
          </a:xfrm>
          <a:prstGeom prst="rect">
            <a:avLst/>
          </a:prstGeom>
          <a:noFill/>
          <a:ln>
            <a:noFill/>
          </a:ln>
        </p:spPr>
      </p:pic>
      <p:pic>
        <p:nvPicPr>
          <p:cNvPr id="2130" name="Google Shape;2130;p129" descr="{&quot;backgroundColor&quot;:&quot;#FFFFFF&quot;,&quot;id&quot;:&quot;2&quot;,&quot;font&quot;:{&quot;size&quot;:18,&quot;family&quot;:&quot;Malgun Gothic&quot;,&quot;color&quot;:&quot;#000000&quot;},&quot;type&quot;:&quot;$$&quot;,&quot;aid&quot;:null,&quot;code&quot;:&quot;$$P\\left(\\alpha\\leq X\\leq B\\right)=\\sum_{\\alpha\\leq X\\leq b}^{}f\\left(x_{i}\\right)$$&quot;,&quot;ts&quot;:1681346366421,&quot;cs&quot;:&quot;00pc8fd5UKuXn1PGe8ndIA==&quot;,&quot;size&quot;:{&quot;width&quot;:303.5,&quot;height&quot;:52.5}}"/>
          <p:cNvPicPr preferRelativeResize="0"/>
          <p:nvPr/>
        </p:nvPicPr>
        <p:blipFill>
          <a:blip r:embed="rId4">
            <a:alphaModFix/>
          </a:blip>
          <a:stretch>
            <a:fillRect/>
          </a:stretch>
        </p:blipFill>
        <p:spPr>
          <a:xfrm>
            <a:off x="905651" y="2861659"/>
            <a:ext cx="2378475" cy="447010"/>
          </a:xfrm>
          <a:prstGeom prst="rect">
            <a:avLst/>
          </a:prstGeom>
          <a:noFill/>
          <a:ln>
            <a:noFill/>
          </a:ln>
        </p:spPr>
      </p:pic>
      <p:pic>
        <p:nvPicPr>
          <p:cNvPr id="2131" name="Google Shape;2131;p129" descr="{&quot;type&quot;:&quot;$$&quot;,&quot;backgroundColor&quot;:&quot;#FFFFFF&quot;,&quot;font&quot;:{&quot;family&quot;:&quot;Malgun Gothic&quot;,&quot;size&quot;:18,&quot;color&quot;:&quot;#000000&quot;},&quot;aid&quot;:null,&quot;id&quot;:&quot;3&quot;,&quot;code&quot;:&quot;$$\\sum_{}^{}f\\left(x_{i}\\right)=1$$&quot;,&quot;ts&quot;:1681346426734,&quot;cs&quot;:&quot;LAkUJmVyWf4fzbnM11GJbA==&quot;,&quot;size&quot;:{&quot;width&quot;:134.16666666666666,&quot;height&quot;:34.333333333333336}}"/>
          <p:cNvPicPr preferRelativeResize="0"/>
          <p:nvPr/>
        </p:nvPicPr>
        <p:blipFill>
          <a:blip r:embed="rId5">
            <a:alphaModFix/>
          </a:blip>
          <a:stretch>
            <a:fillRect/>
          </a:stretch>
        </p:blipFill>
        <p:spPr>
          <a:xfrm>
            <a:off x="905651" y="3722757"/>
            <a:ext cx="1051441" cy="292330"/>
          </a:xfrm>
          <a:prstGeom prst="rect">
            <a:avLst/>
          </a:prstGeom>
          <a:noFill/>
          <a:ln>
            <a:noFill/>
          </a:ln>
        </p:spPr>
      </p:pic>
      <p:pic>
        <p:nvPicPr>
          <p:cNvPr id="2128" name="Google Shape;2128;p129" descr="{&quot;type&quot;:&quot;$$&quot;,&quot;aid&quot;:null,&quot;backgroundColor&quot;:&quot;#FFFFFF&quot;,&quot;font&quot;:{&quot;size&quot;:16,&quot;family&quot;:&quot;Malgun Gothic&quot;,&quot;color&quot;:&quot;#000000&quot;},&quot;code&quot;:&quot;$$\\sigma^{2}=\\sum_{}^{}\\left(x_{i}-\\mu\\right)^{2}f\\left(x_{i}\\right)$$&quot;,&quot;id&quot;:&quot;5&quot;,&quot;ts&quot;:1682648292240,&quot;cs&quot;:&quot;0t4VJw0x78qrcCFhYiFwYA==&quot;,&quot;size&quot;:{&quot;width&quot;:197.46330708661424,&quot;height&quot;:30.5716582677165}}"/>
          <p:cNvPicPr preferRelativeResize="0"/>
          <p:nvPr/>
        </p:nvPicPr>
        <p:blipFill>
          <a:blip r:embed="rId6">
            <a:alphaModFix/>
          </a:blip>
          <a:stretch>
            <a:fillRect/>
          </a:stretch>
        </p:blipFill>
        <p:spPr>
          <a:xfrm>
            <a:off x="905651" y="5757311"/>
            <a:ext cx="1880838" cy="291195"/>
          </a:xfrm>
          <a:prstGeom prst="rect">
            <a:avLst/>
          </a:prstGeom>
          <a:noFill/>
          <a:ln>
            <a:noFill/>
          </a:ln>
        </p:spPr>
      </p:pic>
      <p:sp>
        <p:nvSpPr>
          <p:cNvPr id="2132" name="Google Shape;2132;p129"/>
          <p:cNvSpPr txBox="1"/>
          <p:nvPr/>
        </p:nvSpPr>
        <p:spPr>
          <a:xfrm>
            <a:off x="722051" y="1832871"/>
            <a:ext cx="2979000" cy="261600"/>
          </a:xfrm>
          <a:prstGeom prst="rect">
            <a:avLst/>
          </a:prstGeom>
          <a:noFill/>
          <a:ln>
            <a:noFill/>
          </a:ln>
        </p:spPr>
        <p:txBody>
          <a:bodyPr spcFirstLastPara="1" wrap="square" lIns="91425" tIns="45700" rIns="91425" bIns="45700" anchor="t" anchorCtr="0">
            <a:spAutoFit/>
          </a:bodyPr>
          <a:lstStyle/>
          <a:p>
            <a:pPr marL="457200" lvl="0" indent="-298450" algn="l" rtl="0">
              <a:spcBef>
                <a:spcPts val="0"/>
              </a:spcBef>
              <a:spcAft>
                <a:spcPts val="0"/>
              </a:spcAft>
              <a:buSzPts val="1100"/>
              <a:buFont typeface="Malgun Gothic"/>
              <a:buChar char="●"/>
            </a:pPr>
            <a:r>
              <a:rPr lang="ko-KR" sz="1100">
                <a:latin typeface="Malgun Gothic"/>
                <a:ea typeface="Malgun Gothic"/>
                <a:cs typeface="Malgun Gothic"/>
                <a:sym typeface="Malgun Gothic"/>
              </a:rPr>
              <a:t>0과 1 사이의 값을 갖는다.  </a:t>
            </a:r>
            <a:endParaRPr sz="1100">
              <a:latin typeface="Malgun Gothic"/>
              <a:ea typeface="Malgun Gothic"/>
              <a:cs typeface="Malgun Gothic"/>
              <a:sym typeface="Malgun Gothic"/>
            </a:endParaRPr>
          </a:p>
        </p:txBody>
      </p:sp>
      <p:sp>
        <p:nvSpPr>
          <p:cNvPr id="2133" name="Google Shape;2133;p129"/>
          <p:cNvSpPr txBox="1"/>
          <p:nvPr/>
        </p:nvSpPr>
        <p:spPr>
          <a:xfrm>
            <a:off x="722051" y="2599549"/>
            <a:ext cx="2907000" cy="261600"/>
          </a:xfrm>
          <a:prstGeom prst="rect">
            <a:avLst/>
          </a:prstGeom>
          <a:noFill/>
          <a:ln>
            <a:noFill/>
          </a:ln>
        </p:spPr>
        <p:txBody>
          <a:bodyPr spcFirstLastPara="1" wrap="square" lIns="91425" tIns="45700" rIns="91425" bIns="45700" anchor="t" anchorCtr="0">
            <a:spAutoFit/>
          </a:bodyPr>
          <a:lstStyle/>
          <a:p>
            <a:pPr marL="457200" lvl="0" indent="-298450" algn="l" rtl="0">
              <a:spcBef>
                <a:spcPts val="0"/>
              </a:spcBef>
              <a:spcAft>
                <a:spcPts val="0"/>
              </a:spcAft>
              <a:buSzPts val="1100"/>
              <a:buFont typeface="Malgun Gothic"/>
              <a:buChar char="●"/>
            </a:pPr>
            <a:r>
              <a:rPr lang="ko-KR" sz="1100">
                <a:latin typeface="Malgun Gothic"/>
                <a:ea typeface="Malgun Gothic"/>
                <a:cs typeface="Malgun Gothic"/>
                <a:sym typeface="Malgun Gothic"/>
              </a:rPr>
              <a:t>확률분포로 표현한다.  </a:t>
            </a:r>
            <a:endParaRPr sz="1100">
              <a:latin typeface="Malgun Gothic"/>
              <a:ea typeface="Malgun Gothic"/>
              <a:cs typeface="Malgun Gothic"/>
              <a:sym typeface="Malgun Gothic"/>
            </a:endParaRPr>
          </a:p>
        </p:txBody>
      </p:sp>
      <p:sp>
        <p:nvSpPr>
          <p:cNvPr id="2134" name="Google Shape;2134;p129"/>
          <p:cNvSpPr txBox="1"/>
          <p:nvPr/>
        </p:nvSpPr>
        <p:spPr>
          <a:xfrm>
            <a:off x="722051" y="3458502"/>
            <a:ext cx="2421000" cy="261600"/>
          </a:xfrm>
          <a:prstGeom prst="rect">
            <a:avLst/>
          </a:prstGeom>
          <a:noFill/>
          <a:ln>
            <a:noFill/>
          </a:ln>
        </p:spPr>
        <p:txBody>
          <a:bodyPr spcFirstLastPara="1" wrap="square" lIns="91425" tIns="45700" rIns="91425" bIns="45700" anchor="t" anchorCtr="0">
            <a:spAutoFit/>
          </a:bodyPr>
          <a:lstStyle/>
          <a:p>
            <a:pPr marL="457200" lvl="0" indent="-298450" algn="l" rtl="0">
              <a:spcBef>
                <a:spcPts val="0"/>
              </a:spcBef>
              <a:spcAft>
                <a:spcPts val="0"/>
              </a:spcAft>
              <a:buSzPts val="1100"/>
              <a:buFont typeface="Malgun Gothic"/>
              <a:buChar char="●"/>
            </a:pPr>
            <a:r>
              <a:rPr lang="ko-KR" sz="1100">
                <a:latin typeface="Malgun Gothic"/>
                <a:ea typeface="Malgun Gothic"/>
                <a:cs typeface="Malgun Gothic"/>
                <a:sym typeface="Malgun Gothic"/>
              </a:rPr>
              <a:t>모든 값의 합은 1이 된다. </a:t>
            </a:r>
            <a:endParaRPr sz="1100">
              <a:latin typeface="Malgun Gothic"/>
              <a:ea typeface="Malgun Gothic"/>
              <a:cs typeface="Malgun Gothic"/>
              <a:sym typeface="Malgun Gothic"/>
            </a:endParaRPr>
          </a:p>
        </p:txBody>
      </p:sp>
      <p:sp>
        <p:nvSpPr>
          <p:cNvPr id="2135" name="Google Shape;2135;p129"/>
          <p:cNvSpPr txBox="1"/>
          <p:nvPr/>
        </p:nvSpPr>
        <p:spPr>
          <a:xfrm>
            <a:off x="722051" y="4289146"/>
            <a:ext cx="3342300" cy="430800"/>
          </a:xfrm>
          <a:prstGeom prst="rect">
            <a:avLst/>
          </a:prstGeom>
          <a:noFill/>
          <a:ln>
            <a:noFill/>
          </a:ln>
        </p:spPr>
        <p:txBody>
          <a:bodyPr spcFirstLastPara="1" wrap="square" lIns="91425" tIns="45700" rIns="91425" bIns="45700" anchor="t" anchorCtr="0">
            <a:spAutoFit/>
          </a:bodyPr>
          <a:lstStyle/>
          <a:p>
            <a:pPr marL="457200" marR="0" lvl="0" indent="-298450" algn="l" rtl="0">
              <a:lnSpc>
                <a:spcPct val="100000"/>
              </a:lnSpc>
              <a:spcBef>
                <a:spcPts val="0"/>
              </a:spcBef>
              <a:spcAft>
                <a:spcPts val="0"/>
              </a:spcAft>
              <a:buSzPts val="1100"/>
              <a:buFont typeface="Malgun Gothic"/>
              <a:buChar char="●"/>
            </a:pPr>
            <a:r>
              <a:rPr lang="ko-KR" sz="1100">
                <a:latin typeface="Malgun Gothic"/>
                <a:ea typeface="Malgun Gothic"/>
                <a:cs typeface="Malgun Gothic"/>
                <a:sym typeface="Malgun Gothic"/>
              </a:rPr>
              <a:t>평균은 해당 확률변수가 일어날 확률과 각 측정값의 곱으로 나타낸다.</a:t>
            </a:r>
            <a:endParaRPr sz="1100" i="0" u="none" strike="noStrike" cap="none">
              <a:solidFill>
                <a:srgbClr val="000000"/>
              </a:solidFill>
              <a:latin typeface="Malgun Gothic"/>
              <a:ea typeface="Malgun Gothic"/>
              <a:cs typeface="Malgun Gothic"/>
              <a:sym typeface="Malgun Gothic"/>
            </a:endParaRPr>
          </a:p>
        </p:txBody>
      </p:sp>
      <p:sp>
        <p:nvSpPr>
          <p:cNvPr id="2136" name="Google Shape;2136;p129"/>
          <p:cNvSpPr txBox="1"/>
          <p:nvPr/>
        </p:nvSpPr>
        <p:spPr>
          <a:xfrm>
            <a:off x="722051" y="5269767"/>
            <a:ext cx="4136700" cy="430800"/>
          </a:xfrm>
          <a:prstGeom prst="rect">
            <a:avLst/>
          </a:prstGeom>
          <a:noFill/>
          <a:ln>
            <a:noFill/>
          </a:ln>
        </p:spPr>
        <p:txBody>
          <a:bodyPr spcFirstLastPara="1" wrap="square" lIns="91425" tIns="45700" rIns="91425" bIns="45700" anchor="t" anchorCtr="0">
            <a:spAutoFit/>
          </a:bodyPr>
          <a:lstStyle/>
          <a:p>
            <a:pPr marL="457200" lvl="0" indent="-298450" algn="l" rtl="0">
              <a:spcBef>
                <a:spcPts val="0"/>
              </a:spcBef>
              <a:spcAft>
                <a:spcPts val="0"/>
              </a:spcAft>
              <a:buSzPts val="1100"/>
              <a:buFont typeface="Malgun Gothic"/>
              <a:buChar char="●"/>
            </a:pPr>
            <a:r>
              <a:rPr lang="ko-KR" sz="1100">
                <a:latin typeface="Malgun Gothic"/>
                <a:ea typeface="Malgun Gothic"/>
                <a:cs typeface="Malgun Gothic"/>
                <a:sym typeface="Malgun Gothic"/>
              </a:rPr>
              <a:t>분산은 각 측정값과 평균의 차이의 제곱과 해당 확률변수가 일어날 확률과의 곱으로 나타낸다.</a:t>
            </a:r>
            <a:endParaRPr sz="1100">
              <a:latin typeface="Malgun Gothic"/>
              <a:ea typeface="Malgun Gothic"/>
              <a:cs typeface="Malgun Gothic"/>
              <a:sym typeface="Malgun Gothic"/>
            </a:endParaRPr>
          </a:p>
        </p:txBody>
      </p:sp>
      <p:pic>
        <p:nvPicPr>
          <p:cNvPr id="2125" name="Google Shape;2125;p129" descr="{&quot;type&quot;:&quot;$$&quot;,&quot;id&quot;:&quot;4&quot;,&quot;code&quot;:&quot;$$\\mu=\\sum_{}^{}x_{i}f\\left(x_{i}\\right)$$&quot;,&quot;font&quot;:{&quot;family&quot;:&quot;Malgun Gothic&quot;,&quot;color&quot;:&quot;#000000&quot;,&quot;size&quot;:18},&quot;aid&quot;:null,&quot;backgroundColor&quot;:&quot;#FFFFFF&quot;,&quot;ts&quot;:1681346525058,&quot;cs&quot;:&quot;zInqYbomCF2waD5JIKj4Mg==&quot;,&quot;size&quot;:{&quot;width&quot;:158,&quot;height&quot;:34.333333333333336}}"/>
          <p:cNvPicPr preferRelativeResize="0"/>
          <p:nvPr/>
        </p:nvPicPr>
        <p:blipFill>
          <a:blip r:embed="rId7">
            <a:alphaModFix/>
          </a:blip>
          <a:stretch>
            <a:fillRect/>
          </a:stretch>
        </p:blipFill>
        <p:spPr>
          <a:xfrm>
            <a:off x="905651" y="4748166"/>
            <a:ext cx="1238218" cy="292330"/>
          </a:xfrm>
          <a:prstGeom prst="rect">
            <a:avLst/>
          </a:prstGeom>
          <a:noFill/>
          <a:ln>
            <a:noFill/>
          </a:ln>
        </p:spPr>
      </p:pic>
      <p:cxnSp>
        <p:nvCxnSpPr>
          <p:cNvPr id="2137" name="Google Shape;2137;p129"/>
          <p:cNvCxnSpPr/>
          <p:nvPr/>
        </p:nvCxnSpPr>
        <p:spPr>
          <a:xfrm>
            <a:off x="4279150" y="2313775"/>
            <a:ext cx="0" cy="2264100"/>
          </a:xfrm>
          <a:prstGeom prst="straightConnector1">
            <a:avLst/>
          </a:prstGeom>
          <a:noFill/>
          <a:ln w="9525" cap="flat" cmpd="sng">
            <a:solidFill>
              <a:schemeClr val="dk2"/>
            </a:solidFill>
            <a:prstDash val="solid"/>
            <a:round/>
            <a:headEnd type="stealth" w="med" len="med"/>
            <a:tailEnd type="none" w="med" len="med"/>
          </a:ln>
        </p:spPr>
      </p:cxnSp>
      <p:cxnSp>
        <p:nvCxnSpPr>
          <p:cNvPr id="2138" name="Google Shape;2138;p129"/>
          <p:cNvCxnSpPr/>
          <p:nvPr/>
        </p:nvCxnSpPr>
        <p:spPr>
          <a:xfrm>
            <a:off x="4200449" y="4477697"/>
            <a:ext cx="4800600" cy="0"/>
          </a:xfrm>
          <a:prstGeom prst="straightConnector1">
            <a:avLst/>
          </a:prstGeom>
          <a:noFill/>
          <a:ln w="9525" cap="flat" cmpd="sng">
            <a:solidFill>
              <a:schemeClr val="dk2"/>
            </a:solidFill>
            <a:prstDash val="solid"/>
            <a:round/>
            <a:headEnd type="none" w="med" len="med"/>
            <a:tailEnd type="none" w="med" len="med"/>
          </a:ln>
        </p:spPr>
      </p:cxnSp>
      <p:cxnSp>
        <p:nvCxnSpPr>
          <p:cNvPr id="2139" name="Google Shape;2139;p129"/>
          <p:cNvCxnSpPr/>
          <p:nvPr/>
        </p:nvCxnSpPr>
        <p:spPr>
          <a:xfrm>
            <a:off x="4190621" y="3044057"/>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140" name="Google Shape;2140;p129"/>
          <p:cNvCxnSpPr/>
          <p:nvPr/>
        </p:nvCxnSpPr>
        <p:spPr>
          <a:xfrm>
            <a:off x="4190621" y="3339738"/>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141" name="Google Shape;2141;p129"/>
          <p:cNvCxnSpPr/>
          <p:nvPr/>
        </p:nvCxnSpPr>
        <p:spPr>
          <a:xfrm>
            <a:off x="4190621" y="3635418"/>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142" name="Google Shape;2142;p129"/>
          <p:cNvCxnSpPr/>
          <p:nvPr/>
        </p:nvCxnSpPr>
        <p:spPr>
          <a:xfrm>
            <a:off x="4190621" y="3927856"/>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143" name="Google Shape;2143;p129"/>
          <p:cNvCxnSpPr/>
          <p:nvPr/>
        </p:nvCxnSpPr>
        <p:spPr>
          <a:xfrm>
            <a:off x="4190621" y="4223536"/>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144" name="Google Shape;2144;p129"/>
          <p:cNvCxnSpPr/>
          <p:nvPr/>
        </p:nvCxnSpPr>
        <p:spPr>
          <a:xfrm rot="10800000">
            <a:off x="5061719" y="4473734"/>
            <a:ext cx="0" cy="103500"/>
          </a:xfrm>
          <a:prstGeom prst="straightConnector1">
            <a:avLst/>
          </a:prstGeom>
          <a:noFill/>
          <a:ln w="9525" cap="flat" cmpd="sng">
            <a:solidFill>
              <a:schemeClr val="dk2"/>
            </a:solidFill>
            <a:prstDash val="solid"/>
            <a:round/>
            <a:headEnd type="none" w="med" len="med"/>
            <a:tailEnd type="none" w="med" len="med"/>
          </a:ln>
        </p:spPr>
      </p:cxnSp>
      <p:cxnSp>
        <p:nvCxnSpPr>
          <p:cNvPr id="2145" name="Google Shape;2145;p129"/>
          <p:cNvCxnSpPr/>
          <p:nvPr/>
        </p:nvCxnSpPr>
        <p:spPr>
          <a:xfrm rot="10800000">
            <a:off x="5829028" y="4473734"/>
            <a:ext cx="0" cy="103500"/>
          </a:xfrm>
          <a:prstGeom prst="straightConnector1">
            <a:avLst/>
          </a:prstGeom>
          <a:noFill/>
          <a:ln w="9525" cap="flat" cmpd="sng">
            <a:solidFill>
              <a:schemeClr val="dk2"/>
            </a:solidFill>
            <a:prstDash val="solid"/>
            <a:round/>
            <a:headEnd type="none" w="med" len="med"/>
            <a:tailEnd type="none" w="med" len="med"/>
          </a:ln>
        </p:spPr>
      </p:cxnSp>
      <p:sp>
        <p:nvSpPr>
          <p:cNvPr id="2146" name="Google Shape;2146;p129"/>
          <p:cNvSpPr txBox="1"/>
          <p:nvPr/>
        </p:nvSpPr>
        <p:spPr>
          <a:xfrm>
            <a:off x="4363131" y="4522097"/>
            <a:ext cx="6180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1명</a:t>
            </a:r>
            <a:endParaRPr sz="1000" b="1">
              <a:solidFill>
                <a:schemeClr val="dk1"/>
              </a:solidFill>
              <a:latin typeface="Malgun Gothic"/>
              <a:ea typeface="Malgun Gothic"/>
              <a:cs typeface="Malgun Gothic"/>
              <a:sym typeface="Malgun Gothic"/>
            </a:endParaRPr>
          </a:p>
        </p:txBody>
      </p:sp>
      <p:sp>
        <p:nvSpPr>
          <p:cNvPr id="2147" name="Google Shape;2147;p129"/>
          <p:cNvSpPr/>
          <p:nvPr/>
        </p:nvSpPr>
        <p:spPr>
          <a:xfrm>
            <a:off x="4442325" y="3635435"/>
            <a:ext cx="474600" cy="842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8" name="Google Shape;2148;p129"/>
          <p:cNvSpPr/>
          <p:nvPr/>
        </p:nvSpPr>
        <p:spPr>
          <a:xfrm>
            <a:off x="5200150" y="2437731"/>
            <a:ext cx="474600" cy="20400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149" name="Google Shape;2149;p129"/>
          <p:cNvCxnSpPr/>
          <p:nvPr/>
        </p:nvCxnSpPr>
        <p:spPr>
          <a:xfrm>
            <a:off x="4190621" y="2739257"/>
            <a:ext cx="100200" cy="0"/>
          </a:xfrm>
          <a:prstGeom prst="straightConnector1">
            <a:avLst/>
          </a:prstGeom>
          <a:noFill/>
          <a:ln w="9525" cap="flat" cmpd="sng">
            <a:solidFill>
              <a:schemeClr val="dk2"/>
            </a:solidFill>
            <a:prstDash val="solid"/>
            <a:round/>
            <a:headEnd type="none" w="med" len="med"/>
            <a:tailEnd type="none" w="med" len="med"/>
          </a:ln>
        </p:spPr>
      </p:cxnSp>
      <p:sp>
        <p:nvSpPr>
          <p:cNvPr id="2150" name="Google Shape;2150;p129"/>
          <p:cNvSpPr txBox="1"/>
          <p:nvPr/>
        </p:nvSpPr>
        <p:spPr>
          <a:xfrm>
            <a:off x="3908699" y="4378788"/>
            <a:ext cx="362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a:t>
            </a:r>
            <a:endParaRPr sz="1000" b="1">
              <a:solidFill>
                <a:schemeClr val="dk1"/>
              </a:solidFill>
              <a:latin typeface="Malgun Gothic"/>
              <a:ea typeface="Malgun Gothic"/>
              <a:cs typeface="Malgun Gothic"/>
              <a:sym typeface="Malgun Gothic"/>
            </a:endParaRPr>
          </a:p>
        </p:txBody>
      </p:sp>
      <p:sp>
        <p:nvSpPr>
          <p:cNvPr id="2151" name="Google Shape;2151;p129"/>
          <p:cNvSpPr txBox="1"/>
          <p:nvPr/>
        </p:nvSpPr>
        <p:spPr>
          <a:xfrm>
            <a:off x="3835750" y="4122838"/>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10</a:t>
            </a:r>
            <a:endParaRPr sz="1000" b="1">
              <a:solidFill>
                <a:schemeClr val="dk1"/>
              </a:solidFill>
              <a:latin typeface="Malgun Gothic"/>
              <a:ea typeface="Malgun Gothic"/>
              <a:cs typeface="Malgun Gothic"/>
              <a:sym typeface="Malgun Gothic"/>
            </a:endParaRPr>
          </a:p>
        </p:txBody>
      </p:sp>
      <p:sp>
        <p:nvSpPr>
          <p:cNvPr id="2152" name="Google Shape;2152;p129"/>
          <p:cNvSpPr txBox="1"/>
          <p:nvPr/>
        </p:nvSpPr>
        <p:spPr>
          <a:xfrm>
            <a:off x="3835750" y="3845397"/>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20</a:t>
            </a:r>
            <a:endParaRPr sz="1000" b="1">
              <a:solidFill>
                <a:schemeClr val="dk1"/>
              </a:solidFill>
              <a:latin typeface="Malgun Gothic"/>
              <a:ea typeface="Malgun Gothic"/>
              <a:cs typeface="Malgun Gothic"/>
              <a:sym typeface="Malgun Gothic"/>
            </a:endParaRPr>
          </a:p>
        </p:txBody>
      </p:sp>
      <p:sp>
        <p:nvSpPr>
          <p:cNvPr id="2153" name="Google Shape;2153;p129"/>
          <p:cNvSpPr txBox="1"/>
          <p:nvPr/>
        </p:nvSpPr>
        <p:spPr>
          <a:xfrm>
            <a:off x="3835750" y="3540597"/>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30</a:t>
            </a:r>
            <a:endParaRPr sz="1000" b="1">
              <a:solidFill>
                <a:schemeClr val="dk1"/>
              </a:solidFill>
              <a:latin typeface="Malgun Gothic"/>
              <a:ea typeface="Malgun Gothic"/>
              <a:cs typeface="Malgun Gothic"/>
              <a:sym typeface="Malgun Gothic"/>
            </a:endParaRPr>
          </a:p>
        </p:txBody>
      </p:sp>
      <p:sp>
        <p:nvSpPr>
          <p:cNvPr id="2154" name="Google Shape;2154;p129"/>
          <p:cNvSpPr txBox="1"/>
          <p:nvPr/>
        </p:nvSpPr>
        <p:spPr>
          <a:xfrm>
            <a:off x="3835750" y="3235797"/>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40</a:t>
            </a:r>
            <a:endParaRPr sz="1000" b="1">
              <a:solidFill>
                <a:schemeClr val="dk1"/>
              </a:solidFill>
              <a:latin typeface="Malgun Gothic"/>
              <a:ea typeface="Malgun Gothic"/>
              <a:cs typeface="Malgun Gothic"/>
              <a:sym typeface="Malgun Gothic"/>
            </a:endParaRPr>
          </a:p>
        </p:txBody>
      </p:sp>
      <p:sp>
        <p:nvSpPr>
          <p:cNvPr id="2155" name="Google Shape;2155;p129"/>
          <p:cNvSpPr txBox="1"/>
          <p:nvPr/>
        </p:nvSpPr>
        <p:spPr>
          <a:xfrm>
            <a:off x="3835750" y="2949236"/>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50</a:t>
            </a:r>
            <a:endParaRPr sz="1000" b="1">
              <a:solidFill>
                <a:schemeClr val="dk1"/>
              </a:solidFill>
              <a:latin typeface="Malgun Gothic"/>
              <a:ea typeface="Malgun Gothic"/>
              <a:cs typeface="Malgun Gothic"/>
              <a:sym typeface="Malgun Gothic"/>
            </a:endParaRPr>
          </a:p>
        </p:txBody>
      </p:sp>
      <p:sp>
        <p:nvSpPr>
          <p:cNvPr id="2156" name="Google Shape;2156;p129"/>
          <p:cNvSpPr txBox="1"/>
          <p:nvPr/>
        </p:nvSpPr>
        <p:spPr>
          <a:xfrm>
            <a:off x="3835750" y="2644436"/>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60</a:t>
            </a:r>
            <a:endParaRPr sz="1000" b="1">
              <a:solidFill>
                <a:schemeClr val="dk1"/>
              </a:solidFill>
              <a:latin typeface="Malgun Gothic"/>
              <a:ea typeface="Malgun Gothic"/>
              <a:cs typeface="Malgun Gothic"/>
              <a:sym typeface="Malgun Gothic"/>
            </a:endParaRPr>
          </a:p>
        </p:txBody>
      </p:sp>
      <p:sp>
        <p:nvSpPr>
          <p:cNvPr id="2157" name="Google Shape;2157;p129"/>
          <p:cNvSpPr txBox="1"/>
          <p:nvPr/>
        </p:nvSpPr>
        <p:spPr>
          <a:xfrm>
            <a:off x="3838300" y="1904850"/>
            <a:ext cx="881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횟수</a:t>
            </a:r>
            <a:endParaRPr sz="1000" b="1">
              <a:solidFill>
                <a:schemeClr val="dk1"/>
              </a:solidFill>
              <a:latin typeface="Malgun Gothic"/>
              <a:ea typeface="Malgun Gothic"/>
              <a:cs typeface="Malgun Gothic"/>
              <a:sym typeface="Malgun Gothic"/>
            </a:endParaRPr>
          </a:p>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(확률질량)</a:t>
            </a:r>
            <a:endParaRPr sz="1000" b="1">
              <a:solidFill>
                <a:schemeClr val="dk1"/>
              </a:solidFill>
              <a:latin typeface="Malgun Gothic"/>
              <a:ea typeface="Malgun Gothic"/>
              <a:cs typeface="Malgun Gothic"/>
              <a:sym typeface="Malgun Gothic"/>
            </a:endParaRPr>
          </a:p>
        </p:txBody>
      </p:sp>
      <p:sp>
        <p:nvSpPr>
          <p:cNvPr id="2158" name="Google Shape;2158;p129"/>
          <p:cNvSpPr txBox="1"/>
          <p:nvPr/>
        </p:nvSpPr>
        <p:spPr>
          <a:xfrm>
            <a:off x="5103477" y="4522097"/>
            <a:ext cx="6777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2명</a:t>
            </a:r>
            <a:endParaRPr sz="1000" b="1">
              <a:solidFill>
                <a:schemeClr val="dk1"/>
              </a:solidFill>
              <a:latin typeface="Malgun Gothic"/>
              <a:ea typeface="Malgun Gothic"/>
              <a:cs typeface="Malgun Gothic"/>
              <a:sym typeface="Malgun Gothic"/>
            </a:endParaRPr>
          </a:p>
        </p:txBody>
      </p:sp>
      <p:cxnSp>
        <p:nvCxnSpPr>
          <p:cNvPr id="2159" name="Google Shape;2159;p129"/>
          <p:cNvCxnSpPr/>
          <p:nvPr/>
        </p:nvCxnSpPr>
        <p:spPr>
          <a:xfrm rot="10800000">
            <a:off x="6646473" y="4473734"/>
            <a:ext cx="0" cy="103500"/>
          </a:xfrm>
          <a:prstGeom prst="straightConnector1">
            <a:avLst/>
          </a:prstGeom>
          <a:noFill/>
          <a:ln w="9525" cap="flat" cmpd="sng">
            <a:solidFill>
              <a:schemeClr val="dk2"/>
            </a:solidFill>
            <a:prstDash val="solid"/>
            <a:round/>
            <a:headEnd type="none" w="med" len="med"/>
            <a:tailEnd type="none" w="med" len="med"/>
          </a:ln>
        </p:spPr>
      </p:cxnSp>
      <p:sp>
        <p:nvSpPr>
          <p:cNvPr id="2160" name="Google Shape;2160;p129"/>
          <p:cNvSpPr/>
          <p:nvPr/>
        </p:nvSpPr>
        <p:spPr>
          <a:xfrm>
            <a:off x="6017600" y="3044064"/>
            <a:ext cx="474600" cy="14337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61" name="Google Shape;2161;p129"/>
          <p:cNvSpPr txBox="1"/>
          <p:nvPr/>
        </p:nvSpPr>
        <p:spPr>
          <a:xfrm>
            <a:off x="5920922" y="4522097"/>
            <a:ext cx="6777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3명</a:t>
            </a:r>
            <a:endParaRPr sz="1000" b="1">
              <a:solidFill>
                <a:schemeClr val="dk1"/>
              </a:solidFill>
              <a:latin typeface="Malgun Gothic"/>
              <a:ea typeface="Malgun Gothic"/>
              <a:cs typeface="Malgun Gothic"/>
              <a:sym typeface="Malgun Gothic"/>
            </a:endParaRPr>
          </a:p>
        </p:txBody>
      </p:sp>
      <p:cxnSp>
        <p:nvCxnSpPr>
          <p:cNvPr id="2162" name="Google Shape;2162;p129"/>
          <p:cNvCxnSpPr/>
          <p:nvPr/>
        </p:nvCxnSpPr>
        <p:spPr>
          <a:xfrm rot="10800000">
            <a:off x="7453224" y="4473734"/>
            <a:ext cx="0" cy="103500"/>
          </a:xfrm>
          <a:prstGeom prst="straightConnector1">
            <a:avLst/>
          </a:prstGeom>
          <a:noFill/>
          <a:ln w="9525" cap="flat" cmpd="sng">
            <a:solidFill>
              <a:schemeClr val="dk2"/>
            </a:solidFill>
            <a:prstDash val="solid"/>
            <a:round/>
            <a:headEnd type="none" w="med" len="med"/>
            <a:tailEnd type="none" w="med" len="med"/>
          </a:ln>
        </p:spPr>
      </p:cxnSp>
      <p:sp>
        <p:nvSpPr>
          <p:cNvPr id="2163" name="Google Shape;2163;p129"/>
          <p:cNvSpPr/>
          <p:nvPr/>
        </p:nvSpPr>
        <p:spPr>
          <a:xfrm>
            <a:off x="6824375" y="3927854"/>
            <a:ext cx="474600" cy="5499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64" name="Google Shape;2164;p129"/>
          <p:cNvSpPr txBox="1"/>
          <p:nvPr/>
        </p:nvSpPr>
        <p:spPr>
          <a:xfrm>
            <a:off x="6727674" y="4522097"/>
            <a:ext cx="6777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4명</a:t>
            </a:r>
            <a:endParaRPr sz="1000" b="1">
              <a:solidFill>
                <a:schemeClr val="dk1"/>
              </a:solidFill>
              <a:latin typeface="Malgun Gothic"/>
              <a:ea typeface="Malgun Gothic"/>
              <a:cs typeface="Malgun Gothic"/>
              <a:sym typeface="Malgun Gothic"/>
            </a:endParaRPr>
          </a:p>
        </p:txBody>
      </p:sp>
      <p:cxnSp>
        <p:nvCxnSpPr>
          <p:cNvPr id="2165" name="Google Shape;2165;p129"/>
          <p:cNvCxnSpPr/>
          <p:nvPr/>
        </p:nvCxnSpPr>
        <p:spPr>
          <a:xfrm rot="10800000">
            <a:off x="8244199" y="4473734"/>
            <a:ext cx="0" cy="103500"/>
          </a:xfrm>
          <a:prstGeom prst="straightConnector1">
            <a:avLst/>
          </a:prstGeom>
          <a:noFill/>
          <a:ln w="9525" cap="flat" cmpd="sng">
            <a:solidFill>
              <a:schemeClr val="dk2"/>
            </a:solidFill>
            <a:prstDash val="solid"/>
            <a:round/>
            <a:headEnd type="none" w="med" len="med"/>
            <a:tailEnd type="none" w="med" len="med"/>
          </a:ln>
        </p:spPr>
      </p:cxnSp>
      <p:sp>
        <p:nvSpPr>
          <p:cNvPr id="2166" name="Google Shape;2166;p129"/>
          <p:cNvSpPr/>
          <p:nvPr/>
        </p:nvSpPr>
        <p:spPr>
          <a:xfrm>
            <a:off x="7615350" y="4075701"/>
            <a:ext cx="474600" cy="4020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67" name="Google Shape;2167;p129"/>
          <p:cNvSpPr txBox="1"/>
          <p:nvPr/>
        </p:nvSpPr>
        <p:spPr>
          <a:xfrm>
            <a:off x="7518648" y="4522097"/>
            <a:ext cx="6777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5명</a:t>
            </a:r>
            <a:endParaRPr sz="1000" b="1">
              <a:solidFill>
                <a:schemeClr val="dk1"/>
              </a:solidFill>
              <a:latin typeface="Malgun Gothic"/>
              <a:ea typeface="Malgun Gothic"/>
              <a:cs typeface="Malgun Gothic"/>
              <a:sym typeface="Malgun Gothic"/>
            </a:endParaRPr>
          </a:p>
        </p:txBody>
      </p:sp>
      <p:sp>
        <p:nvSpPr>
          <p:cNvPr id="2168" name="Google Shape;2168;p129"/>
          <p:cNvSpPr txBox="1"/>
          <p:nvPr/>
        </p:nvSpPr>
        <p:spPr>
          <a:xfrm>
            <a:off x="4363125" y="3266931"/>
            <a:ext cx="618000" cy="354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30</a:t>
            </a:r>
            <a:endParaRPr sz="1000" b="1">
              <a:solidFill>
                <a:schemeClr val="dk1"/>
              </a:solidFill>
              <a:latin typeface="Malgun Gothic"/>
              <a:ea typeface="Malgun Gothic"/>
              <a:cs typeface="Malgun Gothic"/>
              <a:sym typeface="Malgun Gothic"/>
            </a:endParaRPr>
          </a:p>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(0.15)</a:t>
            </a:r>
            <a:endParaRPr sz="1000" b="1">
              <a:solidFill>
                <a:schemeClr val="dk1"/>
              </a:solidFill>
              <a:latin typeface="Malgun Gothic"/>
              <a:ea typeface="Malgun Gothic"/>
              <a:cs typeface="Malgun Gothic"/>
              <a:sym typeface="Malgun Gothic"/>
            </a:endParaRPr>
          </a:p>
        </p:txBody>
      </p:sp>
      <p:sp>
        <p:nvSpPr>
          <p:cNvPr id="2169" name="Google Shape;2169;p129"/>
          <p:cNvSpPr txBox="1"/>
          <p:nvPr/>
        </p:nvSpPr>
        <p:spPr>
          <a:xfrm>
            <a:off x="5122550" y="2069360"/>
            <a:ext cx="618000" cy="354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70</a:t>
            </a:r>
            <a:endParaRPr sz="1000" b="1">
              <a:solidFill>
                <a:schemeClr val="dk1"/>
              </a:solidFill>
              <a:latin typeface="Malgun Gothic"/>
              <a:ea typeface="Malgun Gothic"/>
              <a:cs typeface="Malgun Gothic"/>
              <a:sym typeface="Malgun Gothic"/>
            </a:endParaRPr>
          </a:p>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(0.37)</a:t>
            </a:r>
            <a:endParaRPr sz="1000" b="1">
              <a:solidFill>
                <a:schemeClr val="dk1"/>
              </a:solidFill>
              <a:latin typeface="Malgun Gothic"/>
              <a:ea typeface="Malgun Gothic"/>
              <a:cs typeface="Malgun Gothic"/>
              <a:sym typeface="Malgun Gothic"/>
            </a:endParaRPr>
          </a:p>
        </p:txBody>
      </p:sp>
      <p:sp>
        <p:nvSpPr>
          <p:cNvPr id="2170" name="Google Shape;2170;p129"/>
          <p:cNvSpPr txBox="1"/>
          <p:nvPr/>
        </p:nvSpPr>
        <p:spPr>
          <a:xfrm>
            <a:off x="5937200" y="2718685"/>
            <a:ext cx="618000" cy="354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50</a:t>
            </a:r>
            <a:endParaRPr sz="1000" b="1">
              <a:solidFill>
                <a:schemeClr val="dk1"/>
              </a:solidFill>
              <a:latin typeface="Malgun Gothic"/>
              <a:ea typeface="Malgun Gothic"/>
              <a:cs typeface="Malgun Gothic"/>
              <a:sym typeface="Malgun Gothic"/>
            </a:endParaRPr>
          </a:p>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(0.25)</a:t>
            </a:r>
            <a:endParaRPr sz="1000" b="1">
              <a:solidFill>
                <a:schemeClr val="dk1"/>
              </a:solidFill>
              <a:latin typeface="Malgun Gothic"/>
              <a:ea typeface="Malgun Gothic"/>
              <a:cs typeface="Malgun Gothic"/>
              <a:sym typeface="Malgun Gothic"/>
            </a:endParaRPr>
          </a:p>
        </p:txBody>
      </p:sp>
      <p:sp>
        <p:nvSpPr>
          <p:cNvPr id="2171" name="Google Shape;2171;p129"/>
          <p:cNvSpPr txBox="1"/>
          <p:nvPr/>
        </p:nvSpPr>
        <p:spPr>
          <a:xfrm>
            <a:off x="6736975" y="3556225"/>
            <a:ext cx="618000" cy="354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20</a:t>
            </a:r>
            <a:endParaRPr sz="1000" b="1">
              <a:solidFill>
                <a:schemeClr val="dk1"/>
              </a:solidFill>
              <a:latin typeface="Malgun Gothic"/>
              <a:ea typeface="Malgun Gothic"/>
              <a:cs typeface="Malgun Gothic"/>
              <a:sym typeface="Malgun Gothic"/>
            </a:endParaRPr>
          </a:p>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(0.1)</a:t>
            </a:r>
            <a:endParaRPr sz="1000" b="1">
              <a:solidFill>
                <a:schemeClr val="dk1"/>
              </a:solidFill>
              <a:latin typeface="Malgun Gothic"/>
              <a:ea typeface="Malgun Gothic"/>
              <a:cs typeface="Malgun Gothic"/>
              <a:sym typeface="Malgun Gothic"/>
            </a:endParaRPr>
          </a:p>
        </p:txBody>
      </p:sp>
      <p:sp>
        <p:nvSpPr>
          <p:cNvPr id="2172" name="Google Shape;2172;p129"/>
          <p:cNvSpPr txBox="1"/>
          <p:nvPr/>
        </p:nvSpPr>
        <p:spPr>
          <a:xfrm>
            <a:off x="7535850" y="3711878"/>
            <a:ext cx="618000" cy="354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15</a:t>
            </a:r>
            <a:endParaRPr sz="1000" b="1">
              <a:solidFill>
                <a:schemeClr val="dk1"/>
              </a:solidFill>
              <a:latin typeface="Malgun Gothic"/>
              <a:ea typeface="Malgun Gothic"/>
              <a:cs typeface="Malgun Gothic"/>
              <a:sym typeface="Malgun Gothic"/>
            </a:endParaRPr>
          </a:p>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(0.075)</a:t>
            </a:r>
            <a:endParaRPr sz="1000" b="1">
              <a:solidFill>
                <a:schemeClr val="dk1"/>
              </a:solidFill>
              <a:latin typeface="Malgun Gothic"/>
              <a:ea typeface="Malgun Gothic"/>
              <a:cs typeface="Malgun Gothic"/>
              <a:sym typeface="Malgun Gothic"/>
            </a:endParaRPr>
          </a:p>
        </p:txBody>
      </p:sp>
      <p:cxnSp>
        <p:nvCxnSpPr>
          <p:cNvPr id="2173" name="Google Shape;2173;p129"/>
          <p:cNvCxnSpPr/>
          <p:nvPr/>
        </p:nvCxnSpPr>
        <p:spPr>
          <a:xfrm rot="10800000">
            <a:off x="8984717" y="4473734"/>
            <a:ext cx="0" cy="103500"/>
          </a:xfrm>
          <a:prstGeom prst="straightConnector1">
            <a:avLst/>
          </a:prstGeom>
          <a:noFill/>
          <a:ln w="9525" cap="flat" cmpd="sng">
            <a:solidFill>
              <a:schemeClr val="dk2"/>
            </a:solidFill>
            <a:prstDash val="solid"/>
            <a:round/>
            <a:headEnd type="none" w="med" len="med"/>
            <a:tailEnd type="none" w="med" len="med"/>
          </a:ln>
        </p:spPr>
      </p:cxnSp>
      <p:sp>
        <p:nvSpPr>
          <p:cNvPr id="2174" name="Google Shape;2174;p129"/>
          <p:cNvSpPr/>
          <p:nvPr/>
        </p:nvSpPr>
        <p:spPr>
          <a:xfrm>
            <a:off x="8355850" y="4075701"/>
            <a:ext cx="474600" cy="4020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75" name="Google Shape;2175;p129"/>
          <p:cNvSpPr txBox="1"/>
          <p:nvPr/>
        </p:nvSpPr>
        <p:spPr>
          <a:xfrm>
            <a:off x="8259166" y="4522097"/>
            <a:ext cx="6777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6명</a:t>
            </a:r>
            <a:endParaRPr sz="1000" b="1">
              <a:solidFill>
                <a:schemeClr val="dk1"/>
              </a:solidFill>
              <a:latin typeface="Malgun Gothic"/>
              <a:ea typeface="Malgun Gothic"/>
              <a:cs typeface="Malgun Gothic"/>
              <a:sym typeface="Malgun Gothic"/>
            </a:endParaRPr>
          </a:p>
        </p:txBody>
      </p:sp>
      <p:sp>
        <p:nvSpPr>
          <p:cNvPr id="2176" name="Google Shape;2176;p129"/>
          <p:cNvSpPr txBox="1"/>
          <p:nvPr/>
        </p:nvSpPr>
        <p:spPr>
          <a:xfrm>
            <a:off x="8276350" y="3711878"/>
            <a:ext cx="618000" cy="354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15</a:t>
            </a:r>
            <a:endParaRPr sz="1000" b="1">
              <a:solidFill>
                <a:schemeClr val="dk1"/>
              </a:solidFill>
              <a:latin typeface="Malgun Gothic"/>
              <a:ea typeface="Malgun Gothic"/>
              <a:cs typeface="Malgun Gothic"/>
              <a:sym typeface="Malgun Gothic"/>
            </a:endParaRPr>
          </a:p>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(0.075)</a:t>
            </a:r>
            <a:endParaRPr sz="1000" b="1">
              <a:solidFill>
                <a:schemeClr val="dk1"/>
              </a:solidFill>
              <a:latin typeface="Malgun Gothic"/>
              <a:ea typeface="Malgun Gothic"/>
              <a:cs typeface="Malgun Gothic"/>
              <a:sym typeface="Malgun Gothic"/>
            </a:endParaRPr>
          </a:p>
        </p:txBody>
      </p:sp>
      <p:cxnSp>
        <p:nvCxnSpPr>
          <p:cNvPr id="2177" name="Google Shape;2177;p129"/>
          <p:cNvCxnSpPr/>
          <p:nvPr/>
        </p:nvCxnSpPr>
        <p:spPr>
          <a:xfrm>
            <a:off x="4190621" y="2437700"/>
            <a:ext cx="100200" cy="0"/>
          </a:xfrm>
          <a:prstGeom prst="straightConnector1">
            <a:avLst/>
          </a:prstGeom>
          <a:noFill/>
          <a:ln w="9525" cap="flat" cmpd="sng">
            <a:solidFill>
              <a:schemeClr val="dk2"/>
            </a:solidFill>
            <a:prstDash val="solid"/>
            <a:round/>
            <a:headEnd type="none" w="med" len="med"/>
            <a:tailEnd type="none" w="med" len="med"/>
          </a:ln>
        </p:spPr>
      </p:cxnSp>
      <p:sp>
        <p:nvSpPr>
          <p:cNvPr id="2178" name="Google Shape;2178;p129"/>
          <p:cNvSpPr txBox="1"/>
          <p:nvPr/>
        </p:nvSpPr>
        <p:spPr>
          <a:xfrm>
            <a:off x="3835750" y="2342878"/>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70</a:t>
            </a:r>
            <a:endParaRPr sz="1000" b="1">
              <a:solidFill>
                <a:schemeClr val="dk1"/>
              </a:solidFill>
              <a:latin typeface="Malgun Gothic"/>
              <a:ea typeface="Malgun Gothic"/>
              <a:cs typeface="Malgun Gothic"/>
              <a:sym typeface="Malgun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데이터과학의 응용 예</a:t>
            </a:r>
            <a:endParaRPr/>
          </a:p>
        </p:txBody>
      </p:sp>
      <p:sp>
        <p:nvSpPr>
          <p:cNvPr id="155" name="Google Shape;155;p2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156" name="Google Shape;156;p2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13</a:t>
            </a:fld>
            <a:endParaRPr/>
          </a:p>
        </p:txBody>
      </p:sp>
      <p:sp>
        <p:nvSpPr>
          <p:cNvPr id="157" name="Google Shape;157;p20"/>
          <p:cNvSpPr txBox="1">
            <a:spLocks noGrp="1"/>
          </p:cNvSpPr>
          <p:nvPr>
            <p:ph type="body" idx="4294967295"/>
          </p:nvPr>
        </p:nvSpPr>
        <p:spPr>
          <a:xfrm>
            <a:off x="315300" y="1110000"/>
            <a:ext cx="8391600" cy="51012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남아프리카의 한 보험회사에서 기존 보험금 청구 빅데이터를 분석하여 보험사기 가능성이 있는 사건을 찾을 수 있는 알고리즘을 구현하였다. 이를 활용하여 많은 보험사기를 적발하였고 심지어 대형 보험사기 조직을 적발하기도 하였다. </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미국의 한 대학 온라인 수업에서 학생들이 시스템에 클릭하는 정보를 분석하여 학생 개개인의 학습 성과를 모니터링하고 학생의 이해도에 맞춘 수준별 수업 내용을 제안하고, 향후 수강할 과목 등을 학생 별로 제안하였다. 이 결과 전공별 학위 취득율이 많이 향상되었다.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덴마크의 한 풍력발전 회사는 기존 발전기에서 축적된 페타바이트 규모의 데이터를 분석하여 풍력발전기에 대한 날씨와 위치의 영향을 정확히 파악하고 이를 바탕으로 풍력발전기의 부지 선정 및 운영을 효율적으로 할 수 있게 되었다. </a:t>
            </a:r>
            <a:endParaRPr>
              <a:latin typeface="Malgun Gothic"/>
              <a:ea typeface="Malgun Gothic"/>
              <a:cs typeface="Malgun Gothic"/>
              <a:sym typeface="Malgun Gothic"/>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sp>
        <p:nvSpPr>
          <p:cNvPr id="2183" name="Google Shape;2183;p130"/>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ko-KR"/>
              <a:t>연속형 확률변수와 확률분포</a:t>
            </a:r>
            <a:endParaRPr/>
          </a:p>
        </p:txBody>
      </p:sp>
      <p:sp>
        <p:nvSpPr>
          <p:cNvPr id="2184" name="Google Shape;2184;p130"/>
          <p:cNvSpPr txBox="1">
            <a:spLocks noGrp="1"/>
          </p:cNvSpPr>
          <p:nvPr>
            <p:ph type="body" idx="4294967295"/>
          </p:nvPr>
        </p:nvSpPr>
        <p:spPr>
          <a:xfrm>
            <a:off x="315300" y="1110000"/>
            <a:ext cx="8513400" cy="702300"/>
          </a:xfrm>
          <a:prstGeom prst="rect">
            <a:avLst/>
          </a:prstGeom>
          <a:noFill/>
          <a:ln>
            <a:noFill/>
          </a:ln>
        </p:spPr>
        <p:txBody>
          <a:bodyPr spcFirstLastPara="1" wrap="square" lIns="91425" tIns="45700" rIns="91425" bIns="45700" anchor="t" anchorCtr="0">
            <a:normAutofit fontScale="92500" lnSpcReduction="2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가능한 값이 실수의 어느 한 구간 안에 포함되는 확률변수</a:t>
            </a:r>
            <a:endParaRPr>
              <a:latin typeface="Malgun Gothic"/>
              <a:ea typeface="Malgun Gothic"/>
              <a:cs typeface="Malgun Gothic"/>
              <a:sym typeface="Malgun Gothic"/>
            </a:endParaRPr>
          </a:p>
          <a:p>
            <a:pPr marL="914400" lvl="0" indent="0" algn="l" rtl="0">
              <a:lnSpc>
                <a:spcPct val="115000"/>
              </a:lnSpc>
              <a:spcBef>
                <a:spcPts val="0"/>
              </a:spcBef>
              <a:spcAft>
                <a:spcPts val="0"/>
              </a:spcAft>
              <a:buNone/>
            </a:pPr>
            <a:r>
              <a:rPr lang="ko-KR" sz="1400">
                <a:latin typeface="Malgun Gothic"/>
                <a:ea typeface="Malgun Gothic"/>
                <a:cs typeface="Malgun Gothic"/>
                <a:sym typeface="Malgun Gothic"/>
              </a:rPr>
              <a:t>예) 사람의 몸무게, 체온, 비행기의 도착시간</a:t>
            </a:r>
            <a:endParaRPr sz="1400">
              <a:latin typeface="Malgun Gothic"/>
              <a:ea typeface="Malgun Gothic"/>
              <a:cs typeface="Malgun Gothic"/>
              <a:sym typeface="Malgun Gothic"/>
            </a:endParaRPr>
          </a:p>
        </p:txBody>
      </p:sp>
      <p:sp>
        <p:nvSpPr>
          <p:cNvPr id="2185" name="Google Shape;2185;p130"/>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186" name="Google Shape;2186;p130"/>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130</a:t>
            </a:fld>
            <a:endParaRPr/>
          </a:p>
        </p:txBody>
      </p:sp>
      <p:sp>
        <p:nvSpPr>
          <p:cNvPr id="2187" name="Google Shape;2187;p130"/>
          <p:cNvSpPr txBox="1"/>
          <p:nvPr/>
        </p:nvSpPr>
        <p:spPr>
          <a:xfrm>
            <a:off x="3874700" y="2690625"/>
            <a:ext cx="4218900" cy="8958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0000"/>
              </a:buClr>
              <a:buSzPts val="1400"/>
              <a:buFont typeface="Malgun Gothic"/>
              <a:buChar char="➔"/>
            </a:pPr>
            <a:r>
              <a:rPr lang="ko-KR" b="0" i="0" u="none" strike="noStrike" cap="none">
                <a:solidFill>
                  <a:srgbClr val="000000"/>
                </a:solidFill>
                <a:latin typeface="Malgun Gothic"/>
                <a:ea typeface="Malgun Gothic"/>
                <a:cs typeface="Malgun Gothic"/>
                <a:sym typeface="Malgun Gothic"/>
              </a:rPr>
              <a:t>모집단 평균과 표본 평균의 차이 검증</a:t>
            </a:r>
            <a:endParaRPr b="0" i="0" u="none" strike="noStrike" cap="none">
              <a:solidFill>
                <a:srgbClr val="000000"/>
              </a:solidFill>
              <a:latin typeface="Malgun Gothic"/>
              <a:ea typeface="Malgun Gothic"/>
              <a:cs typeface="Malgun Gothic"/>
              <a:sym typeface="Malgun Gothic"/>
            </a:endParaRPr>
          </a:p>
          <a:p>
            <a:pPr marL="457200" marR="0" lvl="0" indent="-317500" algn="l" rtl="0">
              <a:lnSpc>
                <a:spcPct val="115000"/>
              </a:lnSpc>
              <a:spcBef>
                <a:spcPts val="0"/>
              </a:spcBef>
              <a:spcAft>
                <a:spcPts val="0"/>
              </a:spcAft>
              <a:buClr>
                <a:srgbClr val="000000"/>
              </a:buClr>
              <a:buSzPts val="1400"/>
              <a:buFont typeface="Malgun Gothic"/>
              <a:buChar char="➔"/>
            </a:pPr>
            <a:r>
              <a:rPr lang="ko-KR" b="0" i="0" u="none" strike="noStrike" cap="none">
                <a:solidFill>
                  <a:srgbClr val="000000"/>
                </a:solidFill>
                <a:latin typeface="Malgun Gothic"/>
                <a:ea typeface="Malgun Gothic"/>
                <a:cs typeface="Malgun Gothic"/>
                <a:sym typeface="Malgun Gothic"/>
              </a:rPr>
              <a:t>중학생 IQ 평균</a:t>
            </a:r>
            <a:r>
              <a:rPr lang="ko-KR">
                <a:latin typeface="Malgun Gothic"/>
                <a:ea typeface="Malgun Gothic"/>
                <a:cs typeface="Malgun Gothic"/>
                <a:sym typeface="Malgun Gothic"/>
              </a:rPr>
              <a:t>이</a:t>
            </a:r>
            <a:r>
              <a:rPr lang="ko-KR" b="0" i="0" u="none" strike="noStrike" cap="none">
                <a:solidFill>
                  <a:srgbClr val="000000"/>
                </a:solidFill>
                <a:latin typeface="Malgun Gothic"/>
                <a:ea typeface="Malgun Gothic"/>
                <a:cs typeface="Malgun Gothic"/>
                <a:sym typeface="Malgun Gothic"/>
              </a:rPr>
              <a:t> 120인데 영희는123이다.</a:t>
            </a:r>
            <a:endParaRPr b="0" i="0" u="none" strike="noStrike" cap="none">
              <a:solidFill>
                <a:srgbClr val="000000"/>
              </a:solidFill>
              <a:latin typeface="Malgun Gothic"/>
              <a:ea typeface="Malgun Gothic"/>
              <a:cs typeface="Malgun Gothic"/>
              <a:sym typeface="Malgun Gothic"/>
            </a:endParaRPr>
          </a:p>
          <a:p>
            <a:pPr marL="457200" marR="0" lvl="0" indent="0" algn="l" rtl="0">
              <a:lnSpc>
                <a:spcPct val="115000"/>
              </a:lnSpc>
              <a:spcBef>
                <a:spcPts val="0"/>
              </a:spcBef>
              <a:spcAft>
                <a:spcPts val="0"/>
              </a:spcAft>
              <a:buNone/>
            </a:pPr>
            <a:r>
              <a:rPr lang="ko-KR" b="0" i="0" u="none" strike="noStrike" cap="none">
                <a:solidFill>
                  <a:srgbClr val="000000"/>
                </a:solidFill>
                <a:latin typeface="Malgun Gothic"/>
                <a:ea typeface="Malgun Gothic"/>
                <a:cs typeface="Malgun Gothic"/>
                <a:sym typeface="Malgun Gothic"/>
              </a:rPr>
              <a:t>높은 건가? 비슷한 건가?</a:t>
            </a:r>
            <a:endParaRPr b="0" i="0" u="none" strike="noStrike" cap="none">
              <a:solidFill>
                <a:srgbClr val="000000"/>
              </a:solidFill>
              <a:latin typeface="Malgun Gothic"/>
              <a:ea typeface="Malgun Gothic"/>
              <a:cs typeface="Malgun Gothic"/>
              <a:sym typeface="Malgun Gothic"/>
            </a:endParaRPr>
          </a:p>
        </p:txBody>
      </p:sp>
      <p:pic>
        <p:nvPicPr>
          <p:cNvPr id="2188" name="Google Shape;2188;p130" descr="{&quot;aid&quot;:null,&quot;backgroundColor&quot;:&quot;#FFFFFF&quot;,&quot;font&quot;:{&quot;color&quot;:&quot;#000000&quot;,&quot;family&quot;:&quot;Arial&quot;,&quot;size&quot;:13},&quot;code&quot;:&quot;$$f_{z}\\left(x\\right)\\geq0$$&quot;,&quot;type&quot;:&quot;$$&quot;,&quot;id&quot;:&quot;6&quot;,&quot;ts&quot;:1724129029181,&quot;cs&quot;:&quot;O1XO9XOwqgpSeQ2bBGxBNg==&quot;,&quot;size&quot;:{&quot;width&quot;:88.68341259842522,&quot;height&quot;:20.961440682414707}}"/>
          <p:cNvPicPr preferRelativeResize="0"/>
          <p:nvPr/>
        </p:nvPicPr>
        <p:blipFill>
          <a:blip r:embed="rId3">
            <a:alphaModFix/>
          </a:blip>
          <a:stretch>
            <a:fillRect/>
          </a:stretch>
        </p:blipFill>
        <p:spPr>
          <a:xfrm>
            <a:off x="6213750" y="4352272"/>
            <a:ext cx="844710" cy="199658"/>
          </a:xfrm>
          <a:prstGeom prst="rect">
            <a:avLst/>
          </a:prstGeom>
          <a:noFill/>
          <a:ln>
            <a:noFill/>
          </a:ln>
        </p:spPr>
      </p:pic>
      <p:pic>
        <p:nvPicPr>
          <p:cNvPr id="2189" name="Google Shape;2189;p130" descr="{&quot;font&quot;:{&quot;family&quot;:&quot;Arial&quot;,&quot;color&quot;:&quot;#000000&quot;,&quot;size&quot;:16.5},&quot;backgroundColorModified&quot;:false,&quot;backgroundColor&quot;:&quot;#FFFFFF&quot;,&quot;id&quot;:&quot;7&quot;,&quot;type&quot;:&quot;$$&quot;,&quot;aid&quot;:null,&quot;code&quot;:&quot;$$P\\left(a\\leq X\\leq b\\right)=\\int_{a}^{b}f_{z}\\left(x\\right)dx$$&quot;,&quot;ts&quot;:1724129002002,&quot;cs&quot;:&quot;eH7vAeSXcFMqgHWEmXmgtQ==&quot;,&quot;size&quot;:{&quot;width&quot;:322.75000000000006,&quot;height&quot;:64.25}}"/>
          <p:cNvPicPr preferRelativeResize="0"/>
          <p:nvPr/>
        </p:nvPicPr>
        <p:blipFill>
          <a:blip r:embed="rId4">
            <a:alphaModFix/>
          </a:blip>
          <a:stretch>
            <a:fillRect/>
          </a:stretch>
        </p:blipFill>
        <p:spPr>
          <a:xfrm>
            <a:off x="6213750" y="5512468"/>
            <a:ext cx="2745024" cy="494883"/>
          </a:xfrm>
          <a:prstGeom prst="rect">
            <a:avLst/>
          </a:prstGeom>
          <a:noFill/>
          <a:ln>
            <a:noFill/>
          </a:ln>
        </p:spPr>
      </p:pic>
      <p:pic>
        <p:nvPicPr>
          <p:cNvPr id="2190" name="Google Shape;2190;p130" descr="{&quot;font&quot;:{&quot;size&quot;:15.5,&quot;color&quot;:&quot;#000000&quot;,&quot;family&quot;:&quot;Malgun Gothic&quot;},&quot;aid&quot;:null,&quot;id&quot;:&quot;8&quot;,&quot;backgroundColor&quot;:&quot;#FFFFFF&quot;,&quot;code&quot;:&quot;$$\\int_{-\\infty}^{\\infty}f_{z}\\left(x\\right)dx=1$$&quot;,&quot;type&quot;:&quot;$$&quot;,&quot;ts&quot;:1724129023796,&quot;cs&quot;:&quot;0C5t7+itkjoCZPt18F56AQ==&quot;,&quot;size&quot;:{&quot;width&quot;:161.95703779527562,&quot;height&quot;:49.4872559055118}}"/>
          <p:cNvPicPr preferRelativeResize="0"/>
          <p:nvPr/>
        </p:nvPicPr>
        <p:blipFill>
          <a:blip r:embed="rId5">
            <a:alphaModFix/>
          </a:blip>
          <a:stretch>
            <a:fillRect/>
          </a:stretch>
        </p:blipFill>
        <p:spPr>
          <a:xfrm>
            <a:off x="6213750" y="4839477"/>
            <a:ext cx="1542641" cy="471366"/>
          </a:xfrm>
          <a:prstGeom prst="rect">
            <a:avLst/>
          </a:prstGeom>
          <a:noFill/>
          <a:ln>
            <a:noFill/>
          </a:ln>
        </p:spPr>
      </p:pic>
      <p:sp>
        <p:nvSpPr>
          <p:cNvPr id="2191" name="Google Shape;2191;p130"/>
          <p:cNvSpPr txBox="1"/>
          <p:nvPr/>
        </p:nvSpPr>
        <p:spPr>
          <a:xfrm>
            <a:off x="164150" y="4995350"/>
            <a:ext cx="4632900" cy="307800"/>
          </a:xfrm>
          <a:prstGeom prst="rect">
            <a:avLst/>
          </a:prstGeom>
          <a:noFill/>
          <a:ln>
            <a:noFill/>
          </a:ln>
        </p:spPr>
        <p:txBody>
          <a:bodyPr spcFirstLastPara="1" wrap="square" lIns="91425" tIns="45700" rIns="91425" bIns="45700" anchor="t" anchorCtr="0">
            <a:spAutoFit/>
          </a:bodyPr>
          <a:lstStyle/>
          <a:p>
            <a:pPr marL="457200" marR="0" lvl="0" indent="-317500" algn="l" rtl="0">
              <a:lnSpc>
                <a:spcPct val="100000"/>
              </a:lnSpc>
              <a:spcBef>
                <a:spcPts val="0"/>
              </a:spcBef>
              <a:spcAft>
                <a:spcPts val="0"/>
              </a:spcAft>
              <a:buSzPts val="1400"/>
              <a:buFont typeface="Malgun Gothic"/>
              <a:buChar char="●"/>
            </a:pPr>
            <a:r>
              <a:rPr lang="ko-KR">
                <a:latin typeface="Malgun Gothic"/>
                <a:ea typeface="Malgun Gothic"/>
                <a:cs typeface="Malgun Gothic"/>
                <a:sym typeface="Malgun Gothic"/>
              </a:rPr>
              <a:t>확률밀도를 확률변수에 대하여 적분하면 1이다.</a:t>
            </a:r>
            <a:endParaRPr i="0" u="none" strike="noStrike" cap="none">
              <a:solidFill>
                <a:srgbClr val="000000"/>
              </a:solidFill>
              <a:latin typeface="Malgun Gothic"/>
              <a:ea typeface="Malgun Gothic"/>
              <a:cs typeface="Malgun Gothic"/>
              <a:sym typeface="Malgun Gothic"/>
            </a:endParaRPr>
          </a:p>
        </p:txBody>
      </p:sp>
      <p:sp>
        <p:nvSpPr>
          <p:cNvPr id="2192" name="Google Shape;2192;p130"/>
          <p:cNvSpPr txBox="1"/>
          <p:nvPr/>
        </p:nvSpPr>
        <p:spPr>
          <a:xfrm>
            <a:off x="164150" y="5625200"/>
            <a:ext cx="6214200" cy="307800"/>
          </a:xfrm>
          <a:prstGeom prst="rect">
            <a:avLst/>
          </a:prstGeom>
          <a:noFill/>
          <a:ln>
            <a:noFill/>
          </a:ln>
        </p:spPr>
        <p:txBody>
          <a:bodyPr spcFirstLastPara="1" wrap="square" lIns="91425" tIns="45700" rIns="91425" bIns="45700" anchor="t" anchorCtr="0">
            <a:spAutoFit/>
          </a:bodyPr>
          <a:lstStyle/>
          <a:p>
            <a:pPr marL="457200" marR="0" lvl="0" indent="-317500" algn="l" rtl="0">
              <a:lnSpc>
                <a:spcPct val="100000"/>
              </a:lnSpc>
              <a:spcBef>
                <a:spcPts val="0"/>
              </a:spcBef>
              <a:spcAft>
                <a:spcPts val="0"/>
              </a:spcAft>
              <a:buSzPts val="1400"/>
              <a:buFont typeface="Malgun Gothic"/>
              <a:buChar char="●"/>
            </a:pPr>
            <a:r>
              <a:rPr lang="ko-KR">
                <a:latin typeface="Malgun Gothic"/>
                <a:ea typeface="Malgun Gothic"/>
                <a:cs typeface="Malgun Gothic"/>
                <a:sym typeface="Malgun Gothic"/>
              </a:rPr>
              <a:t>확률밀도를 확률변수에 대하여 구간적분하면 그 구간의 확률이 된다.</a:t>
            </a:r>
            <a:endParaRPr i="0" u="none" strike="noStrike" cap="none">
              <a:solidFill>
                <a:srgbClr val="000000"/>
              </a:solidFill>
              <a:latin typeface="Malgun Gothic"/>
              <a:ea typeface="Malgun Gothic"/>
              <a:cs typeface="Malgun Gothic"/>
              <a:sym typeface="Malgun Gothic"/>
            </a:endParaRPr>
          </a:p>
        </p:txBody>
      </p:sp>
      <p:sp>
        <p:nvSpPr>
          <p:cNvPr id="2193" name="Google Shape;2193;p130"/>
          <p:cNvSpPr txBox="1"/>
          <p:nvPr/>
        </p:nvSpPr>
        <p:spPr>
          <a:xfrm>
            <a:off x="2193175" y="3687900"/>
            <a:ext cx="548700" cy="3387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ko-KR" sz="1600" b="0" i="0" u="none" strike="noStrike" cap="none">
                <a:solidFill>
                  <a:srgbClr val="000000"/>
                </a:solidFill>
                <a:latin typeface="Calibri"/>
                <a:ea typeface="Calibri"/>
                <a:cs typeface="Calibri"/>
                <a:sym typeface="Calibri"/>
              </a:rPr>
              <a:t>120</a:t>
            </a:r>
            <a:endParaRPr sz="1600" b="0" i="0" u="none" strike="noStrike" cap="none">
              <a:solidFill>
                <a:srgbClr val="000000"/>
              </a:solidFill>
              <a:latin typeface="Calibri"/>
              <a:ea typeface="Calibri"/>
              <a:cs typeface="Calibri"/>
              <a:sym typeface="Calibri"/>
            </a:endParaRPr>
          </a:p>
        </p:txBody>
      </p:sp>
      <p:cxnSp>
        <p:nvCxnSpPr>
          <p:cNvPr id="2194" name="Google Shape;2194;p130"/>
          <p:cNvCxnSpPr>
            <a:stCxn id="2195" idx="2"/>
          </p:cNvCxnSpPr>
          <p:nvPr/>
        </p:nvCxnSpPr>
        <p:spPr>
          <a:xfrm flipH="1">
            <a:off x="2692674" y="2719113"/>
            <a:ext cx="199800" cy="292800"/>
          </a:xfrm>
          <a:prstGeom prst="straightConnector1">
            <a:avLst/>
          </a:prstGeom>
          <a:noFill/>
          <a:ln w="9525" cap="flat" cmpd="sng">
            <a:solidFill>
              <a:schemeClr val="dk2"/>
            </a:solidFill>
            <a:prstDash val="solid"/>
            <a:round/>
            <a:headEnd type="none" w="sm" len="sm"/>
            <a:tailEnd type="triangle" w="med" len="med"/>
          </a:ln>
        </p:spPr>
      </p:cxnSp>
      <p:sp>
        <p:nvSpPr>
          <p:cNvPr id="2195" name="Google Shape;2195;p130"/>
          <p:cNvSpPr txBox="1"/>
          <p:nvPr/>
        </p:nvSpPr>
        <p:spPr>
          <a:xfrm>
            <a:off x="1603374" y="2349813"/>
            <a:ext cx="2578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ko-KR" sz="1200" b="0" i="0" u="none" strike="noStrike" cap="none">
                <a:solidFill>
                  <a:srgbClr val="000000"/>
                </a:solidFill>
                <a:latin typeface="Malgun Gothic"/>
                <a:ea typeface="Malgun Gothic"/>
                <a:cs typeface="Malgun Gothic"/>
                <a:sym typeface="Malgun Gothic"/>
              </a:rPr>
              <a:t>오차의 정규분포, 확률 히스토그램</a:t>
            </a:r>
            <a:endParaRPr sz="1200" b="0" i="0" u="none" strike="noStrike" cap="none">
              <a:solidFill>
                <a:srgbClr val="000000"/>
              </a:solidFill>
              <a:latin typeface="Malgun Gothic"/>
              <a:ea typeface="Malgun Gothic"/>
              <a:cs typeface="Malgun Gothic"/>
              <a:sym typeface="Malgun Gothic"/>
            </a:endParaRPr>
          </a:p>
        </p:txBody>
      </p:sp>
      <p:sp>
        <p:nvSpPr>
          <p:cNvPr id="2196" name="Google Shape;2196;p130"/>
          <p:cNvSpPr txBox="1"/>
          <p:nvPr/>
        </p:nvSpPr>
        <p:spPr>
          <a:xfrm>
            <a:off x="164151" y="4309550"/>
            <a:ext cx="6143400" cy="307800"/>
          </a:xfrm>
          <a:prstGeom prst="rect">
            <a:avLst/>
          </a:prstGeom>
          <a:noFill/>
          <a:ln>
            <a:noFill/>
          </a:ln>
        </p:spPr>
        <p:txBody>
          <a:bodyPr spcFirstLastPara="1" wrap="square" lIns="91425" tIns="45700" rIns="91425" bIns="45700" anchor="t" anchorCtr="0">
            <a:spAutoFit/>
          </a:bodyPr>
          <a:lstStyle/>
          <a:p>
            <a:pPr marL="457200" marR="0" lvl="0" indent="-317500" algn="l" rtl="0">
              <a:lnSpc>
                <a:spcPct val="100000"/>
              </a:lnSpc>
              <a:spcBef>
                <a:spcPts val="0"/>
              </a:spcBef>
              <a:spcAft>
                <a:spcPts val="0"/>
              </a:spcAft>
              <a:buSzPts val="1400"/>
              <a:buFont typeface="Malgun Gothic"/>
              <a:buChar char="●"/>
            </a:pPr>
            <a:r>
              <a:rPr lang="ko-KR">
                <a:latin typeface="Malgun Gothic"/>
                <a:ea typeface="Malgun Gothic"/>
                <a:cs typeface="Malgun Gothic"/>
                <a:sym typeface="Malgun Gothic"/>
              </a:rPr>
              <a:t>확률밀도의 값은 0 또는 양수이다.</a:t>
            </a:r>
            <a:endParaRPr i="0" u="none" strike="noStrike" cap="none">
              <a:solidFill>
                <a:srgbClr val="000000"/>
              </a:solidFill>
              <a:latin typeface="Malgun Gothic"/>
              <a:ea typeface="Malgun Gothic"/>
              <a:cs typeface="Malgun Gothic"/>
              <a:sym typeface="Malgun Gothic"/>
            </a:endParaRPr>
          </a:p>
        </p:txBody>
      </p:sp>
      <p:grpSp>
        <p:nvGrpSpPr>
          <p:cNvPr id="2197" name="Google Shape;2197;p130"/>
          <p:cNvGrpSpPr/>
          <p:nvPr/>
        </p:nvGrpSpPr>
        <p:grpSpPr>
          <a:xfrm>
            <a:off x="1232799" y="2349813"/>
            <a:ext cx="2504100" cy="1422163"/>
            <a:chOff x="8229874" y="1304125"/>
            <a:chExt cx="2504100" cy="1422163"/>
          </a:xfrm>
        </p:grpSpPr>
        <p:cxnSp>
          <p:nvCxnSpPr>
            <p:cNvPr id="2198" name="Google Shape;2198;p130"/>
            <p:cNvCxnSpPr/>
            <p:nvPr/>
          </p:nvCxnSpPr>
          <p:spPr>
            <a:xfrm>
              <a:off x="8308575" y="1304125"/>
              <a:ext cx="0" cy="1404900"/>
            </a:xfrm>
            <a:prstGeom prst="straightConnector1">
              <a:avLst/>
            </a:prstGeom>
            <a:noFill/>
            <a:ln w="9525" cap="flat" cmpd="sng">
              <a:solidFill>
                <a:schemeClr val="dk2"/>
              </a:solidFill>
              <a:prstDash val="solid"/>
              <a:round/>
              <a:headEnd type="stealth" w="med" len="med"/>
              <a:tailEnd type="none" w="med" len="med"/>
            </a:ln>
          </p:spPr>
        </p:cxnSp>
        <p:cxnSp>
          <p:nvCxnSpPr>
            <p:cNvPr id="2199" name="Google Shape;2199;p130"/>
            <p:cNvCxnSpPr/>
            <p:nvPr/>
          </p:nvCxnSpPr>
          <p:spPr>
            <a:xfrm>
              <a:off x="8229874" y="2608772"/>
              <a:ext cx="2504100" cy="0"/>
            </a:xfrm>
            <a:prstGeom prst="straightConnector1">
              <a:avLst/>
            </a:prstGeom>
            <a:noFill/>
            <a:ln w="9525" cap="flat" cmpd="sng">
              <a:solidFill>
                <a:schemeClr val="dk2"/>
              </a:solidFill>
              <a:prstDash val="solid"/>
              <a:round/>
              <a:headEnd type="none" w="med" len="med"/>
              <a:tailEnd type="stealth" w="med" len="med"/>
            </a:ln>
          </p:spPr>
        </p:cxnSp>
        <p:pic>
          <p:nvPicPr>
            <p:cNvPr id="2200" name="Google Shape;2200;p130"/>
            <p:cNvPicPr preferRelativeResize="0"/>
            <p:nvPr/>
          </p:nvPicPr>
          <p:blipFill rotWithShape="1">
            <a:blip r:embed="rId6">
              <a:alphaModFix/>
            </a:blip>
            <a:srcRect l="14179" t="13453" r="11504" b="11386"/>
            <a:stretch/>
          </p:blipFill>
          <p:spPr>
            <a:xfrm>
              <a:off x="8308575" y="1815375"/>
              <a:ext cx="2306724" cy="793401"/>
            </a:xfrm>
            <a:prstGeom prst="rect">
              <a:avLst/>
            </a:prstGeom>
            <a:noFill/>
            <a:ln>
              <a:noFill/>
            </a:ln>
          </p:spPr>
        </p:pic>
        <p:cxnSp>
          <p:nvCxnSpPr>
            <p:cNvPr id="2201" name="Google Shape;2201;p130"/>
            <p:cNvCxnSpPr/>
            <p:nvPr/>
          </p:nvCxnSpPr>
          <p:spPr>
            <a:xfrm>
              <a:off x="9457100" y="1681088"/>
              <a:ext cx="0" cy="1045200"/>
            </a:xfrm>
            <a:prstGeom prst="straightConnector1">
              <a:avLst/>
            </a:prstGeom>
            <a:noFill/>
            <a:ln w="9525" cap="flat" cmpd="sng">
              <a:solidFill>
                <a:schemeClr val="dk2"/>
              </a:solidFill>
              <a:prstDash val="dashDot"/>
              <a:round/>
              <a:headEnd type="none" w="med" len="med"/>
              <a:tailEnd type="none" w="med" len="med"/>
            </a:ln>
          </p:spPr>
        </p:cxnSp>
      </p:grpSp>
      <p:sp>
        <p:nvSpPr>
          <p:cNvPr id="2202" name="Google Shape;2202;p130"/>
          <p:cNvSpPr txBox="1"/>
          <p:nvPr/>
        </p:nvSpPr>
        <p:spPr>
          <a:xfrm>
            <a:off x="3535579" y="3687900"/>
            <a:ext cx="463200" cy="3387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ko-KR" sz="1600" b="0" i="0" u="none" strike="noStrike" cap="none">
                <a:solidFill>
                  <a:srgbClr val="000000"/>
                </a:solidFill>
                <a:latin typeface="Calibri"/>
                <a:ea typeface="Calibri"/>
                <a:cs typeface="Calibri"/>
                <a:sym typeface="Calibri"/>
              </a:rPr>
              <a:t>IQ</a:t>
            </a:r>
            <a:endParaRPr sz="1600" b="0" i="0" u="none" strike="noStrike" cap="none">
              <a:solidFill>
                <a:srgbClr val="000000"/>
              </a:solidFill>
              <a:latin typeface="Calibri"/>
              <a:ea typeface="Calibri"/>
              <a:cs typeface="Calibri"/>
              <a:sym typeface="Calibri"/>
            </a:endParaRPr>
          </a:p>
        </p:txBody>
      </p:sp>
      <p:sp>
        <p:nvSpPr>
          <p:cNvPr id="2203" name="Google Shape;2203;p130"/>
          <p:cNvSpPr txBox="1"/>
          <p:nvPr/>
        </p:nvSpPr>
        <p:spPr>
          <a:xfrm>
            <a:off x="875900" y="2011125"/>
            <a:ext cx="958500" cy="3387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ko-KR" sz="1600">
                <a:latin typeface="Calibri"/>
                <a:ea typeface="Calibri"/>
                <a:cs typeface="Calibri"/>
                <a:sym typeface="Calibri"/>
              </a:rPr>
              <a:t>확률밀도</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208" name="Google Shape;2208;p131"/>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ko-KR"/>
              <a:t>이항분포</a:t>
            </a:r>
            <a:endParaRPr/>
          </a:p>
        </p:txBody>
      </p:sp>
      <p:sp>
        <p:nvSpPr>
          <p:cNvPr id="2209" name="Google Shape;2209;p131"/>
          <p:cNvSpPr txBox="1">
            <a:spLocks noGrp="1"/>
          </p:cNvSpPr>
          <p:nvPr>
            <p:ph type="body" idx="4294967295"/>
          </p:nvPr>
        </p:nvSpPr>
        <p:spPr>
          <a:xfrm>
            <a:off x="315300" y="1110000"/>
            <a:ext cx="8513400" cy="5104800"/>
          </a:xfrm>
          <a:prstGeom prst="rect">
            <a:avLst/>
          </a:prstGeom>
          <a:noFill/>
          <a:ln>
            <a:noFill/>
          </a:ln>
        </p:spPr>
        <p:txBody>
          <a:bodyPr spcFirstLastPara="1" wrap="square" lIns="91425" tIns="45700" rIns="91425" bIns="45700" anchor="t" anchorCtr="0">
            <a:normAutofit/>
          </a:bodyPr>
          <a:lstStyle/>
          <a:p>
            <a:pPr marL="457200" lvl="0" indent="-342900" algn="l" rtl="0">
              <a:lnSpc>
                <a:spcPct val="150000"/>
              </a:lnSpc>
              <a:spcBef>
                <a:spcPts val="1000"/>
              </a:spcBef>
              <a:spcAft>
                <a:spcPts val="0"/>
              </a:spcAft>
              <a:buSzPts val="1800"/>
              <a:buFont typeface="Malgun Gothic"/>
              <a:buChar char="•"/>
            </a:pPr>
            <a:r>
              <a:rPr lang="ko-KR">
                <a:latin typeface="Malgun Gothic"/>
                <a:ea typeface="Malgun Gothic"/>
                <a:cs typeface="Malgun Gothic"/>
                <a:sym typeface="Malgun Gothic"/>
              </a:rPr>
              <a:t>상호 배반적인 두 사건만 나타나는 경우, 발생할 확률의 기준 분포</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확률값(P)와 시행횟수(n)만 알면 이항확률분포를 그릴 수 있다.</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시행횟수가 커지면 확률분포는 정규분포에 근사한다.</a:t>
            </a:r>
            <a:endParaRPr>
              <a:latin typeface="Malgun Gothic"/>
              <a:ea typeface="Malgun Gothic"/>
              <a:cs typeface="Malgun Gothic"/>
              <a:sym typeface="Malgun Gothic"/>
            </a:endParaRPr>
          </a:p>
        </p:txBody>
      </p:sp>
      <p:sp>
        <p:nvSpPr>
          <p:cNvPr id="2210" name="Google Shape;2210;p131"/>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211" name="Google Shape;2211;p131"/>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131</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132"/>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ko-KR"/>
              <a:t>포아송 분포</a:t>
            </a:r>
            <a:endParaRPr/>
          </a:p>
        </p:txBody>
      </p:sp>
      <p:sp>
        <p:nvSpPr>
          <p:cNvPr id="2217" name="Google Shape;2217;p132"/>
          <p:cNvSpPr txBox="1">
            <a:spLocks noGrp="1"/>
          </p:cNvSpPr>
          <p:nvPr>
            <p:ph type="body" idx="4294967295"/>
          </p:nvPr>
        </p:nvSpPr>
        <p:spPr>
          <a:xfrm>
            <a:off x="315300" y="1110000"/>
            <a:ext cx="8513400" cy="5104800"/>
          </a:xfrm>
          <a:prstGeom prst="rect">
            <a:avLst/>
          </a:prstGeom>
          <a:noFill/>
          <a:ln>
            <a:noFill/>
          </a:ln>
        </p:spPr>
        <p:txBody>
          <a:bodyPr spcFirstLastPara="1" wrap="square" lIns="91425" tIns="45700" rIns="91425" bIns="45700" anchor="t" anchorCtr="0">
            <a:normAutofit/>
          </a:bodyPr>
          <a:lstStyle/>
          <a:p>
            <a:pPr marL="457200" lvl="0" indent="-342900" algn="l" rtl="0">
              <a:lnSpc>
                <a:spcPct val="150000"/>
              </a:lnSpc>
              <a:spcBef>
                <a:spcPts val="1000"/>
              </a:spcBef>
              <a:spcAft>
                <a:spcPts val="0"/>
              </a:spcAft>
              <a:buSzPts val="1800"/>
              <a:buFont typeface="Malgun Gothic"/>
              <a:buChar char="•"/>
            </a:pPr>
            <a:r>
              <a:rPr lang="ko-KR">
                <a:latin typeface="Malgun Gothic"/>
                <a:ea typeface="Malgun Gothic"/>
                <a:cs typeface="Malgun Gothic"/>
                <a:sym typeface="Malgun Gothic"/>
              </a:rPr>
              <a:t>일정한 시간, 거리, 공간 상에서 매우 드물게 발생하는 확률을 계산할 때 기준이 되는 분포</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예) 어느 하루 동안 공장에서 생산된 제품의 불량품 개수</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예) 어느 지역에서 1년 동안 화재가 발생할 횟수</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예) 어느 하루 동안 잘못 걸려온 전화 횟수</a:t>
            </a:r>
            <a:endParaRPr>
              <a:latin typeface="Malgun Gothic"/>
              <a:ea typeface="Malgun Gothic"/>
              <a:cs typeface="Malgun Gothic"/>
              <a:sym typeface="Malgun Gothic"/>
            </a:endParaRPr>
          </a:p>
        </p:txBody>
      </p:sp>
      <p:sp>
        <p:nvSpPr>
          <p:cNvPr id="2218" name="Google Shape;2218;p132"/>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219" name="Google Shape;2219;p132"/>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132</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133"/>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ko-KR"/>
              <a:t>표본의 분포 ; t분포</a:t>
            </a:r>
            <a:endParaRPr/>
          </a:p>
        </p:txBody>
      </p:sp>
      <p:sp>
        <p:nvSpPr>
          <p:cNvPr id="2225" name="Google Shape;2225;p133"/>
          <p:cNvSpPr txBox="1">
            <a:spLocks noGrp="1"/>
          </p:cNvSpPr>
          <p:nvPr>
            <p:ph type="body" idx="4294967295"/>
          </p:nvPr>
        </p:nvSpPr>
        <p:spPr>
          <a:xfrm>
            <a:off x="315300" y="1110000"/>
            <a:ext cx="8513400" cy="10422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표준정규분포와 유사</a:t>
            </a:r>
            <a:endParaRPr>
              <a:latin typeface="Malgun Gothic"/>
              <a:ea typeface="Malgun Gothic"/>
              <a:cs typeface="Malgun Gothic"/>
              <a:sym typeface="Malgun Gothic"/>
            </a:endParaRPr>
          </a:p>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표본의 크기가 작은 경우(n&lt;30), 기준이 되는 확률분포</a:t>
            </a:r>
            <a:endParaRPr>
              <a:latin typeface="Malgun Gothic"/>
              <a:ea typeface="Malgun Gothic"/>
              <a:cs typeface="Malgun Gothic"/>
              <a:sym typeface="Malgun Gothic"/>
            </a:endParaRPr>
          </a:p>
        </p:txBody>
      </p:sp>
      <p:sp>
        <p:nvSpPr>
          <p:cNvPr id="2226" name="Google Shape;2226;p133"/>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227" name="Google Shape;2227;p133"/>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133</a:t>
            </a:fld>
            <a:endParaRPr/>
          </a:p>
        </p:txBody>
      </p:sp>
      <p:pic>
        <p:nvPicPr>
          <p:cNvPr id="2228" name="Google Shape;2228;p133">
            <a:hlinkClick r:id="rId3"/>
          </p:cNvPr>
          <p:cNvPicPr preferRelativeResize="0"/>
          <p:nvPr/>
        </p:nvPicPr>
        <p:blipFill>
          <a:blip r:embed="rId4">
            <a:alphaModFix/>
          </a:blip>
          <a:stretch>
            <a:fillRect/>
          </a:stretch>
        </p:blipFill>
        <p:spPr>
          <a:xfrm>
            <a:off x="1547813" y="2304600"/>
            <a:ext cx="6048385" cy="3869552"/>
          </a:xfrm>
          <a:prstGeom prst="rect">
            <a:avLst/>
          </a:prstGeom>
          <a:noFill/>
          <a:ln>
            <a:noFill/>
          </a:ln>
        </p:spPr>
      </p:pic>
      <p:sp>
        <p:nvSpPr>
          <p:cNvPr id="2229" name="Google Shape;2229;p133">
            <a:hlinkClick r:id="rId3"/>
          </p:cNvPr>
          <p:cNvSpPr/>
          <p:nvPr/>
        </p:nvSpPr>
        <p:spPr>
          <a:xfrm>
            <a:off x="7418925" y="6860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2234" name="Google Shape;2234;p134"/>
          <p:cNvSpPr txBox="1">
            <a:spLocks noGrp="1"/>
          </p:cNvSpPr>
          <p:nvPr>
            <p:ph type="title"/>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1100"/>
              <a:buFont typeface="Arial"/>
              <a:buNone/>
            </a:pPr>
            <a:r>
              <a:rPr lang="ko-KR"/>
              <a:t>표본의 분포 ; F분포</a:t>
            </a:r>
            <a:endParaRPr/>
          </a:p>
        </p:txBody>
      </p:sp>
      <p:sp>
        <p:nvSpPr>
          <p:cNvPr id="2235" name="Google Shape;2235;p134"/>
          <p:cNvSpPr txBox="1">
            <a:spLocks noGrp="1"/>
          </p:cNvSpPr>
          <p:nvPr>
            <p:ph type="body" idx="4294967295"/>
          </p:nvPr>
        </p:nvSpPr>
        <p:spPr>
          <a:xfrm>
            <a:off x="0" y="1110000"/>
            <a:ext cx="9092400" cy="522300"/>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분산에 대한 비 검정, 분산분석 및 회귀분석 등의 관계 추론의 확률분포</a:t>
            </a:r>
            <a:endParaRPr>
              <a:latin typeface="Malgun Gothic"/>
              <a:ea typeface="Malgun Gothic"/>
              <a:cs typeface="Malgun Gothic"/>
              <a:sym typeface="Malgun Gothic"/>
            </a:endParaRPr>
          </a:p>
        </p:txBody>
      </p:sp>
      <p:sp>
        <p:nvSpPr>
          <p:cNvPr id="2236" name="Google Shape;2236;p134"/>
          <p:cNvSpPr txBox="1">
            <a:spLocks noGrp="1"/>
          </p:cNvSpPr>
          <p:nvPr>
            <p:ph type="subTitle" idx="1"/>
          </p:nvPr>
        </p:nvSpPr>
        <p:spPr>
          <a:xfrm>
            <a:off x="4994053" y="113500"/>
            <a:ext cx="3712800" cy="246900"/>
          </a:xfrm>
          <a:prstGeom prst="rect">
            <a:avLst/>
          </a:prstGeom>
          <a:noFill/>
          <a:ln>
            <a:noFill/>
          </a:ln>
        </p:spPr>
        <p:txBody>
          <a:bodyPr spcFirstLastPara="1" wrap="square" lIns="91425" tIns="45700" rIns="91425" bIns="45700" anchor="ctr" anchorCtr="0">
            <a:normAutofit fontScale="25000" lnSpcReduction="20000"/>
          </a:bodyPr>
          <a:lstStyle/>
          <a:p>
            <a:pPr marL="0" lvl="0" indent="0" algn="r" rtl="0">
              <a:lnSpc>
                <a:spcPct val="90000"/>
              </a:lnSpc>
              <a:spcBef>
                <a:spcPts val="1000"/>
              </a:spcBef>
              <a:spcAft>
                <a:spcPts val="0"/>
              </a:spcAft>
              <a:buSzPts val="1400"/>
              <a:buNone/>
            </a:pPr>
            <a:r>
              <a:rPr lang="ko-KR"/>
              <a:t>8. 확률변수와 확률분포 - 기초</a:t>
            </a:r>
            <a:endParaRPr/>
          </a:p>
        </p:txBody>
      </p:sp>
      <p:sp>
        <p:nvSpPr>
          <p:cNvPr id="2237" name="Google Shape;2237;p134"/>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134</a:t>
            </a:fld>
            <a:endParaRPr/>
          </a:p>
        </p:txBody>
      </p:sp>
      <p:pic>
        <p:nvPicPr>
          <p:cNvPr id="2238" name="Google Shape;2238;p134">
            <a:hlinkClick r:id="rId3"/>
          </p:cNvPr>
          <p:cNvPicPr preferRelativeResize="0"/>
          <p:nvPr/>
        </p:nvPicPr>
        <p:blipFill>
          <a:blip r:embed="rId4">
            <a:alphaModFix/>
          </a:blip>
          <a:stretch>
            <a:fillRect/>
          </a:stretch>
        </p:blipFill>
        <p:spPr>
          <a:xfrm>
            <a:off x="1177600" y="1784700"/>
            <a:ext cx="6788805" cy="4389452"/>
          </a:xfrm>
          <a:prstGeom prst="rect">
            <a:avLst/>
          </a:prstGeom>
          <a:noFill/>
          <a:ln>
            <a:noFill/>
          </a:ln>
        </p:spPr>
      </p:pic>
      <p:sp>
        <p:nvSpPr>
          <p:cNvPr id="2239" name="Google Shape;2239;p134">
            <a:hlinkClick r:id="rId3"/>
          </p:cNvPr>
          <p:cNvSpPr/>
          <p:nvPr/>
        </p:nvSpPr>
        <p:spPr>
          <a:xfrm>
            <a:off x="7418925" y="6860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2243"/>
        <p:cNvGrpSpPr/>
        <p:nvPr/>
      </p:nvGrpSpPr>
      <p:grpSpPr>
        <a:xfrm>
          <a:off x="0" y="0"/>
          <a:ext cx="0" cy="0"/>
          <a:chOff x="0" y="0"/>
          <a:chExt cx="0" cy="0"/>
        </a:xfrm>
      </p:grpSpPr>
      <p:sp>
        <p:nvSpPr>
          <p:cNvPr id="2244" name="Google Shape;2244;p135"/>
          <p:cNvSpPr txBox="1">
            <a:spLocks noGrp="1"/>
          </p:cNvSpPr>
          <p:nvPr>
            <p:ph type="title"/>
          </p:nvPr>
        </p:nvSpPr>
        <p:spPr>
          <a:xfrm>
            <a:off x="2003300" y="1288550"/>
            <a:ext cx="6826500" cy="12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ko-KR">
                <a:solidFill>
                  <a:schemeClr val="dk1"/>
                </a:solidFill>
              </a:rPr>
              <a:t>데이터의 확률분포 모형</a:t>
            </a:r>
            <a:endParaRPr>
              <a:solidFill>
                <a:schemeClr val="dk1"/>
              </a:solidFill>
            </a:endParaRPr>
          </a:p>
          <a:p>
            <a:pPr marL="457200" lvl="0" indent="-457200" algn="l" rtl="0">
              <a:spcBef>
                <a:spcPts val="0"/>
              </a:spcBef>
              <a:spcAft>
                <a:spcPts val="0"/>
              </a:spcAft>
              <a:buClr>
                <a:schemeClr val="dk1"/>
              </a:buClr>
              <a:buSzPts val="3600"/>
              <a:buChar char="-"/>
            </a:pPr>
            <a:r>
              <a:rPr lang="ko-KR">
                <a:solidFill>
                  <a:schemeClr val="dk1"/>
                </a:solidFill>
              </a:rPr>
              <a:t>확률의 정의 및 계산</a:t>
            </a:r>
            <a:endParaRPr/>
          </a:p>
        </p:txBody>
      </p:sp>
      <p:sp>
        <p:nvSpPr>
          <p:cNvPr id="2245" name="Google Shape;2245;p135"/>
          <p:cNvSpPr txBox="1">
            <a:spLocks noGrp="1"/>
          </p:cNvSpPr>
          <p:nvPr>
            <p:ph type="subTitle" idx="1"/>
          </p:nvPr>
        </p:nvSpPr>
        <p:spPr>
          <a:xfrm>
            <a:off x="1575450" y="3741625"/>
            <a:ext cx="6405000" cy="1497600"/>
          </a:xfrm>
          <a:prstGeom prst="rect">
            <a:avLst/>
          </a:prstGeom>
        </p:spPr>
        <p:txBody>
          <a:bodyPr spcFirstLastPara="1" wrap="square" lIns="91425" tIns="45700" rIns="91425" bIns="45700" anchor="t" anchorCtr="0">
            <a:normAutofit fontScale="92500"/>
          </a:bodyPr>
          <a:lstStyle/>
          <a:p>
            <a:pPr marL="0" lvl="0" indent="0" algn="l" rtl="0">
              <a:lnSpc>
                <a:spcPct val="115000"/>
              </a:lnSpc>
              <a:spcBef>
                <a:spcPts val="0"/>
              </a:spcBef>
              <a:spcAft>
                <a:spcPts val="0"/>
              </a:spcAft>
              <a:buNone/>
            </a:pPr>
            <a:r>
              <a:rPr lang="ko-KR" sz="1400">
                <a:latin typeface="Malgun Gothic"/>
                <a:ea typeface="Malgun Gothic"/>
                <a:cs typeface="Malgun Gothic"/>
                <a:sym typeface="Malgun Gothic"/>
              </a:rPr>
              <a:t>우리의 생활주변에는 비슷한 사건이 반복해서 자주 발생하는 경우가 많다. 이러한 사건이 발생할 가능성 즉, 확률을 연구하면 의사 결정에 많은 도움을 줄 수 있다. </a:t>
            </a:r>
            <a:endParaRPr sz="1400">
              <a:latin typeface="Malgun Gothic"/>
              <a:ea typeface="Malgun Gothic"/>
              <a:cs typeface="Malgun Gothic"/>
              <a:sym typeface="Malgun Gothic"/>
            </a:endParaRPr>
          </a:p>
          <a:p>
            <a:pPr marL="285750" lvl="0" indent="-279082" algn="l" rtl="0">
              <a:lnSpc>
                <a:spcPct val="115000"/>
              </a:lnSpc>
              <a:spcBef>
                <a:spcPts val="0"/>
              </a:spcBef>
              <a:spcAft>
                <a:spcPts val="0"/>
              </a:spcAft>
              <a:buSzPct val="100000"/>
              <a:buFont typeface="Malgun Gothic"/>
              <a:buChar char="•"/>
            </a:pPr>
            <a:r>
              <a:rPr lang="ko-KR" sz="1400">
                <a:latin typeface="Malgun Gothic"/>
                <a:ea typeface="Malgun Gothic"/>
                <a:cs typeface="Malgun Gothic"/>
                <a:sym typeface="Malgun Gothic"/>
              </a:rPr>
              <a:t>확률이 무엇인가?</a:t>
            </a:r>
            <a:endParaRPr sz="1400">
              <a:latin typeface="Malgun Gothic"/>
              <a:ea typeface="Malgun Gothic"/>
              <a:cs typeface="Malgun Gothic"/>
              <a:sym typeface="Malgun Gothic"/>
            </a:endParaRPr>
          </a:p>
          <a:p>
            <a:pPr marL="285750" lvl="0" indent="-279082" algn="l" rtl="0">
              <a:lnSpc>
                <a:spcPct val="115000"/>
              </a:lnSpc>
              <a:spcBef>
                <a:spcPts val="0"/>
              </a:spcBef>
              <a:spcAft>
                <a:spcPts val="0"/>
              </a:spcAft>
              <a:buSzPct val="100000"/>
              <a:buFont typeface="Malgun Gothic"/>
              <a:buChar char="•"/>
            </a:pPr>
            <a:r>
              <a:rPr lang="ko-KR" sz="1400">
                <a:latin typeface="Malgun Gothic"/>
                <a:ea typeface="Malgun Gothic"/>
                <a:cs typeface="Malgun Gothic"/>
                <a:sym typeface="Malgun Gothic"/>
              </a:rPr>
              <a:t>복잡한 상황에서 확률의 계산에 도움을 줄 수 있는 계산법칙</a:t>
            </a:r>
            <a:endParaRPr sz="1400">
              <a:latin typeface="Malgun Gothic"/>
              <a:ea typeface="Malgun Gothic"/>
              <a:cs typeface="Malgun Gothic"/>
              <a:sym typeface="Malgun Gothic"/>
            </a:endParaRPr>
          </a:p>
          <a:p>
            <a:pPr marL="285750" lvl="0" indent="-279082" algn="l" rtl="0">
              <a:lnSpc>
                <a:spcPct val="115000"/>
              </a:lnSpc>
              <a:spcBef>
                <a:spcPts val="0"/>
              </a:spcBef>
              <a:spcAft>
                <a:spcPts val="0"/>
              </a:spcAft>
              <a:buSzPct val="100000"/>
              <a:buFont typeface="Malgun Gothic"/>
              <a:buChar char="•"/>
            </a:pPr>
            <a:r>
              <a:rPr lang="ko-KR" sz="1400">
                <a:latin typeface="Malgun Gothic"/>
                <a:ea typeface="Malgun Gothic"/>
                <a:cs typeface="Malgun Gothic"/>
                <a:sym typeface="Malgun Gothic"/>
              </a:rPr>
              <a:t>현실에서 많이 관찰되는 비슷한 확률계산 규칙을 갖는 확률변량으로 이항분포, 포아송분포, 기하분포, 초기하분포와 정규분포에 대해서 알아본다.</a:t>
            </a:r>
            <a:endParaRPr sz="1600">
              <a:latin typeface="Malgun Gothic"/>
              <a:ea typeface="Malgun Gothic"/>
              <a:cs typeface="Malgun Gothic"/>
              <a:sym typeface="Malgun Gothic"/>
            </a:endParaRPr>
          </a:p>
        </p:txBody>
      </p:sp>
      <p:pic>
        <p:nvPicPr>
          <p:cNvPr id="2246" name="Google Shape;2246;p135"/>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2247" name="Google Shape;2247;p135"/>
          <p:cNvSpPr txBox="1"/>
          <p:nvPr/>
        </p:nvSpPr>
        <p:spPr>
          <a:xfrm>
            <a:off x="870775" y="969625"/>
            <a:ext cx="7845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9</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52" name="Google Shape;2252;p13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정의</a:t>
            </a:r>
            <a:endParaRPr/>
          </a:p>
        </p:txBody>
      </p:sp>
      <p:sp>
        <p:nvSpPr>
          <p:cNvPr id="2253" name="Google Shape;2253;p136"/>
          <p:cNvSpPr txBox="1">
            <a:spLocks noGrp="1"/>
          </p:cNvSpPr>
          <p:nvPr>
            <p:ph type="body" idx="4294967295"/>
          </p:nvPr>
        </p:nvSpPr>
        <p:spPr>
          <a:xfrm>
            <a:off x="315300" y="1110000"/>
            <a:ext cx="8706900" cy="5104800"/>
          </a:xfrm>
          <a:prstGeom prst="rect">
            <a:avLst/>
          </a:prstGeom>
        </p:spPr>
        <p:txBody>
          <a:bodyPr spcFirstLastPara="1" wrap="square" lIns="91425" tIns="45700" rIns="91425" bIns="45700" anchor="t" anchorCtr="0">
            <a:normAutofit/>
          </a:bodyPr>
          <a:lstStyle/>
          <a:p>
            <a:pPr marL="457200" lvl="0" indent="-355600" algn="l" rtl="0">
              <a:lnSpc>
                <a:spcPct val="140000"/>
              </a:lnSpc>
              <a:spcBef>
                <a:spcPts val="1000"/>
              </a:spcBef>
              <a:spcAft>
                <a:spcPts val="0"/>
              </a:spcAft>
              <a:buSzPts val="2000"/>
              <a:buFont typeface="Malgun Gothic"/>
              <a:buChar char="•"/>
            </a:pPr>
            <a:r>
              <a:rPr lang="ko-KR">
                <a:latin typeface="Malgun Gothic"/>
                <a:ea typeface="Malgun Gothic"/>
                <a:cs typeface="Malgun Gothic"/>
                <a:sym typeface="Malgun Gothic"/>
              </a:rPr>
              <a:t>우리 생활주변에는 비슷한 사건이 반복해서 자주 발생 또는 실행된다. </a:t>
            </a:r>
            <a:endParaRPr>
              <a:latin typeface="Malgun Gothic"/>
              <a:ea typeface="Malgun Gothic"/>
              <a:cs typeface="Malgun Gothic"/>
              <a:sym typeface="Malgun Gothic"/>
            </a:endParaRPr>
          </a:p>
          <a:p>
            <a:pPr marL="914400" lvl="1" indent="-317500" algn="l" rtl="0">
              <a:lnSpc>
                <a:spcPct val="140000"/>
              </a:lnSpc>
              <a:spcBef>
                <a:spcPts val="0"/>
              </a:spcBef>
              <a:spcAft>
                <a:spcPts val="0"/>
              </a:spcAft>
              <a:buSzPts val="1400"/>
              <a:buFont typeface="Malgun Gothic"/>
              <a:buChar char="•"/>
            </a:pPr>
            <a:r>
              <a:rPr lang="ko-KR">
                <a:latin typeface="Malgun Gothic"/>
                <a:ea typeface="Malgun Gothic"/>
                <a:cs typeface="Malgun Gothic"/>
                <a:sym typeface="Malgun Gothic"/>
              </a:rPr>
              <a:t>어느 생산공장에서 한 기계가 제품을 반복 생산하고 있다. 제품은 정상품 또는 불량품 중 하나지만 무엇이 될지는 알 수 없다. </a:t>
            </a:r>
            <a:endParaRPr>
              <a:latin typeface="Malgun Gothic"/>
              <a:ea typeface="Malgun Gothic"/>
              <a:cs typeface="Malgun Gothic"/>
              <a:sym typeface="Malgun Gothic"/>
            </a:endParaRPr>
          </a:p>
          <a:p>
            <a:pPr marL="914400" lvl="1" indent="-317500" algn="l" rtl="0">
              <a:lnSpc>
                <a:spcPct val="140000"/>
              </a:lnSpc>
              <a:spcBef>
                <a:spcPts val="0"/>
              </a:spcBef>
              <a:spcAft>
                <a:spcPts val="0"/>
              </a:spcAft>
              <a:buSzPts val="1400"/>
              <a:buFont typeface="Malgun Gothic"/>
              <a:buChar char="•"/>
            </a:pPr>
            <a:r>
              <a:rPr lang="ko-KR">
                <a:latin typeface="Malgun Gothic"/>
                <a:ea typeface="Malgun Gothic"/>
                <a:cs typeface="Malgun Gothic"/>
                <a:sym typeface="Malgun Gothic"/>
              </a:rPr>
              <a:t>매주 일요일에 집에서 피자를 주문한다. 피자가 집에 배달되는데 걸리는 시간은 대개 30분 이내지만 정확히 알 수는 없다.</a:t>
            </a:r>
            <a:endParaRPr>
              <a:latin typeface="Malgun Gothic"/>
              <a:ea typeface="Malgun Gothic"/>
              <a:cs typeface="Malgun Gothic"/>
              <a:sym typeface="Malgun Gothic"/>
            </a:endParaRPr>
          </a:p>
          <a:p>
            <a:pPr marL="457200" lvl="0" indent="-355600" algn="l" rtl="0">
              <a:lnSpc>
                <a:spcPct val="140000"/>
              </a:lnSpc>
              <a:spcBef>
                <a:spcPts val="0"/>
              </a:spcBef>
              <a:spcAft>
                <a:spcPts val="0"/>
              </a:spcAft>
              <a:buSzPts val="2000"/>
              <a:buFont typeface="Malgun Gothic"/>
              <a:buChar char="•"/>
            </a:pPr>
            <a:r>
              <a:rPr lang="ko-KR">
                <a:latin typeface="Malgun Gothic"/>
                <a:ea typeface="Malgun Gothic"/>
                <a:cs typeface="Malgun Gothic"/>
                <a:sym typeface="Malgun Gothic"/>
              </a:rPr>
              <a:t>이 예들의 공통점은 </a:t>
            </a:r>
            <a:endParaRPr>
              <a:latin typeface="Malgun Gothic"/>
              <a:ea typeface="Malgun Gothic"/>
              <a:cs typeface="Malgun Gothic"/>
              <a:sym typeface="Malgun Gothic"/>
            </a:endParaRPr>
          </a:p>
          <a:p>
            <a:pPr marL="914400" lvl="1" indent="-317500" algn="l" rtl="0">
              <a:lnSpc>
                <a:spcPct val="140000"/>
              </a:lnSpc>
              <a:spcBef>
                <a:spcPts val="0"/>
              </a:spcBef>
              <a:spcAft>
                <a:spcPts val="0"/>
              </a:spcAft>
              <a:buSzPts val="1400"/>
              <a:buFont typeface="Malgun Gothic"/>
              <a:buChar char="•"/>
            </a:pPr>
            <a:r>
              <a:rPr lang="ko-KR">
                <a:latin typeface="Malgun Gothic"/>
                <a:ea typeface="Malgun Gothic"/>
                <a:cs typeface="Malgun Gothic"/>
                <a:sym typeface="Malgun Gothic"/>
              </a:rPr>
              <a:t>비슷한 사건의 반복이다. </a:t>
            </a:r>
            <a:endParaRPr>
              <a:latin typeface="Malgun Gothic"/>
              <a:ea typeface="Malgun Gothic"/>
              <a:cs typeface="Malgun Gothic"/>
              <a:sym typeface="Malgun Gothic"/>
            </a:endParaRPr>
          </a:p>
          <a:p>
            <a:pPr marL="914400" lvl="1" indent="-317500" algn="l" rtl="0">
              <a:lnSpc>
                <a:spcPct val="140000"/>
              </a:lnSpc>
              <a:spcBef>
                <a:spcPts val="0"/>
              </a:spcBef>
              <a:spcAft>
                <a:spcPts val="0"/>
              </a:spcAft>
              <a:buSzPts val="1400"/>
              <a:buFont typeface="Malgun Gothic"/>
              <a:buChar char="•"/>
            </a:pPr>
            <a:r>
              <a:rPr lang="ko-KR">
                <a:latin typeface="Malgun Gothic"/>
                <a:ea typeface="Malgun Gothic"/>
                <a:cs typeface="Malgun Gothic"/>
                <a:sym typeface="Malgun Gothic"/>
              </a:rPr>
              <a:t>여러 가지 가능한 결과는 알 수 있다. {불량품 또는 우량품}, {1, 2, 3 ...} 등 </a:t>
            </a:r>
            <a:endParaRPr>
              <a:latin typeface="Malgun Gothic"/>
              <a:ea typeface="Malgun Gothic"/>
              <a:cs typeface="Malgun Gothic"/>
              <a:sym typeface="Malgun Gothic"/>
            </a:endParaRPr>
          </a:p>
          <a:p>
            <a:pPr marL="914400" lvl="1" indent="-317500" algn="l" rtl="0">
              <a:lnSpc>
                <a:spcPct val="140000"/>
              </a:lnSpc>
              <a:spcBef>
                <a:spcPts val="0"/>
              </a:spcBef>
              <a:spcAft>
                <a:spcPts val="0"/>
              </a:spcAft>
              <a:buSzPts val="1400"/>
              <a:buFont typeface="Malgun Gothic"/>
              <a:buChar char="•"/>
            </a:pPr>
            <a:r>
              <a:rPr lang="ko-KR">
                <a:latin typeface="Malgun Gothic"/>
                <a:ea typeface="Malgun Gothic"/>
                <a:cs typeface="Malgun Gothic"/>
                <a:sym typeface="Malgun Gothic"/>
              </a:rPr>
              <a:t>정확히 무슨 결과가 발생할지는 모른다.</a:t>
            </a:r>
            <a:endParaRPr sz="1300">
              <a:latin typeface="Malgun Gothic"/>
              <a:ea typeface="Malgun Gothic"/>
              <a:cs typeface="Malgun Gothic"/>
              <a:sym typeface="Malgun Gothic"/>
            </a:endParaRPr>
          </a:p>
          <a:p>
            <a:pPr marL="457200" lvl="0" indent="-355600" algn="l" rtl="0">
              <a:lnSpc>
                <a:spcPct val="140000"/>
              </a:lnSpc>
              <a:spcBef>
                <a:spcPts val="0"/>
              </a:spcBef>
              <a:spcAft>
                <a:spcPts val="0"/>
              </a:spcAft>
              <a:buSzPts val="2000"/>
              <a:buChar char="•"/>
            </a:pPr>
            <a:r>
              <a:rPr lang="ko-KR">
                <a:latin typeface="Malgun Gothic"/>
                <a:ea typeface="Malgun Gothic"/>
                <a:cs typeface="Malgun Gothic"/>
                <a:sym typeface="Malgun Gothic"/>
              </a:rPr>
              <a:t>이러한 세 가지 특성을 갖는 사건들이 바로 통계학의 연구 및 응용대상이 된다. 여러 가지 가능한 경우들 중에서 특정한 경우가 발생되는 것이 우연(chance)에 의해서 결정되는 실험을 </a:t>
            </a:r>
            <a:r>
              <a:rPr lang="ko-KR" b="1">
                <a:latin typeface="Malgun Gothic"/>
                <a:ea typeface="Malgun Gothic"/>
                <a:cs typeface="Malgun Gothic"/>
                <a:sym typeface="Malgun Gothic"/>
              </a:rPr>
              <a:t>통계적 실험</a:t>
            </a:r>
            <a:r>
              <a:rPr lang="ko-KR">
                <a:latin typeface="Malgun Gothic"/>
                <a:ea typeface="Malgun Gothic"/>
                <a:cs typeface="Malgun Gothic"/>
                <a:sym typeface="Malgun Gothic"/>
              </a:rPr>
              <a:t>(statistical experiment)이라고 한다.</a:t>
            </a:r>
            <a:endParaRPr>
              <a:latin typeface="Malgun Gothic"/>
              <a:ea typeface="Malgun Gothic"/>
              <a:cs typeface="Malgun Gothic"/>
              <a:sym typeface="Malgun Gothic"/>
            </a:endParaRPr>
          </a:p>
        </p:txBody>
      </p:sp>
      <p:sp>
        <p:nvSpPr>
          <p:cNvPr id="2254" name="Google Shape;2254;p13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   </a:t>
            </a:r>
            <a:endParaRPr/>
          </a:p>
        </p:txBody>
      </p:sp>
      <p:sp>
        <p:nvSpPr>
          <p:cNvPr id="2255" name="Google Shape;2255;p13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136</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2260" name="Google Shape;2260;p13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정의</a:t>
            </a:r>
            <a:endParaRPr/>
          </a:p>
        </p:txBody>
      </p:sp>
      <p:sp>
        <p:nvSpPr>
          <p:cNvPr id="2261" name="Google Shape;2261;p13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   </a:t>
            </a:r>
            <a:endParaRPr/>
          </a:p>
        </p:txBody>
      </p:sp>
      <p:sp>
        <p:nvSpPr>
          <p:cNvPr id="2262" name="Google Shape;2262;p13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137</a:t>
            </a:fld>
            <a:endParaRPr/>
          </a:p>
        </p:txBody>
      </p:sp>
      <p:graphicFrame>
        <p:nvGraphicFramePr>
          <p:cNvPr id="2263" name="Google Shape;2263;p137"/>
          <p:cNvGraphicFramePr/>
          <p:nvPr/>
        </p:nvGraphicFramePr>
        <p:xfrm>
          <a:off x="220095" y="2067594"/>
          <a:ext cx="8814325" cy="1203965"/>
        </p:xfrm>
        <a:graphic>
          <a:graphicData uri="http://schemas.openxmlformats.org/drawingml/2006/table">
            <a:tbl>
              <a:tblPr firstRow="1" bandRow="1">
                <a:noFill/>
                <a:tableStyleId>{323E2803-B103-4433-BD00-2C9D0F9F151A}</a:tableStyleId>
              </a:tblPr>
              <a:tblGrid>
                <a:gridCol w="954625">
                  <a:extLst>
                    <a:ext uri="{9D8B030D-6E8A-4147-A177-3AD203B41FA5}">
                      <a16:colId xmlns:a16="http://schemas.microsoft.com/office/drawing/2014/main" val="20000"/>
                    </a:ext>
                  </a:extLst>
                </a:gridCol>
                <a:gridCol w="4876325">
                  <a:extLst>
                    <a:ext uri="{9D8B030D-6E8A-4147-A177-3AD203B41FA5}">
                      <a16:colId xmlns:a16="http://schemas.microsoft.com/office/drawing/2014/main" val="20001"/>
                    </a:ext>
                  </a:extLst>
                </a:gridCol>
                <a:gridCol w="2983375">
                  <a:extLst>
                    <a:ext uri="{9D8B030D-6E8A-4147-A177-3AD203B41FA5}">
                      <a16:colId xmlns:a16="http://schemas.microsoft.com/office/drawing/2014/main" val="20002"/>
                    </a:ext>
                  </a:extLst>
                </a:gridCol>
              </a:tblGrid>
              <a:tr h="175125">
                <a:tc>
                  <a:txBody>
                    <a:bodyPr/>
                    <a:lstStyle/>
                    <a:p>
                      <a:pPr marL="0" marR="0" lvl="0" indent="0" algn="ctr" rtl="0">
                        <a:lnSpc>
                          <a:spcPct val="100000"/>
                        </a:lnSpc>
                        <a:spcBef>
                          <a:spcPts val="0"/>
                        </a:spcBef>
                        <a:spcAft>
                          <a:spcPts val="0"/>
                        </a:spcAft>
                        <a:buClr>
                          <a:srgbClr val="000000"/>
                        </a:buClr>
                        <a:buSzPts val="1200"/>
                        <a:buFont typeface="Arial"/>
                        <a:buNone/>
                      </a:pPr>
                      <a:r>
                        <a:rPr lang="ko-KR" sz="1200" u="none" strike="noStrike" cap="none">
                          <a:solidFill>
                            <a:schemeClr val="dk1"/>
                          </a:solidFill>
                          <a:latin typeface="Malgun Gothic"/>
                          <a:ea typeface="Malgun Gothic"/>
                          <a:cs typeface="Malgun Gothic"/>
                          <a:sym typeface="Malgun Gothic"/>
                        </a:rPr>
                        <a:t>절차</a:t>
                      </a:r>
                      <a:endParaRPr sz="1400" u="none" strike="noStrike" cap="none">
                        <a:solidFill>
                          <a:schemeClr val="dk1"/>
                        </a:solidFill>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ko-KR" sz="1200" u="none" strike="noStrike" cap="none">
                          <a:solidFill>
                            <a:schemeClr val="dk1"/>
                          </a:solidFill>
                          <a:latin typeface="Malgun Gothic"/>
                          <a:ea typeface="Malgun Gothic"/>
                          <a:cs typeface="Malgun Gothic"/>
                          <a:sym typeface="Malgun Gothic"/>
                        </a:rPr>
                        <a:t>사건의 예</a:t>
                      </a:r>
                      <a:endParaRPr sz="1400" u="none" strike="noStrike" cap="none">
                        <a:solidFill>
                          <a:schemeClr val="dk1"/>
                        </a:solidFill>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ko-KR" sz="1200" u="none" strike="noStrike" cap="none">
                          <a:solidFill>
                            <a:schemeClr val="dk1"/>
                          </a:solidFill>
                          <a:latin typeface="Malgun Gothic"/>
                          <a:ea typeface="Malgun Gothic"/>
                          <a:cs typeface="Malgun Gothic"/>
                          <a:sym typeface="Malgun Gothic"/>
                        </a:rPr>
                        <a:t>표본공간: 단순사건의 전체목록</a:t>
                      </a:r>
                      <a:endParaRPr sz="1400" u="none" strike="noStrike" cap="none">
                        <a:solidFill>
                          <a:schemeClr val="dk1"/>
                        </a:solidFill>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175125">
                <a:tc>
                  <a:txBody>
                    <a:bodyPr/>
                    <a:lstStyle/>
                    <a:p>
                      <a:pPr marL="0" marR="0" lvl="0" indent="0" algn="l" rtl="0">
                        <a:lnSpc>
                          <a:spcPct val="100000"/>
                        </a:lnSpc>
                        <a:spcBef>
                          <a:spcPts val="0"/>
                        </a:spcBef>
                        <a:spcAft>
                          <a:spcPts val="0"/>
                        </a:spcAft>
                        <a:buClr>
                          <a:srgbClr val="000000"/>
                        </a:buClr>
                        <a:buSzPts val="1200"/>
                        <a:buFont typeface="Arial"/>
                        <a:buNone/>
                      </a:pPr>
                      <a:r>
                        <a:rPr lang="ko-KR" sz="1200" u="none" strike="noStrike" cap="none">
                          <a:latin typeface="Malgun Gothic"/>
                          <a:ea typeface="Malgun Gothic"/>
                          <a:cs typeface="Malgun Gothic"/>
                          <a:sym typeface="Malgun Gothic"/>
                        </a:rPr>
                        <a:t>단일 출생</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ko-KR" sz="1200" u="none" strike="noStrike" cap="none">
                          <a:latin typeface="Malgun Gothic"/>
                          <a:ea typeface="Malgun Gothic"/>
                          <a:cs typeface="Malgun Gothic"/>
                          <a:sym typeface="Malgun Gothic"/>
                        </a:rPr>
                        <a:t>1명의 여아</a:t>
                      </a:r>
                      <a:endParaRPr sz="1200" u="none" strike="noStrike" cap="none">
                        <a:latin typeface="Malgun Gothic"/>
                        <a:ea typeface="Malgun Gothic"/>
                        <a:cs typeface="Malgun Gothic"/>
                        <a:sym typeface="Malgun Gothic"/>
                      </a:endParaRPr>
                    </a:p>
                    <a:p>
                      <a:pPr marL="0" marR="0" lvl="0" indent="0" algn="l" rtl="0">
                        <a:lnSpc>
                          <a:spcPct val="100000"/>
                        </a:lnSpc>
                        <a:spcBef>
                          <a:spcPts val="0"/>
                        </a:spcBef>
                        <a:spcAft>
                          <a:spcPts val="0"/>
                        </a:spcAft>
                        <a:buClr>
                          <a:srgbClr val="000000"/>
                        </a:buClr>
                        <a:buSzPts val="1200"/>
                        <a:buFont typeface="Arial"/>
                        <a:buNone/>
                      </a:pPr>
                      <a:r>
                        <a:rPr lang="ko-KR" sz="1200" u="none" strike="noStrike" cap="none">
                          <a:latin typeface="Malgun Gothic"/>
                          <a:ea typeface="Malgun Gothic"/>
                          <a:cs typeface="Malgun Gothic"/>
                          <a:sym typeface="Malgun Gothic"/>
                        </a:rPr>
                        <a:t>(단순사건)</a:t>
                      </a:r>
                      <a:endParaRPr sz="12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ko-KR" sz="1200" u="none" strike="noStrike" cap="none">
                          <a:latin typeface="Malgun Gothic"/>
                          <a:ea typeface="Malgun Gothic"/>
                          <a:cs typeface="Malgun Gothic"/>
                          <a:sym typeface="Malgun Gothic"/>
                        </a:rPr>
                        <a:t>{b, g}</a:t>
                      </a:r>
                      <a:endParaRPr sz="1200">
                        <a:latin typeface="Malgun Gothic"/>
                        <a:ea typeface="Malgun Gothic"/>
                        <a:cs typeface="Malgun Gothic"/>
                        <a:sym typeface="Malgun Gothic"/>
                      </a:endParaRPr>
                    </a:p>
                    <a:p>
                      <a:pPr marL="0" marR="0" lvl="0" indent="0" algn="l" rtl="0">
                        <a:lnSpc>
                          <a:spcPct val="100000"/>
                        </a:lnSpc>
                        <a:spcBef>
                          <a:spcPts val="0"/>
                        </a:spcBef>
                        <a:spcAft>
                          <a:spcPts val="0"/>
                        </a:spcAft>
                        <a:buClr>
                          <a:srgbClr val="000000"/>
                        </a:buClr>
                        <a:buSzPts val="1200"/>
                        <a:buFont typeface="Arial"/>
                        <a:buNone/>
                      </a:pPr>
                      <a:r>
                        <a:rPr lang="ko-KR" sz="1200" u="none" strike="noStrike" cap="none">
                          <a:latin typeface="Malgun Gothic"/>
                          <a:ea typeface="Malgun Gothic"/>
                          <a:cs typeface="Malgun Gothic"/>
                          <a:sym typeface="Malgun Gothic"/>
                        </a:rPr>
                        <a:t>b=</a:t>
                      </a:r>
                      <a:r>
                        <a:rPr lang="ko-KR" sz="1200">
                          <a:latin typeface="Malgun Gothic"/>
                          <a:ea typeface="Malgun Gothic"/>
                          <a:cs typeface="Malgun Gothic"/>
                          <a:sym typeface="Malgun Gothic"/>
                        </a:rPr>
                        <a:t>남아</a:t>
                      </a:r>
                      <a:r>
                        <a:rPr lang="ko-KR" sz="1200" u="none" strike="noStrike" cap="none">
                          <a:latin typeface="Malgun Gothic"/>
                          <a:ea typeface="Malgun Gothic"/>
                          <a:cs typeface="Malgun Gothic"/>
                          <a:sym typeface="Malgun Gothic"/>
                        </a:rPr>
                        <a:t>, g=</a:t>
                      </a:r>
                      <a:r>
                        <a:rPr lang="ko-KR" sz="1200">
                          <a:latin typeface="Malgun Gothic"/>
                          <a:ea typeface="Malgun Gothic"/>
                          <a:cs typeface="Malgun Gothic"/>
                          <a:sym typeface="Malgun Gothic"/>
                        </a:rPr>
                        <a:t>여</a:t>
                      </a:r>
                      <a:r>
                        <a:rPr lang="ko-KR" sz="1200" u="none" strike="noStrike" cap="none">
                          <a:latin typeface="Malgun Gothic"/>
                          <a:ea typeface="Malgun Gothic"/>
                          <a:cs typeface="Malgun Gothic"/>
                          <a:sym typeface="Malgun Gothic"/>
                        </a:rPr>
                        <a:t>아</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2425">
                <a:tc>
                  <a:txBody>
                    <a:bodyPr/>
                    <a:lstStyle/>
                    <a:p>
                      <a:pPr marL="0" marR="0" lvl="0" indent="0" algn="l" rtl="0">
                        <a:lnSpc>
                          <a:spcPct val="100000"/>
                        </a:lnSpc>
                        <a:spcBef>
                          <a:spcPts val="0"/>
                        </a:spcBef>
                        <a:spcAft>
                          <a:spcPts val="0"/>
                        </a:spcAft>
                        <a:buClr>
                          <a:srgbClr val="000000"/>
                        </a:buClr>
                        <a:buSzPts val="1200"/>
                        <a:buFont typeface="Arial"/>
                        <a:buNone/>
                      </a:pPr>
                      <a:r>
                        <a:rPr lang="ko-KR" sz="1200" u="none" strike="noStrike" cap="none">
                          <a:latin typeface="Malgun Gothic"/>
                          <a:ea typeface="Malgun Gothic"/>
                          <a:cs typeface="Malgun Gothic"/>
                          <a:sym typeface="Malgun Gothic"/>
                        </a:rPr>
                        <a:t>3명의 출생</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ko-KR" sz="1200" u="none" strike="noStrike" cap="none">
                          <a:latin typeface="Malgun Gothic"/>
                          <a:ea typeface="Malgun Gothic"/>
                          <a:cs typeface="Malgun Gothic"/>
                          <a:sym typeface="Malgun Gothic"/>
                        </a:rPr>
                        <a:t>2명의 남아와 1명의 여야</a:t>
                      </a:r>
                      <a:endParaRPr sz="1200" u="none" strike="noStrike" cap="none">
                        <a:latin typeface="Malgun Gothic"/>
                        <a:ea typeface="Malgun Gothic"/>
                        <a:cs typeface="Malgun Gothic"/>
                        <a:sym typeface="Malgun Gothic"/>
                      </a:endParaRPr>
                    </a:p>
                    <a:p>
                      <a:pPr marL="0" marR="0" lvl="0" indent="0" algn="l" rtl="0">
                        <a:lnSpc>
                          <a:spcPct val="100000"/>
                        </a:lnSpc>
                        <a:spcBef>
                          <a:spcPts val="0"/>
                        </a:spcBef>
                        <a:spcAft>
                          <a:spcPts val="0"/>
                        </a:spcAft>
                        <a:buClr>
                          <a:srgbClr val="000000"/>
                        </a:buClr>
                        <a:buSzPts val="1200"/>
                        <a:buFont typeface="Arial"/>
                        <a:buNone/>
                      </a:pPr>
                      <a:r>
                        <a:rPr lang="ko-KR" sz="1200" u="none" strike="noStrike" cap="none">
                          <a:latin typeface="Malgun Gothic"/>
                          <a:ea typeface="Malgun Gothic"/>
                          <a:cs typeface="Malgun Gothic"/>
                          <a:sym typeface="Malgun Gothic"/>
                        </a:rPr>
                        <a:t>(bbg, bgb, gbb는 모두 2명의 남아와 1명의 여아로 구성된 단순사건)</a:t>
                      </a:r>
                      <a:endParaRPr sz="12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ko-KR" sz="1200" u="none" strike="noStrike" cap="none">
                          <a:latin typeface="Malgun Gothic"/>
                          <a:ea typeface="Malgun Gothic"/>
                          <a:cs typeface="Malgun Gothic"/>
                          <a:sym typeface="Malgun Gothic"/>
                        </a:rPr>
                        <a:t>{bbb, bbg, bgb, bgg, gbb, gbg,ggb,ggg}</a:t>
                      </a:r>
                      <a:endParaRPr sz="1200" u="none" strike="noStrike" cap="none">
                        <a:latin typeface="Malgun Gothic"/>
                        <a:ea typeface="Malgun Gothic"/>
                        <a:cs typeface="Malgun Gothic"/>
                        <a:sym typeface="Malgun Gothic"/>
                      </a:endParaRPr>
                    </a:p>
                    <a:p>
                      <a:pPr marL="0" lvl="0" indent="0" algn="l" rtl="0">
                        <a:spcBef>
                          <a:spcPts val="0"/>
                        </a:spcBef>
                        <a:spcAft>
                          <a:spcPts val="0"/>
                        </a:spcAft>
                        <a:buClr>
                          <a:schemeClr val="dk1"/>
                        </a:buClr>
                        <a:buSzPts val="1200"/>
                        <a:buFont typeface="Arial"/>
                        <a:buNone/>
                      </a:pPr>
                      <a:r>
                        <a:rPr lang="ko-KR" sz="1200">
                          <a:latin typeface="Malgun Gothic"/>
                          <a:ea typeface="Malgun Gothic"/>
                          <a:cs typeface="Malgun Gothic"/>
                          <a:sym typeface="Malgun Gothic"/>
                        </a:rPr>
                        <a:t>b=남아, g=여아</a:t>
                      </a:r>
                      <a:endParaRPr sz="1200">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264" name="Google Shape;2264;p137"/>
          <p:cNvSpPr txBox="1">
            <a:spLocks noGrp="1"/>
          </p:cNvSpPr>
          <p:nvPr>
            <p:ph type="body" idx="4294967295"/>
          </p:nvPr>
        </p:nvSpPr>
        <p:spPr>
          <a:xfrm>
            <a:off x="315375" y="1024925"/>
            <a:ext cx="8513400" cy="1045200"/>
          </a:xfrm>
          <a:prstGeom prst="rect">
            <a:avLst/>
          </a:prstGeom>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ts val="1700"/>
              <a:buFont typeface="Malgun Gothic"/>
              <a:buChar char="•"/>
            </a:pPr>
            <a:r>
              <a:rPr lang="ko-KR" sz="1700">
                <a:latin typeface="Malgun Gothic"/>
                <a:ea typeface="Malgun Gothic"/>
                <a:cs typeface="Malgun Gothic"/>
                <a:sym typeface="Malgun Gothic"/>
              </a:rPr>
              <a:t>통계적 실험의 모든 가능한 결과의 집합을 표본공간(sample space)이라 하고 이 표본공간의 한 부분집합을 사건(event)이라 한다.  </a:t>
            </a:r>
            <a:endParaRPr sz="1700">
              <a:latin typeface="Malgun Gothic"/>
              <a:ea typeface="Malgun Gothic"/>
              <a:cs typeface="Malgun Gothic"/>
              <a:sym typeface="Malgun Gothic"/>
            </a:endParaRPr>
          </a:p>
          <a:p>
            <a:pPr marL="914400" lvl="1" indent="-298450" algn="l" rtl="0">
              <a:lnSpc>
                <a:spcPct val="115000"/>
              </a:lnSpc>
              <a:spcBef>
                <a:spcPts val="0"/>
              </a:spcBef>
              <a:spcAft>
                <a:spcPts val="0"/>
              </a:spcAft>
              <a:buSzPts val="1100"/>
              <a:buFont typeface="Malgun Gothic"/>
              <a:buChar char="•"/>
            </a:pPr>
            <a:r>
              <a:rPr lang="ko-KR" sz="1100">
                <a:latin typeface="Malgun Gothic"/>
                <a:ea typeface="Malgun Gothic"/>
                <a:cs typeface="Malgun Gothic"/>
                <a:sym typeface="Malgun Gothic"/>
              </a:rPr>
              <a:t>표본공간은 대개 S로 표시하고, 사건은 영어 대문자 A, B, C ... 등을 사용한다.</a:t>
            </a:r>
            <a:endParaRPr sz="1100">
              <a:latin typeface="Malgun Gothic"/>
              <a:ea typeface="Malgun Gothic"/>
              <a:cs typeface="Malgun Gothic"/>
              <a:sym typeface="Malgun Gothic"/>
            </a:endParaRPr>
          </a:p>
        </p:txBody>
      </p:sp>
      <p:sp>
        <p:nvSpPr>
          <p:cNvPr id="2265" name="Google Shape;2265;p137"/>
          <p:cNvSpPr txBox="1">
            <a:spLocks noGrp="1"/>
          </p:cNvSpPr>
          <p:nvPr>
            <p:ph type="body" idx="4294967295"/>
          </p:nvPr>
        </p:nvSpPr>
        <p:spPr>
          <a:xfrm>
            <a:off x="325800" y="3332925"/>
            <a:ext cx="8513400" cy="2850300"/>
          </a:xfrm>
          <a:prstGeom prst="rect">
            <a:avLst/>
          </a:prstGeom>
        </p:spPr>
        <p:txBody>
          <a:bodyPr spcFirstLastPara="1" wrap="square" lIns="91425" tIns="45700" rIns="91425" bIns="45700" anchor="t" anchorCtr="0">
            <a:noAutofit/>
          </a:bodyPr>
          <a:lstStyle/>
          <a:p>
            <a:pPr marL="457200" lvl="0" indent="-336550" algn="l" rtl="0">
              <a:lnSpc>
                <a:spcPct val="115000"/>
              </a:lnSpc>
              <a:spcBef>
                <a:spcPts val="1000"/>
              </a:spcBef>
              <a:spcAft>
                <a:spcPts val="0"/>
              </a:spcAft>
              <a:buSzPts val="1700"/>
              <a:buChar char="•"/>
            </a:pPr>
            <a:r>
              <a:rPr lang="ko-KR" sz="1700">
                <a:latin typeface="Malgun Gothic"/>
                <a:ea typeface="Malgun Gothic"/>
                <a:cs typeface="Malgun Gothic"/>
                <a:sym typeface="Malgun Gothic"/>
              </a:rPr>
              <a:t>’한 기계가 제품을 생산하는’ 통계적 실험에서 표본공간은 S = {불량품, 우량품} 이고, 한 결과 {불량품}이 발생하는 것을 사건이라 한다. 이와 같이 표본공간의 원소의 개수가 유한개(finite)이거나 또는 무한하나 셀 수 있을(countably infinite) 때 이를 </a:t>
            </a:r>
            <a:r>
              <a:rPr lang="ko-KR" sz="1700" b="1">
                <a:latin typeface="Malgun Gothic"/>
                <a:ea typeface="Malgun Gothic"/>
                <a:cs typeface="Malgun Gothic"/>
                <a:sym typeface="Malgun Gothic"/>
              </a:rPr>
              <a:t>이산형 표본공간</a:t>
            </a:r>
            <a:r>
              <a:rPr lang="ko-KR" sz="1700">
                <a:latin typeface="Malgun Gothic"/>
                <a:ea typeface="Malgun Gothic"/>
                <a:cs typeface="Malgun Gothic"/>
                <a:sym typeface="Malgun Gothic"/>
              </a:rPr>
              <a:t>(discrete sample space)이라 한다.</a:t>
            </a:r>
            <a:endParaRPr sz="1700">
              <a:latin typeface="Malgun Gothic"/>
              <a:ea typeface="Malgun Gothic"/>
              <a:cs typeface="Malgun Gothic"/>
              <a:sym typeface="Malgun Gothic"/>
            </a:endParaRPr>
          </a:p>
          <a:p>
            <a:pPr marL="457200" lvl="0" indent="-336550" algn="l" rtl="0">
              <a:lnSpc>
                <a:spcPct val="115000"/>
              </a:lnSpc>
              <a:spcBef>
                <a:spcPts val="0"/>
              </a:spcBef>
              <a:spcAft>
                <a:spcPts val="0"/>
              </a:spcAft>
              <a:buSzPts val="1700"/>
              <a:buChar char="•"/>
            </a:pPr>
            <a:r>
              <a:rPr lang="ko-KR" sz="1700">
                <a:latin typeface="Malgun Gothic"/>
                <a:ea typeface="Malgun Gothic"/>
                <a:cs typeface="Malgun Gothic"/>
                <a:sym typeface="Malgun Gothic"/>
              </a:rPr>
              <a:t>‘</a:t>
            </a:r>
            <a:r>
              <a:rPr lang="ko-KR" sz="1700" b="1">
                <a:latin typeface="Malgun Gothic"/>
                <a:ea typeface="Malgun Gothic"/>
                <a:cs typeface="Malgun Gothic"/>
                <a:sym typeface="Malgun Gothic"/>
              </a:rPr>
              <a:t>피자가 집에 배달되는데 걸리는 시간</a:t>
            </a:r>
            <a:r>
              <a:rPr lang="ko-KR" sz="1700">
                <a:latin typeface="Malgun Gothic"/>
                <a:ea typeface="Malgun Gothic"/>
                <a:cs typeface="Malgun Gothic"/>
                <a:sym typeface="Malgun Gothic"/>
              </a:rPr>
              <a:t>’을 알아보는 통계적 실험의 표본공간은 0 보다 큰 모든 실수, 즉, S = {(0,∞)}이고, 배달이 20분 이내에 되는 것(집합표시로 {(0,20)})을 하나의 사건이라 한다. 이와 같이 표본공간의 원소의 개수가 무한하면서 셀 수 없을(uncountably infinite) 때 이를 </a:t>
            </a:r>
            <a:r>
              <a:rPr lang="ko-KR" sz="1700" b="1">
                <a:latin typeface="Malgun Gothic"/>
                <a:ea typeface="Malgun Gothic"/>
                <a:cs typeface="Malgun Gothic"/>
                <a:sym typeface="Malgun Gothic"/>
              </a:rPr>
              <a:t>연속형 표본공간</a:t>
            </a:r>
            <a:r>
              <a:rPr lang="ko-KR" sz="1700">
                <a:latin typeface="Malgun Gothic"/>
                <a:ea typeface="Malgun Gothic"/>
                <a:cs typeface="Malgun Gothic"/>
                <a:sym typeface="Malgun Gothic"/>
              </a:rPr>
              <a:t>(continuous sample space)이라 한다.</a:t>
            </a:r>
            <a:endParaRPr sz="1700">
              <a:latin typeface="Malgun Gothic"/>
              <a:ea typeface="Malgun Gothic"/>
              <a:cs typeface="Malgun Gothic"/>
              <a:sym typeface="Malgun Gothic"/>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p13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정의</a:t>
            </a:r>
            <a:endParaRPr/>
          </a:p>
        </p:txBody>
      </p:sp>
      <p:sp>
        <p:nvSpPr>
          <p:cNvPr id="2271" name="Google Shape;2271;p13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   </a:t>
            </a:r>
            <a:endParaRPr/>
          </a:p>
        </p:txBody>
      </p:sp>
      <p:sp>
        <p:nvSpPr>
          <p:cNvPr id="2272" name="Google Shape;2272;p13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138</a:t>
            </a:fld>
            <a:endParaRPr/>
          </a:p>
        </p:txBody>
      </p:sp>
      <p:sp>
        <p:nvSpPr>
          <p:cNvPr id="2273" name="Google Shape;2273;p138"/>
          <p:cNvSpPr txBox="1">
            <a:spLocks noGrp="1"/>
          </p:cNvSpPr>
          <p:nvPr>
            <p:ph type="body" idx="4294967295"/>
          </p:nvPr>
        </p:nvSpPr>
        <p:spPr>
          <a:xfrm>
            <a:off x="315300" y="1110000"/>
            <a:ext cx="8513400" cy="37533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Char char="•"/>
            </a:pPr>
            <a:r>
              <a:rPr lang="ko-KR">
                <a:latin typeface="Malgun Gothic"/>
                <a:ea typeface="Malgun Gothic"/>
                <a:cs typeface="Malgun Gothic"/>
                <a:sym typeface="Malgun Gothic"/>
              </a:rPr>
              <a:t>통계적 실험에서 </a:t>
            </a:r>
            <a:r>
              <a:rPr lang="ko-KR" b="1">
                <a:latin typeface="Malgun Gothic"/>
                <a:ea typeface="Malgun Gothic"/>
                <a:cs typeface="Malgun Gothic"/>
                <a:sym typeface="Malgun Gothic"/>
              </a:rPr>
              <a:t>한 사건이 발생하는 가능성</a:t>
            </a:r>
            <a:r>
              <a:rPr lang="ko-KR">
                <a:latin typeface="Malgun Gothic"/>
                <a:ea typeface="Malgun Gothic"/>
                <a:cs typeface="Malgun Gothic"/>
                <a:sym typeface="Malgun Gothic"/>
              </a:rPr>
              <a:t>을 나타내는 </a:t>
            </a:r>
            <a:r>
              <a:rPr lang="ko-KR" b="1">
                <a:latin typeface="Malgun Gothic"/>
                <a:ea typeface="Malgun Gothic"/>
                <a:cs typeface="Malgun Gothic"/>
                <a:sym typeface="Malgun Gothic"/>
              </a:rPr>
              <a:t>확률</a:t>
            </a:r>
            <a:r>
              <a:rPr lang="ko-KR">
                <a:latin typeface="Malgun Gothic"/>
                <a:ea typeface="Malgun Gothic"/>
                <a:cs typeface="Malgun Gothic"/>
                <a:sym typeface="Malgun Gothic"/>
              </a:rPr>
              <a:t>(probability)이란 바로 ’어떤 사건이 일어날 가능성을 0 과 1 사이의 실수로 표시’ 하는 것</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한 사건이 발생할 가능성이 높으면 확률은 1 에 가까운 수로 표시하고, 반대로 발생할 가능성이 적으면 확률을 0 에 가까운 수로 표시한다. </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구체적으로 '어느 사건의 확률을 0과 1사이의 어떤 값으로 정하느냐' 하는 방법에는 여러 가지가 있는데, 여기서는 확률의 고전적 정의와 상대도수를 이용한 정의 두 가지를 소개한다. </a:t>
            </a:r>
            <a:endParaRPr>
              <a:latin typeface="Malgun Gothic"/>
              <a:ea typeface="Malgun Gothic"/>
              <a:cs typeface="Malgun Gothic"/>
              <a:sym typeface="Malgun Gothic"/>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13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b="1"/>
              <a:t>확률의 고전적 정의</a:t>
            </a:r>
            <a:endParaRPr b="1"/>
          </a:p>
        </p:txBody>
      </p:sp>
      <p:sp>
        <p:nvSpPr>
          <p:cNvPr id="2279" name="Google Shape;2279;p13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   </a:t>
            </a:r>
            <a:endParaRPr/>
          </a:p>
        </p:txBody>
      </p:sp>
      <p:sp>
        <p:nvSpPr>
          <p:cNvPr id="2280" name="Google Shape;2280;p13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139</a:t>
            </a:fld>
            <a:endParaRPr/>
          </a:p>
        </p:txBody>
      </p:sp>
      <p:sp>
        <p:nvSpPr>
          <p:cNvPr id="2281" name="Google Shape;2281;p139"/>
          <p:cNvSpPr txBox="1">
            <a:spLocks noGrp="1"/>
          </p:cNvSpPr>
          <p:nvPr>
            <p:ph type="body" idx="4294967295"/>
          </p:nvPr>
        </p:nvSpPr>
        <p:spPr>
          <a:xfrm>
            <a:off x="315300" y="1110000"/>
            <a:ext cx="8513400" cy="1095000"/>
          </a:xfrm>
          <a:prstGeom prst="rect">
            <a:avLst/>
          </a:prstGeom>
        </p:spPr>
        <p:txBody>
          <a:bodyPr spcFirstLastPara="1" wrap="square" lIns="91425" tIns="45700" rIns="91425" bIns="45700" anchor="t" anchorCtr="0">
            <a:normAutofit fontScale="925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표본공간의 모든 원소가 일어날 가능성(확률)이 같다고 하자. </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이산형 표본공간의 경우, 사건 A가 발생할 확률은 다음과 같이 정의한다.</a:t>
            </a:r>
            <a:endParaRPr>
              <a:latin typeface="Malgun Gothic"/>
              <a:ea typeface="Malgun Gothic"/>
              <a:cs typeface="Malgun Gothic"/>
              <a:sym typeface="Malgun Gothic"/>
            </a:endParaRPr>
          </a:p>
        </p:txBody>
      </p:sp>
      <p:sp>
        <p:nvSpPr>
          <p:cNvPr id="2282" name="Google Shape;2282;p139"/>
          <p:cNvSpPr txBox="1">
            <a:spLocks noGrp="1"/>
          </p:cNvSpPr>
          <p:nvPr>
            <p:ph type="body" idx="4294967295"/>
          </p:nvPr>
        </p:nvSpPr>
        <p:spPr>
          <a:xfrm>
            <a:off x="315375" y="3336950"/>
            <a:ext cx="8513400" cy="1095000"/>
          </a:xfrm>
          <a:prstGeom prst="rect">
            <a:avLst/>
          </a:prstGeom>
        </p:spPr>
        <p:txBody>
          <a:bodyPr spcFirstLastPara="1" wrap="square" lIns="91425" tIns="45700" rIns="91425" bIns="45700" anchor="t" anchorCtr="0">
            <a:normAutofit fontScale="92500" lnSpcReduction="20000"/>
          </a:bodyPr>
          <a:lstStyle/>
          <a:p>
            <a:pPr marL="457200" lvl="0" indent="-346075" algn="l" rtl="0">
              <a:lnSpc>
                <a:spcPct val="115000"/>
              </a:lnSpc>
              <a:spcBef>
                <a:spcPts val="1000"/>
              </a:spcBef>
              <a:spcAft>
                <a:spcPts val="0"/>
              </a:spcAft>
              <a:buSzPct val="100000"/>
              <a:buFont typeface="Malgun Gothic"/>
              <a:buChar char="•"/>
            </a:pPr>
            <a:r>
              <a:rPr lang="ko-KR">
                <a:latin typeface="Malgun Gothic"/>
                <a:ea typeface="Malgun Gothic"/>
                <a:cs typeface="Malgun Gothic"/>
                <a:sym typeface="Malgun Gothic"/>
              </a:rPr>
              <a:t>모든 표본공간에서 사건이 일어날 가능성(확률)이 같다고 하자</a:t>
            </a:r>
            <a:endParaRPr>
              <a:latin typeface="Malgun Gothic"/>
              <a:ea typeface="Malgun Gothic"/>
              <a:cs typeface="Malgun Gothic"/>
              <a:sym typeface="Malgun Gothic"/>
            </a:endParaRPr>
          </a:p>
          <a:p>
            <a:pPr marL="457200" lvl="0" indent="-346075" algn="l" rtl="0">
              <a:lnSpc>
                <a:spcPct val="115000"/>
              </a:lnSpc>
              <a:spcBef>
                <a:spcPts val="0"/>
              </a:spcBef>
              <a:spcAft>
                <a:spcPts val="0"/>
              </a:spcAft>
              <a:buSzPct val="100000"/>
              <a:buFont typeface="Malgun Gothic"/>
              <a:buChar char="•"/>
            </a:pPr>
            <a:r>
              <a:rPr lang="ko-KR">
                <a:latin typeface="Malgun Gothic"/>
                <a:ea typeface="Malgun Gothic"/>
                <a:cs typeface="Malgun Gothic"/>
                <a:sym typeface="Malgun Gothic"/>
              </a:rPr>
              <a:t>연속형 표본공간의 경우, 사건 A가 발생할 확률은 다음과 같이 정의한다. 여기서, 측도란 공간의 길이 또는 면적 또는 부피 등을 뜻한다. </a:t>
            </a:r>
            <a:endParaRPr>
              <a:latin typeface="Malgun Gothic"/>
              <a:ea typeface="Malgun Gothic"/>
              <a:cs typeface="Malgun Gothic"/>
              <a:sym typeface="Malgun Gothic"/>
            </a:endParaRPr>
          </a:p>
        </p:txBody>
      </p:sp>
      <p:pic>
        <p:nvPicPr>
          <p:cNvPr id="2283" name="Google Shape;2283;p139" descr="{&quot;aid&quot;:null,&quot;font&quot;:{&quot;color&quot;:&quot;#000000&quot;,&quot;family&quot;:&quot;Arial&quot;,&quot;size&quot;:12},&quot;id&quot;:&quot;9&quot;,&quot;code&quot;:&quot;$$P\\left(A\\right)=$$&quot;,&quot;type&quot;:&quot;$$&quot;,&quot;backgroundColor&quot;:&quot;#FFFFFF&quot;,&quot;ts&quot;:1681354563145,&quot;cs&quot;:&quot;L+4FoKZqLNPjtUIX2ar0HQ==&quot;,&quot;size&quot;:{&quot;width&quot;:61,&quot;height&quot;:18.833333333333332}}"/>
          <p:cNvPicPr preferRelativeResize="0"/>
          <p:nvPr/>
        </p:nvPicPr>
        <p:blipFill>
          <a:blip r:embed="rId3">
            <a:alphaModFix/>
          </a:blip>
          <a:stretch>
            <a:fillRect/>
          </a:stretch>
        </p:blipFill>
        <p:spPr>
          <a:xfrm>
            <a:off x="2682375" y="2671125"/>
            <a:ext cx="581025" cy="179388"/>
          </a:xfrm>
          <a:prstGeom prst="rect">
            <a:avLst/>
          </a:prstGeom>
          <a:noFill/>
          <a:ln>
            <a:noFill/>
          </a:ln>
        </p:spPr>
      </p:pic>
      <p:sp>
        <p:nvSpPr>
          <p:cNvPr id="2284" name="Google Shape;2284;p139"/>
          <p:cNvSpPr txBox="1"/>
          <p:nvPr/>
        </p:nvSpPr>
        <p:spPr>
          <a:xfrm>
            <a:off x="3379836" y="2348450"/>
            <a:ext cx="325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dirty="0">
                <a:latin typeface="+mn-ea"/>
                <a:ea typeface="+mn-ea"/>
              </a:rPr>
              <a:t>사건 </a:t>
            </a:r>
            <a:r>
              <a:rPr lang="ko-KR" i="1" dirty="0" err="1">
                <a:latin typeface="+mn-ea"/>
                <a:ea typeface="+mn-ea"/>
              </a:rPr>
              <a:t>A</a:t>
            </a:r>
            <a:r>
              <a:rPr lang="ko-KR" dirty="0" err="1">
                <a:latin typeface="+mn-ea"/>
                <a:ea typeface="+mn-ea"/>
              </a:rPr>
              <a:t>에</a:t>
            </a:r>
            <a:r>
              <a:rPr lang="ko-KR" dirty="0">
                <a:latin typeface="+mn-ea"/>
                <a:ea typeface="+mn-ea"/>
              </a:rPr>
              <a:t> 속하는 원소의 개수</a:t>
            </a:r>
            <a:endParaRPr dirty="0">
              <a:latin typeface="+mn-ea"/>
              <a:ea typeface="+mn-ea"/>
            </a:endParaRPr>
          </a:p>
        </p:txBody>
      </p:sp>
      <p:sp>
        <p:nvSpPr>
          <p:cNvPr id="2285" name="Google Shape;2285;p139"/>
          <p:cNvSpPr txBox="1"/>
          <p:nvPr/>
        </p:nvSpPr>
        <p:spPr>
          <a:xfrm>
            <a:off x="3379836" y="2785570"/>
            <a:ext cx="325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dirty="0">
                <a:latin typeface="+mn-ea"/>
                <a:ea typeface="+mn-ea"/>
              </a:rPr>
              <a:t>표본공간에 속하는 모든 원소의 개수</a:t>
            </a:r>
            <a:endParaRPr dirty="0">
              <a:latin typeface="+mn-ea"/>
              <a:ea typeface="+mn-ea"/>
            </a:endParaRPr>
          </a:p>
        </p:txBody>
      </p:sp>
      <p:cxnSp>
        <p:nvCxnSpPr>
          <p:cNvPr id="2286" name="Google Shape;2286;p139"/>
          <p:cNvCxnSpPr/>
          <p:nvPr/>
        </p:nvCxnSpPr>
        <p:spPr>
          <a:xfrm>
            <a:off x="3372775" y="2760820"/>
            <a:ext cx="3271800" cy="0"/>
          </a:xfrm>
          <a:prstGeom prst="straightConnector1">
            <a:avLst/>
          </a:prstGeom>
          <a:noFill/>
          <a:ln w="9525" cap="flat" cmpd="sng">
            <a:solidFill>
              <a:schemeClr val="dk2"/>
            </a:solidFill>
            <a:prstDash val="solid"/>
            <a:round/>
            <a:headEnd type="none" w="med" len="med"/>
            <a:tailEnd type="none" w="med" len="med"/>
          </a:ln>
        </p:spPr>
      </p:cxnSp>
      <p:pic>
        <p:nvPicPr>
          <p:cNvPr id="2287" name="Google Shape;2287;p139" descr="{&quot;aid&quot;:null,&quot;font&quot;:{&quot;color&quot;:&quot;#000000&quot;,&quot;family&quot;:&quot;Arial&quot;,&quot;size&quot;:12},&quot;id&quot;:&quot;9&quot;,&quot;code&quot;:&quot;$$P\\left(A\\right)=$$&quot;,&quot;type&quot;:&quot;$$&quot;,&quot;backgroundColor&quot;:&quot;#FFFFFF&quot;,&quot;ts&quot;:1681354563145,&quot;cs&quot;:&quot;L+4FoKZqLNPjtUIX2ar0HQ==&quot;,&quot;size&quot;:{&quot;width&quot;:61,&quot;height&quot;:18.833333333333332}}"/>
          <p:cNvPicPr preferRelativeResize="0"/>
          <p:nvPr/>
        </p:nvPicPr>
        <p:blipFill>
          <a:blip r:embed="rId3">
            <a:alphaModFix/>
          </a:blip>
          <a:stretch>
            <a:fillRect/>
          </a:stretch>
        </p:blipFill>
        <p:spPr>
          <a:xfrm>
            <a:off x="2682375" y="5247529"/>
            <a:ext cx="581025" cy="179388"/>
          </a:xfrm>
          <a:prstGeom prst="rect">
            <a:avLst/>
          </a:prstGeom>
          <a:noFill/>
          <a:ln>
            <a:noFill/>
          </a:ln>
        </p:spPr>
      </p:pic>
      <p:sp>
        <p:nvSpPr>
          <p:cNvPr id="2288" name="Google Shape;2288;p139"/>
          <p:cNvSpPr txBox="1"/>
          <p:nvPr/>
        </p:nvSpPr>
        <p:spPr>
          <a:xfrm>
            <a:off x="3379805" y="4924867"/>
            <a:ext cx="3243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a:latin typeface="+mn-ea"/>
                <a:ea typeface="+mn-ea"/>
              </a:rPr>
              <a:t>사건 </a:t>
            </a:r>
            <a:r>
              <a:rPr lang="ko-KR" i="1">
                <a:latin typeface="+mn-ea"/>
                <a:ea typeface="+mn-ea"/>
              </a:rPr>
              <a:t>A</a:t>
            </a:r>
            <a:r>
              <a:rPr lang="ko-KR">
                <a:latin typeface="+mn-ea"/>
                <a:ea typeface="+mn-ea"/>
              </a:rPr>
              <a:t>에 속하는 공간의 측도</a:t>
            </a:r>
            <a:endParaRPr>
              <a:latin typeface="+mn-ea"/>
              <a:ea typeface="+mn-ea"/>
            </a:endParaRPr>
          </a:p>
        </p:txBody>
      </p:sp>
      <p:sp>
        <p:nvSpPr>
          <p:cNvPr id="2289" name="Google Shape;2289;p139"/>
          <p:cNvSpPr txBox="1"/>
          <p:nvPr/>
        </p:nvSpPr>
        <p:spPr>
          <a:xfrm>
            <a:off x="3379805" y="5361987"/>
            <a:ext cx="3243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a:latin typeface="+mn-ea"/>
                <a:ea typeface="+mn-ea"/>
              </a:rPr>
              <a:t>전체 표본공간의 측도</a:t>
            </a:r>
            <a:endParaRPr>
              <a:latin typeface="+mn-ea"/>
              <a:ea typeface="+mn-ea"/>
            </a:endParaRPr>
          </a:p>
        </p:txBody>
      </p:sp>
      <p:cxnSp>
        <p:nvCxnSpPr>
          <p:cNvPr id="2290" name="Google Shape;2290;p139"/>
          <p:cNvCxnSpPr/>
          <p:nvPr/>
        </p:nvCxnSpPr>
        <p:spPr>
          <a:xfrm>
            <a:off x="3372775" y="5337237"/>
            <a:ext cx="32577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데이터화란?</a:t>
            </a:r>
            <a:endParaRPr/>
          </a:p>
        </p:txBody>
      </p:sp>
      <p:sp>
        <p:nvSpPr>
          <p:cNvPr id="163" name="Google Shape;163;p2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164" name="Google Shape;164;p2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14</a:t>
            </a:fld>
            <a:endParaRPr/>
          </a:p>
        </p:txBody>
      </p:sp>
      <p:sp>
        <p:nvSpPr>
          <p:cNvPr id="165" name="Google Shape;165;p21"/>
          <p:cNvSpPr txBox="1">
            <a:spLocks noGrp="1"/>
          </p:cNvSpPr>
          <p:nvPr>
            <p:ph type="body" idx="4294967295"/>
          </p:nvPr>
        </p:nvSpPr>
        <p:spPr>
          <a:xfrm>
            <a:off x="315300" y="1110000"/>
            <a:ext cx="8391600" cy="51012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‘데이터화’ 정의 : “삶의 모든 측면을 포착해서 그것을 데이터로 바꾸는 과정”</a:t>
            </a:r>
            <a:endParaRPr>
              <a:latin typeface="Malgun Gothic"/>
              <a:ea typeface="Malgun Gothic"/>
              <a:cs typeface="Malgun Gothic"/>
              <a:sym typeface="Malgun Gothic"/>
            </a:endParaRPr>
          </a:p>
          <a:p>
            <a:pPr marL="457200" lvl="0" indent="0" algn="l" rtl="0">
              <a:lnSpc>
                <a:spcPct val="115000"/>
              </a:lnSpc>
              <a:spcBef>
                <a:spcPts val="1000"/>
              </a:spcBef>
              <a:spcAft>
                <a:spcPts val="0"/>
              </a:spcAft>
              <a:buNone/>
            </a:pP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Google(구글)의 증강현실 안경 : 시선을 데이터화</a:t>
            </a:r>
            <a:endParaRPr>
              <a:latin typeface="Malgun Gothic"/>
              <a:ea typeface="Malgun Gothic"/>
              <a:cs typeface="Malgun Gothic"/>
              <a:sym typeface="Malgun Gothic"/>
            </a:endParaRPr>
          </a:p>
          <a:p>
            <a:pPr marL="457200" lvl="0" indent="0" algn="l" rtl="0">
              <a:lnSpc>
                <a:spcPct val="115000"/>
              </a:lnSpc>
              <a:spcBef>
                <a:spcPts val="1000"/>
              </a:spcBef>
              <a:spcAft>
                <a:spcPts val="0"/>
              </a:spcAft>
              <a:buNone/>
            </a:pP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Twitter(트위터) : 생각의 조각들을 데이터화 </a:t>
            </a:r>
            <a:endParaRPr>
              <a:latin typeface="Malgun Gothic"/>
              <a:ea typeface="Malgun Gothic"/>
              <a:cs typeface="Malgun Gothic"/>
              <a:sym typeface="Malgun Gothic"/>
            </a:endParaRPr>
          </a:p>
          <a:p>
            <a:pPr marL="457200" lvl="0" indent="0" algn="l" rtl="0">
              <a:lnSpc>
                <a:spcPct val="115000"/>
              </a:lnSpc>
              <a:spcBef>
                <a:spcPts val="1000"/>
              </a:spcBef>
              <a:spcAft>
                <a:spcPts val="0"/>
              </a:spcAft>
              <a:buNone/>
            </a:pP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Linkedin(링크드인) : 전문가 네트워크를 데이터화</a:t>
            </a:r>
            <a:endParaRPr>
              <a:latin typeface="Malgun Gothic"/>
              <a:ea typeface="Malgun Gothic"/>
              <a:cs typeface="Malgun Gothic"/>
              <a:sym typeface="Malgun Gothic"/>
            </a:endParaRPr>
          </a:p>
          <a:p>
            <a:pPr marL="457200" lvl="0" indent="0" algn="l" rtl="0">
              <a:lnSpc>
                <a:spcPct val="115000"/>
              </a:lnSpc>
              <a:spcBef>
                <a:spcPts val="1000"/>
              </a:spcBef>
              <a:spcAft>
                <a:spcPts val="0"/>
              </a:spcAft>
              <a:buNone/>
            </a:pP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즉, 우리 자신이 데이터화 되고 있고, 우리의 행동이 데이터화 되고 있다. 상점을 돌아다닐 때, 거리를 거닐 때도 센서나 카메라가 우리 자신을 데이터화 한다.</a:t>
            </a:r>
            <a:endParaRPr>
              <a:latin typeface="Malgun Gothic"/>
              <a:ea typeface="Malgun Gothic"/>
              <a:cs typeface="Malgun Gothic"/>
              <a:sym typeface="Malgun Gothic"/>
            </a:endParaRPr>
          </a:p>
        </p:txBody>
      </p:sp>
      <p:pic>
        <p:nvPicPr>
          <p:cNvPr id="166" name="Google Shape;166;p21"/>
          <p:cNvPicPr preferRelativeResize="0"/>
          <p:nvPr/>
        </p:nvPicPr>
        <p:blipFill rotWithShape="1">
          <a:blip r:embed="rId3">
            <a:alphaModFix/>
          </a:blip>
          <a:srcRect/>
          <a:stretch/>
        </p:blipFill>
        <p:spPr>
          <a:xfrm>
            <a:off x="7053653" y="3055901"/>
            <a:ext cx="786900" cy="786875"/>
          </a:xfrm>
          <a:prstGeom prst="rect">
            <a:avLst/>
          </a:prstGeom>
          <a:noFill/>
          <a:ln>
            <a:noFill/>
          </a:ln>
        </p:spPr>
      </p:pic>
      <p:pic>
        <p:nvPicPr>
          <p:cNvPr id="167" name="Google Shape;167;p21" descr="링크드인에 대한 이미지 검색결과"/>
          <p:cNvPicPr preferRelativeResize="0"/>
          <p:nvPr/>
        </p:nvPicPr>
        <p:blipFill rotWithShape="1">
          <a:blip r:embed="rId4">
            <a:alphaModFix/>
          </a:blip>
          <a:srcRect/>
          <a:stretch/>
        </p:blipFill>
        <p:spPr>
          <a:xfrm>
            <a:off x="6881549" y="4069725"/>
            <a:ext cx="1490331" cy="402000"/>
          </a:xfrm>
          <a:prstGeom prst="rect">
            <a:avLst/>
          </a:prstGeom>
          <a:noFill/>
          <a:ln>
            <a:noFill/>
          </a:ln>
        </p:spPr>
      </p:pic>
      <p:pic>
        <p:nvPicPr>
          <p:cNvPr id="168" name="Google Shape;168;p21"/>
          <p:cNvPicPr preferRelativeResize="0"/>
          <p:nvPr/>
        </p:nvPicPr>
        <p:blipFill rotWithShape="1">
          <a:blip r:embed="rId5">
            <a:alphaModFix/>
          </a:blip>
          <a:srcRect t="13593" b="25638"/>
          <a:stretch/>
        </p:blipFill>
        <p:spPr>
          <a:xfrm>
            <a:off x="6822277" y="2044650"/>
            <a:ext cx="1395587" cy="84812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14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정의</a:t>
            </a:r>
            <a:endParaRPr/>
          </a:p>
        </p:txBody>
      </p:sp>
      <p:sp>
        <p:nvSpPr>
          <p:cNvPr id="2296" name="Google Shape;2296;p14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  </a:t>
            </a:r>
            <a:endParaRPr/>
          </a:p>
        </p:txBody>
      </p:sp>
      <p:sp>
        <p:nvSpPr>
          <p:cNvPr id="2297" name="Google Shape;2297;p14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140</a:t>
            </a:fld>
            <a:endParaRPr/>
          </a:p>
        </p:txBody>
      </p:sp>
      <p:sp>
        <p:nvSpPr>
          <p:cNvPr id="2298" name="Google Shape;2298;p140"/>
          <p:cNvSpPr txBox="1">
            <a:spLocks noGrp="1"/>
          </p:cNvSpPr>
          <p:nvPr>
            <p:ph type="body" idx="4294967295"/>
          </p:nvPr>
        </p:nvSpPr>
        <p:spPr>
          <a:xfrm>
            <a:off x="315300" y="1110000"/>
            <a:ext cx="8513400" cy="9870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[예</a:t>
            </a:r>
            <a:r>
              <a:rPr lang="ko-KR" altLang="en-US" sz="1600" dirty="0"/>
              <a:t>제 </a:t>
            </a:r>
            <a:r>
              <a:rPr lang="en-US" altLang="ko-KR" sz="1600" dirty="0"/>
              <a:t>9-1</a:t>
            </a:r>
            <a:r>
              <a:rPr lang="ko-KR" sz="1600" dirty="0">
                <a:latin typeface="Malgun Gothic"/>
                <a:ea typeface="Malgun Gothic"/>
                <a:cs typeface="Malgun Gothic"/>
                <a:sym typeface="Malgun Gothic"/>
              </a:rPr>
              <a:t>] 한 회사원이 어느 도시에 출장을 갔는데 숙소 근처에 2개의 식당이 있다. 어느 식당을 갈 것인지 망설이다가 주사위를 던져 윗면에 나타나는 점의 수를 세어 홀수가 나오면 식당1, 짝수이면 식당2로 간다고 할 때 식당1이 뽑힐 확률은?</a:t>
            </a:r>
            <a:endParaRPr dirty="0">
              <a:latin typeface="Malgun Gothic"/>
              <a:ea typeface="Malgun Gothic"/>
              <a:cs typeface="Malgun Gothic"/>
              <a:sym typeface="Malgun Gothic"/>
            </a:endParaRPr>
          </a:p>
        </p:txBody>
      </p:sp>
      <p:sp>
        <p:nvSpPr>
          <p:cNvPr id="2299" name="Google Shape;2299;p140"/>
          <p:cNvSpPr txBox="1">
            <a:spLocks noGrp="1"/>
          </p:cNvSpPr>
          <p:nvPr>
            <p:ph type="body" idx="4294967295"/>
          </p:nvPr>
        </p:nvSpPr>
        <p:spPr>
          <a:xfrm>
            <a:off x="315375" y="3498125"/>
            <a:ext cx="8513400" cy="10578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[예</a:t>
            </a:r>
            <a:r>
              <a:rPr lang="ko-KR" altLang="en-US" sz="1600" dirty="0">
                <a:latin typeface="Malgun Gothic"/>
                <a:ea typeface="Malgun Gothic"/>
                <a:cs typeface="Malgun Gothic"/>
                <a:sym typeface="Malgun Gothic"/>
              </a:rPr>
              <a:t>제 </a:t>
            </a:r>
            <a:r>
              <a:rPr lang="en-US" altLang="ko-KR" sz="1600" dirty="0">
                <a:latin typeface="Malgun Gothic"/>
                <a:ea typeface="Malgun Gothic"/>
                <a:cs typeface="Malgun Gothic"/>
                <a:sym typeface="Malgun Gothic"/>
              </a:rPr>
              <a:t>9-2</a:t>
            </a:r>
            <a:r>
              <a:rPr lang="ko-KR" sz="1600" dirty="0">
                <a:latin typeface="Malgun Gothic"/>
                <a:ea typeface="Malgun Gothic"/>
                <a:cs typeface="Malgun Gothic"/>
                <a:sym typeface="Malgun Gothic"/>
              </a:rPr>
              <a:t>] 매주 일요일에 집에서 피자를 주문한다. 피자가 집에 배달되는데 걸리는 시간은 10분에서 30분까지 어느 시간이나 같은 가능성을 갖는다(소수 이하 자릿수 가능). 피자배달이 20분에서 25분 사이에 배달될 확률은?</a:t>
            </a:r>
            <a:endParaRPr dirty="0">
              <a:latin typeface="Malgun Gothic"/>
              <a:ea typeface="Malgun Gothic"/>
              <a:cs typeface="Malgun Gothic"/>
              <a:sym typeface="Malgun Gothic"/>
            </a:endParaRPr>
          </a:p>
        </p:txBody>
      </p:sp>
      <p:sp>
        <p:nvSpPr>
          <p:cNvPr id="2300" name="Google Shape;2300;p140"/>
          <p:cNvSpPr txBox="1"/>
          <p:nvPr/>
        </p:nvSpPr>
        <p:spPr>
          <a:xfrm>
            <a:off x="569775" y="2147375"/>
            <a:ext cx="8084700" cy="1228200"/>
          </a:xfrm>
          <a:prstGeom prst="rect">
            <a:avLst/>
          </a:prstGeom>
          <a:solidFill>
            <a:srgbClr val="F3F3F3"/>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ko-KR" i="0" u="none" strike="noStrike" cap="none">
                <a:solidFill>
                  <a:srgbClr val="000000"/>
                </a:solidFill>
                <a:latin typeface="Malgun Gothic"/>
                <a:ea typeface="Malgun Gothic"/>
                <a:cs typeface="Malgun Gothic"/>
                <a:sym typeface="Malgun Gothic"/>
              </a:rPr>
              <a:t>&lt;풀이&gt;</a:t>
            </a:r>
            <a:endParaRPr i="0" u="none" strike="noStrike" cap="none">
              <a:solidFill>
                <a:srgbClr val="000000"/>
              </a:solidFill>
              <a:latin typeface="Malgun Gothic"/>
              <a:ea typeface="Malgun Gothic"/>
              <a:cs typeface="Malgun Gothic"/>
              <a:sym typeface="Malgun Gothic"/>
            </a:endParaRPr>
          </a:p>
          <a:p>
            <a:pPr marL="342900" marR="0" lvl="0" indent="-288925" algn="l" rtl="0">
              <a:lnSpc>
                <a:spcPct val="115000"/>
              </a:lnSpc>
              <a:spcBef>
                <a:spcPts val="0"/>
              </a:spcBef>
              <a:spcAft>
                <a:spcPts val="0"/>
              </a:spcAft>
              <a:buClr>
                <a:srgbClr val="000000"/>
              </a:buClr>
              <a:buSzPts val="2400"/>
              <a:buFont typeface="Malgun Gothic"/>
              <a:buChar char="▪"/>
            </a:pPr>
            <a:r>
              <a:rPr lang="ko-KR" i="0" u="none" strike="noStrike" cap="none">
                <a:solidFill>
                  <a:srgbClr val="000000"/>
                </a:solidFill>
                <a:latin typeface="Malgun Gothic"/>
                <a:ea typeface="Malgun Gothic"/>
                <a:cs typeface="Malgun Gothic"/>
                <a:sym typeface="Malgun Gothic"/>
              </a:rPr>
              <a:t>주사위를 던져 윗면에 나타나는 점의 수를 세어보는 통계적 실험의 표본공간은 {1, 2, 3, 4, 5, </a:t>
            </a:r>
            <a:r>
              <a:rPr lang="ko-KR">
                <a:latin typeface="Malgun Gothic"/>
                <a:ea typeface="Malgun Gothic"/>
                <a:cs typeface="Malgun Gothic"/>
                <a:sym typeface="Malgun Gothic"/>
              </a:rPr>
              <a:t>6</a:t>
            </a:r>
            <a:r>
              <a:rPr lang="ko-KR" i="0" u="none" strike="noStrike" cap="none">
                <a:solidFill>
                  <a:srgbClr val="000000"/>
                </a:solidFill>
                <a:latin typeface="Malgun Gothic"/>
                <a:ea typeface="Malgun Gothic"/>
                <a:cs typeface="Malgun Gothic"/>
                <a:sym typeface="Malgun Gothic"/>
              </a:rPr>
              <a:t>} 이고, 홀수가 나올 사건은 {1, 3, 5}이므로 원소수가 3개이다.</a:t>
            </a:r>
            <a:r>
              <a:rPr lang="ko-KR">
                <a:latin typeface="Malgun Gothic"/>
                <a:ea typeface="Malgun Gothic"/>
                <a:cs typeface="Malgun Gothic"/>
                <a:sym typeface="Malgun Gothic"/>
              </a:rPr>
              <a:t> </a:t>
            </a:r>
            <a:r>
              <a:rPr lang="ko-KR" i="0" u="none" strike="noStrike" cap="none">
                <a:solidFill>
                  <a:srgbClr val="000000"/>
                </a:solidFill>
                <a:latin typeface="Malgun Gothic"/>
                <a:ea typeface="Malgun Gothic"/>
                <a:cs typeface="Malgun Gothic"/>
                <a:sym typeface="Malgun Gothic"/>
              </a:rPr>
              <a:t>따라서 식당1이 뽑힐 확률은 3/6 = 1/2 이다. </a:t>
            </a:r>
            <a:endParaRPr i="0" u="none" strike="noStrike" cap="none">
              <a:solidFill>
                <a:srgbClr val="000000"/>
              </a:solidFill>
              <a:latin typeface="Malgun Gothic"/>
              <a:ea typeface="Malgun Gothic"/>
              <a:cs typeface="Malgun Gothic"/>
              <a:sym typeface="Malgun Gothic"/>
            </a:endParaRPr>
          </a:p>
        </p:txBody>
      </p:sp>
      <p:sp>
        <p:nvSpPr>
          <p:cNvPr id="2301" name="Google Shape;2301;p140"/>
          <p:cNvSpPr txBox="1"/>
          <p:nvPr/>
        </p:nvSpPr>
        <p:spPr>
          <a:xfrm>
            <a:off x="569775" y="4671450"/>
            <a:ext cx="7854300" cy="1228200"/>
          </a:xfrm>
          <a:prstGeom prst="rect">
            <a:avLst/>
          </a:prstGeom>
          <a:solidFill>
            <a:srgbClr val="F3F3F3"/>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ko-KR" i="0" u="none" strike="noStrike" cap="none">
                <a:solidFill>
                  <a:srgbClr val="000000"/>
                </a:solidFill>
                <a:latin typeface="Malgun Gothic"/>
                <a:ea typeface="Malgun Gothic"/>
                <a:cs typeface="Malgun Gothic"/>
                <a:sym typeface="Malgun Gothic"/>
              </a:rPr>
              <a:t>&lt;풀이&gt;</a:t>
            </a:r>
            <a:endParaRPr i="0" u="none" strike="noStrike" cap="none">
              <a:solidFill>
                <a:srgbClr val="000000"/>
              </a:solidFill>
              <a:latin typeface="Malgun Gothic"/>
              <a:ea typeface="Malgun Gothic"/>
              <a:cs typeface="Malgun Gothic"/>
              <a:sym typeface="Malgun Gothic"/>
            </a:endParaRPr>
          </a:p>
          <a:p>
            <a:pPr marL="342900" marR="0" lvl="0" indent="-288925" algn="l" rtl="0">
              <a:lnSpc>
                <a:spcPct val="115000"/>
              </a:lnSpc>
              <a:spcBef>
                <a:spcPts val="0"/>
              </a:spcBef>
              <a:spcAft>
                <a:spcPts val="0"/>
              </a:spcAft>
              <a:buClr>
                <a:srgbClr val="000000"/>
              </a:buClr>
              <a:buSzPts val="2400"/>
              <a:buFont typeface="Malgun Gothic"/>
              <a:buChar char="▪"/>
            </a:pPr>
            <a:r>
              <a:rPr lang="ko-KR" i="0" u="none" strike="noStrike" cap="none">
                <a:solidFill>
                  <a:srgbClr val="000000"/>
                </a:solidFill>
                <a:latin typeface="Malgun Gothic"/>
                <a:ea typeface="Malgun Gothic"/>
                <a:cs typeface="Malgun Gothic"/>
                <a:sym typeface="Malgun Gothic"/>
              </a:rPr>
              <a:t>표본공간은 10에서 30분까지의 모든 실수(집합표시로 {(10,30)})이고, 피자가 20분에서 25분 사이에 배달되는 사건은 {(20,25)}이다. 따라서 이 사건의 확률은 구간의 거리를 측도로 하여 (25-20)/(30-10) = 0.25 이다.</a:t>
            </a:r>
            <a:endParaRPr i="0" u="none" strike="noStrike" cap="none">
              <a:solidFill>
                <a:srgbClr val="000000"/>
              </a:solidFill>
              <a:latin typeface="Malgun Gothic"/>
              <a:ea typeface="Malgun Gothic"/>
              <a:cs typeface="Malgun Gothic"/>
              <a:sym typeface="Malgun Gothic"/>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Google Shape;2306;p14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정의</a:t>
            </a:r>
            <a:endParaRPr/>
          </a:p>
        </p:txBody>
      </p:sp>
      <p:sp>
        <p:nvSpPr>
          <p:cNvPr id="2307" name="Google Shape;2307;p14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ct val="78571"/>
              <a:buFont typeface="Arial"/>
              <a:buNone/>
            </a:pPr>
            <a:r>
              <a:rPr lang="ko-KR"/>
              <a:t>9. 데이터의 확률분포 모형 - 확률의 정의 및 계산</a:t>
            </a:r>
            <a:endParaRPr/>
          </a:p>
        </p:txBody>
      </p:sp>
      <p:sp>
        <p:nvSpPr>
          <p:cNvPr id="2308" name="Google Shape;2308;p14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141</a:t>
            </a:fld>
            <a:endParaRPr/>
          </a:p>
        </p:txBody>
      </p:sp>
      <p:sp>
        <p:nvSpPr>
          <p:cNvPr id="2309" name="Google Shape;2309;p141"/>
          <p:cNvSpPr txBox="1">
            <a:spLocks noGrp="1"/>
          </p:cNvSpPr>
          <p:nvPr>
            <p:ph type="body" idx="4294967295"/>
          </p:nvPr>
        </p:nvSpPr>
        <p:spPr>
          <a:xfrm>
            <a:off x="315300" y="1110000"/>
            <a:ext cx="5138700" cy="19632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확률의 상대도수적 정의</a:t>
            </a:r>
            <a:endParaRPr>
              <a:latin typeface="Malgun Gothic"/>
              <a:ea typeface="Malgun Gothic"/>
              <a:cs typeface="Malgun Gothic"/>
              <a:sym typeface="Malgun Gothic"/>
            </a:endParaRPr>
          </a:p>
          <a:p>
            <a:pPr marL="914400" lvl="1"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절차를 수행(또는 관찰)하고 사건 A가 발생하는 횟수를 세어 다음과 같이 계산</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사건 A가 발생할 확률(P(A)로 표시)은 같은 조건하에서 통계적 실험을 수없이 많이 반복 시행하였을 때 사건 A가 발생하는 비율 즉, 상대도수 이다. </a:t>
            </a:r>
            <a:endParaRPr>
              <a:latin typeface="Malgun Gothic"/>
              <a:ea typeface="Malgun Gothic"/>
              <a:cs typeface="Malgun Gothic"/>
              <a:sym typeface="Malgun Gothic"/>
            </a:endParaRPr>
          </a:p>
        </p:txBody>
      </p:sp>
      <p:sp>
        <p:nvSpPr>
          <p:cNvPr id="2310" name="Google Shape;2310;p141"/>
          <p:cNvSpPr txBox="1">
            <a:spLocks noGrp="1"/>
          </p:cNvSpPr>
          <p:nvPr>
            <p:ph type="body" idx="4294967295"/>
          </p:nvPr>
        </p:nvSpPr>
        <p:spPr>
          <a:xfrm>
            <a:off x="315350" y="4551700"/>
            <a:ext cx="4921800" cy="1481700"/>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대수의 법칙 (큰 수의 법칙)</a:t>
            </a:r>
            <a:endParaRPr>
              <a:latin typeface="Malgun Gothic"/>
              <a:ea typeface="Malgun Gothic"/>
              <a:cs typeface="Malgun Gothic"/>
              <a:sym typeface="Malgun Gothic"/>
            </a:endParaRPr>
          </a:p>
          <a:p>
            <a:pPr marL="914400" lvl="1"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동전을 많이 던졌을 때 동전의 앞이 나오는 확률이 1/2에 수렴하는 것. </a:t>
            </a:r>
            <a:endParaRPr>
              <a:latin typeface="Malgun Gothic"/>
              <a:ea typeface="Malgun Gothic"/>
              <a:cs typeface="Malgun Gothic"/>
              <a:sym typeface="Malgun Gothic"/>
            </a:endParaRPr>
          </a:p>
        </p:txBody>
      </p:sp>
      <p:pic>
        <p:nvPicPr>
          <p:cNvPr id="2311" name="Google Shape;2311;p141" descr="{&quot;aid&quot;:null,&quot;font&quot;:{&quot;color&quot;:&quot;#000000&quot;,&quot;family&quot;:&quot;Arial&quot;,&quot;size&quot;:12},&quot;id&quot;:&quot;9&quot;,&quot;code&quot;:&quot;$$P\\left(A\\right)=$$&quot;,&quot;type&quot;:&quot;$$&quot;,&quot;backgroundColor&quot;:&quot;#FFFFFF&quot;,&quot;ts&quot;:1681354563145,&quot;cs&quot;:&quot;L+4FoKZqLNPjtUIX2ar0HQ==&quot;,&quot;size&quot;:{&quot;width&quot;:61,&quot;height&quot;:18.833333333333332}}"/>
          <p:cNvPicPr preferRelativeResize="0"/>
          <p:nvPr/>
        </p:nvPicPr>
        <p:blipFill>
          <a:blip r:embed="rId3">
            <a:alphaModFix/>
          </a:blip>
          <a:stretch>
            <a:fillRect/>
          </a:stretch>
        </p:blipFill>
        <p:spPr>
          <a:xfrm>
            <a:off x="1122025" y="3619675"/>
            <a:ext cx="581025" cy="179388"/>
          </a:xfrm>
          <a:prstGeom prst="rect">
            <a:avLst/>
          </a:prstGeom>
          <a:noFill/>
          <a:ln>
            <a:noFill/>
          </a:ln>
        </p:spPr>
      </p:pic>
      <p:sp>
        <p:nvSpPr>
          <p:cNvPr id="2312" name="Google Shape;2312;p141"/>
          <p:cNvSpPr txBox="1"/>
          <p:nvPr/>
        </p:nvSpPr>
        <p:spPr>
          <a:xfrm>
            <a:off x="1819475" y="3297000"/>
            <a:ext cx="2056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a:latin typeface="Malgun Gothic"/>
                <a:ea typeface="Malgun Gothic"/>
                <a:cs typeface="Malgun Gothic"/>
                <a:sym typeface="Malgun Gothic"/>
              </a:rPr>
              <a:t>사건 </a:t>
            </a:r>
            <a:r>
              <a:rPr lang="ko-KR" i="1">
                <a:latin typeface="Malgun Gothic"/>
                <a:ea typeface="Malgun Gothic"/>
                <a:cs typeface="Malgun Gothic"/>
                <a:sym typeface="Malgun Gothic"/>
              </a:rPr>
              <a:t>A</a:t>
            </a:r>
            <a:r>
              <a:rPr lang="ko-KR">
                <a:latin typeface="Malgun Gothic"/>
                <a:ea typeface="Malgun Gothic"/>
                <a:cs typeface="Malgun Gothic"/>
                <a:sym typeface="Malgun Gothic"/>
              </a:rPr>
              <a:t>가 발생한 횟수</a:t>
            </a:r>
            <a:endParaRPr>
              <a:latin typeface="Malgun Gothic"/>
              <a:ea typeface="Malgun Gothic"/>
              <a:cs typeface="Malgun Gothic"/>
              <a:sym typeface="Malgun Gothic"/>
            </a:endParaRPr>
          </a:p>
        </p:txBody>
      </p:sp>
      <p:sp>
        <p:nvSpPr>
          <p:cNvPr id="2313" name="Google Shape;2313;p141"/>
          <p:cNvSpPr txBox="1"/>
          <p:nvPr/>
        </p:nvSpPr>
        <p:spPr>
          <a:xfrm>
            <a:off x="1819475" y="3734125"/>
            <a:ext cx="2056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a:latin typeface="Malgun Gothic"/>
                <a:ea typeface="Malgun Gothic"/>
                <a:cs typeface="Malgun Gothic"/>
                <a:sym typeface="Malgun Gothic"/>
              </a:rPr>
              <a:t>절차가 반복된 횟수</a:t>
            </a:r>
            <a:endParaRPr>
              <a:latin typeface="Malgun Gothic"/>
              <a:ea typeface="Malgun Gothic"/>
              <a:cs typeface="Malgun Gothic"/>
              <a:sym typeface="Malgun Gothic"/>
            </a:endParaRPr>
          </a:p>
        </p:txBody>
      </p:sp>
      <p:cxnSp>
        <p:nvCxnSpPr>
          <p:cNvPr id="2314" name="Google Shape;2314;p141"/>
          <p:cNvCxnSpPr/>
          <p:nvPr/>
        </p:nvCxnSpPr>
        <p:spPr>
          <a:xfrm>
            <a:off x="1812425" y="3709370"/>
            <a:ext cx="2373600" cy="0"/>
          </a:xfrm>
          <a:prstGeom prst="straightConnector1">
            <a:avLst/>
          </a:prstGeom>
          <a:noFill/>
          <a:ln w="9525" cap="flat" cmpd="sng">
            <a:solidFill>
              <a:schemeClr val="dk2"/>
            </a:solidFill>
            <a:prstDash val="solid"/>
            <a:round/>
            <a:headEnd type="none" w="med" len="med"/>
            <a:tailEnd type="none" w="med" len="med"/>
          </a:ln>
        </p:spPr>
      </p:cxnSp>
      <p:pic>
        <p:nvPicPr>
          <p:cNvPr id="2315" name="Google Shape;2315;p141"/>
          <p:cNvPicPr preferRelativeResize="0"/>
          <p:nvPr/>
        </p:nvPicPr>
        <p:blipFill rotWithShape="1">
          <a:blip r:embed="rId4">
            <a:alphaModFix/>
          </a:blip>
          <a:srcRect t="4589"/>
          <a:stretch/>
        </p:blipFill>
        <p:spPr>
          <a:xfrm>
            <a:off x="5237150" y="4204175"/>
            <a:ext cx="3864300" cy="2022276"/>
          </a:xfrm>
          <a:prstGeom prst="rect">
            <a:avLst/>
          </a:prstGeom>
          <a:noFill/>
          <a:ln>
            <a:noFill/>
          </a:ln>
        </p:spPr>
      </p:pic>
      <p:pic>
        <p:nvPicPr>
          <p:cNvPr id="2316" name="Google Shape;2316;p141"/>
          <p:cNvPicPr preferRelativeResize="0"/>
          <p:nvPr/>
        </p:nvPicPr>
        <p:blipFill>
          <a:blip r:embed="rId5">
            <a:alphaModFix/>
          </a:blip>
          <a:stretch>
            <a:fillRect/>
          </a:stretch>
        </p:blipFill>
        <p:spPr>
          <a:xfrm>
            <a:off x="5558075" y="453700"/>
            <a:ext cx="3317475" cy="3732224"/>
          </a:xfrm>
          <a:prstGeom prst="rect">
            <a:avLst/>
          </a:prstGeom>
          <a:solidFill>
            <a:srgbClr val="ECF6DE"/>
          </a:solid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320"/>
        <p:cNvGrpSpPr/>
        <p:nvPr/>
      </p:nvGrpSpPr>
      <p:grpSpPr>
        <a:xfrm>
          <a:off x="0" y="0"/>
          <a:ext cx="0" cy="0"/>
          <a:chOff x="0" y="0"/>
          <a:chExt cx="0" cy="0"/>
        </a:xfrm>
      </p:grpSpPr>
      <p:sp>
        <p:nvSpPr>
          <p:cNvPr id="2321" name="Google Shape;2321;p14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정의</a:t>
            </a:r>
            <a:endParaRPr/>
          </a:p>
        </p:txBody>
      </p:sp>
      <p:sp>
        <p:nvSpPr>
          <p:cNvPr id="2322" name="Google Shape;2322;p14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ct val="78571"/>
              <a:buFont typeface="Arial"/>
              <a:buNone/>
            </a:pPr>
            <a:r>
              <a:rPr lang="ko-KR"/>
              <a:t>9. 데이터의 확률분포 모형 - 확률의 정의 및 계산</a:t>
            </a:r>
            <a:endParaRPr/>
          </a:p>
        </p:txBody>
      </p:sp>
      <p:sp>
        <p:nvSpPr>
          <p:cNvPr id="2323" name="Google Shape;2323;p14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142</a:t>
            </a:fld>
            <a:endParaRPr/>
          </a:p>
        </p:txBody>
      </p:sp>
      <p:sp>
        <p:nvSpPr>
          <p:cNvPr id="2324" name="Google Shape;2324;p142"/>
          <p:cNvSpPr txBox="1">
            <a:spLocks noGrp="1"/>
          </p:cNvSpPr>
          <p:nvPr>
            <p:ph type="body" idx="4294967295"/>
          </p:nvPr>
        </p:nvSpPr>
        <p:spPr>
          <a:xfrm>
            <a:off x="315300" y="1110000"/>
            <a:ext cx="8513400" cy="697200"/>
          </a:xfrm>
          <a:prstGeom prst="rect">
            <a:avLst/>
          </a:prstGeom>
        </p:spPr>
        <p:txBody>
          <a:bodyPr spcFirstLastPara="1" wrap="square" lIns="91425" tIns="45700" rIns="91425" bIns="45700" anchor="t" anchorCtr="0">
            <a:normAutofit fontScale="92500"/>
          </a:bodyPr>
          <a:lstStyle/>
          <a:p>
            <a:pPr marL="0" lvl="0" indent="0" algn="l" rtl="0">
              <a:lnSpc>
                <a:spcPct val="115000"/>
              </a:lnSpc>
              <a:spcBef>
                <a:spcPts val="1000"/>
              </a:spcBef>
              <a:spcAft>
                <a:spcPts val="0"/>
              </a:spcAft>
              <a:buNone/>
            </a:pPr>
            <a:r>
              <a:rPr lang="ko-KR" sz="1600" dirty="0">
                <a:latin typeface="Malgun Gothic"/>
                <a:ea typeface="Malgun Gothic"/>
                <a:cs typeface="Malgun Gothic"/>
                <a:sym typeface="Malgun Gothic"/>
              </a:rPr>
              <a:t>[예제</a:t>
            </a:r>
            <a:r>
              <a:rPr lang="en-US" altLang="ko-KR" sz="1600" dirty="0">
                <a:latin typeface="Malgun Gothic"/>
                <a:ea typeface="Malgun Gothic"/>
                <a:cs typeface="Malgun Gothic"/>
                <a:sym typeface="Malgun Gothic"/>
              </a:rPr>
              <a:t> 9-3</a:t>
            </a:r>
            <a:r>
              <a:rPr lang="ko-KR" sz="1600" dirty="0">
                <a:latin typeface="Malgun Gothic"/>
                <a:ea typeface="Malgun Gothic"/>
                <a:cs typeface="Malgun Gothic"/>
                <a:sym typeface="Malgun Gothic"/>
              </a:rPr>
              <a:t> : 고전적 확률] 세 자녀가 태어날 때 세 명의 자녀가 같은 성별을 가질 확률을 구하라.</a:t>
            </a:r>
            <a:endParaRPr sz="1600" dirty="0">
              <a:latin typeface="Malgun Gothic"/>
              <a:ea typeface="Malgun Gothic"/>
              <a:cs typeface="Malgun Gothic"/>
              <a:sym typeface="Malgun Gothic"/>
            </a:endParaRPr>
          </a:p>
        </p:txBody>
      </p:sp>
      <p:sp>
        <p:nvSpPr>
          <p:cNvPr id="2325" name="Google Shape;2325;p142"/>
          <p:cNvSpPr txBox="1"/>
          <p:nvPr/>
        </p:nvSpPr>
        <p:spPr>
          <a:xfrm>
            <a:off x="569775" y="1813325"/>
            <a:ext cx="7854300" cy="1051200"/>
          </a:xfrm>
          <a:prstGeom prst="rect">
            <a:avLst/>
          </a:prstGeom>
          <a:solidFill>
            <a:srgbClr val="F3F3F3"/>
          </a:solid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rgbClr val="000000"/>
              </a:buClr>
              <a:buSzPts val="1200"/>
              <a:buFont typeface="Arial"/>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상대 도수 접근법은 다음과 같다.</a:t>
            </a:r>
            <a:endParaRPr>
              <a:latin typeface="Malgun Gothic"/>
              <a:ea typeface="Malgun Gothic"/>
              <a:cs typeface="Malgun Gothic"/>
              <a:sym typeface="Malgun Gothic"/>
            </a:endParaRPr>
          </a:p>
          <a:p>
            <a:pPr marL="457200" lvl="0" indent="0" algn="l" rtl="0">
              <a:lnSpc>
                <a:spcPct val="115000"/>
              </a:lnSpc>
              <a:spcBef>
                <a:spcPts val="0"/>
              </a:spcBef>
              <a:spcAft>
                <a:spcPts val="0"/>
              </a:spcAft>
              <a:buNone/>
            </a:pPr>
            <a:r>
              <a:rPr lang="ko-KR">
                <a:latin typeface="Malgun Gothic"/>
                <a:ea typeface="Malgun Gothic"/>
                <a:cs typeface="Malgun Gothic"/>
                <a:sym typeface="Malgun Gothic"/>
              </a:rPr>
              <a:t>P(스카이 다이빙 사망) = 스카이다이빙 사망자 수 / 스카이 다이빙 점프 수 = 21 / 3,000,000 = 0.000007</a:t>
            </a:r>
            <a:endParaRPr>
              <a:latin typeface="Malgun Gothic"/>
              <a:ea typeface="Malgun Gothic"/>
              <a:cs typeface="Malgun Gothic"/>
              <a:sym typeface="Malgun Gothic"/>
            </a:endParaRPr>
          </a:p>
        </p:txBody>
      </p:sp>
      <p:sp>
        <p:nvSpPr>
          <p:cNvPr id="2326" name="Google Shape;2326;p142"/>
          <p:cNvSpPr txBox="1"/>
          <p:nvPr/>
        </p:nvSpPr>
        <p:spPr>
          <a:xfrm>
            <a:off x="519425" y="4218450"/>
            <a:ext cx="7854300" cy="1546800"/>
          </a:xfrm>
          <a:prstGeom prst="rect">
            <a:avLst/>
          </a:prstGeom>
          <a:solidFill>
            <a:srgbClr val="F3F3F3"/>
          </a:solid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rgbClr val="000000"/>
              </a:buClr>
              <a:buSzPts val="1200"/>
              <a:buFont typeface="Arial"/>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성별의 표본공간은 {bbb, bbg, bgb, bgg, gbb, gbg, ggb, ggg}이다. 8개의 원소로된  표본공간이다.</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남녀의 출생이 등확률이라면, 8가지 단순사건도 등확률이다.</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세 자녀가 동일한 성별인 경우는 bbb, ggg의 두 가지 출현이 있다. 따라서, 고전적인 접근법으로 구하면   2/8 = 0.25</a:t>
            </a:r>
            <a:endParaRPr>
              <a:latin typeface="Malgun Gothic"/>
              <a:ea typeface="Malgun Gothic"/>
              <a:cs typeface="Malgun Gothic"/>
              <a:sym typeface="Malgun Gothic"/>
            </a:endParaRPr>
          </a:p>
        </p:txBody>
      </p:sp>
      <p:sp>
        <p:nvSpPr>
          <p:cNvPr id="2327" name="Google Shape;2327;p142"/>
          <p:cNvSpPr txBox="1">
            <a:spLocks noGrp="1"/>
          </p:cNvSpPr>
          <p:nvPr>
            <p:ph type="body" idx="4294967295"/>
          </p:nvPr>
        </p:nvSpPr>
        <p:spPr>
          <a:xfrm>
            <a:off x="315375" y="3369888"/>
            <a:ext cx="8513400" cy="697200"/>
          </a:xfrm>
          <a:prstGeom prst="rect">
            <a:avLst/>
          </a:prstGeom>
        </p:spPr>
        <p:txBody>
          <a:bodyPr spcFirstLastPara="1" wrap="square" lIns="91425" tIns="45700" rIns="91425" bIns="45700" anchor="t" anchorCtr="0">
            <a:normAutofit fontScale="92500" lnSpcReduction="20000"/>
          </a:bodyPr>
          <a:lstStyle/>
          <a:p>
            <a:pPr marL="0" lvl="0" indent="0" algn="l" rtl="0">
              <a:lnSpc>
                <a:spcPct val="115000"/>
              </a:lnSpc>
              <a:spcBef>
                <a:spcPts val="1000"/>
              </a:spcBef>
              <a:spcAft>
                <a:spcPts val="0"/>
              </a:spcAft>
              <a:buNone/>
            </a:pPr>
            <a:r>
              <a:rPr lang="ko-KR" sz="1600" dirty="0">
                <a:latin typeface="Malgun Gothic"/>
                <a:ea typeface="Malgun Gothic"/>
                <a:cs typeface="Malgun Gothic"/>
                <a:sym typeface="Malgun Gothic"/>
              </a:rPr>
              <a:t>[예제</a:t>
            </a:r>
            <a:r>
              <a:rPr lang="en-US" altLang="ko-KR" sz="1600" dirty="0">
                <a:latin typeface="Malgun Gothic"/>
                <a:ea typeface="Malgun Gothic"/>
                <a:cs typeface="Malgun Gothic"/>
                <a:sym typeface="Malgun Gothic"/>
              </a:rPr>
              <a:t> 9-4</a:t>
            </a:r>
            <a:r>
              <a:rPr lang="ko-KR" sz="1600" dirty="0">
                <a:latin typeface="Malgun Gothic"/>
                <a:ea typeface="Malgun Gothic"/>
                <a:cs typeface="Malgun Gothic"/>
                <a:sym typeface="Malgun Gothic"/>
              </a:rPr>
              <a:t> : 상대 도수 확률]  스카이 다이빙으로 사망할 확률을 구하라. 최근 몇 년 동안 약 300만 건의 스카이다이빙 점프가 있었고, 그 중 21건의 사망이 있었다.</a:t>
            </a:r>
            <a:endParaRPr sz="1600" dirty="0">
              <a:latin typeface="Malgun Gothic"/>
              <a:ea typeface="Malgun Gothic"/>
              <a:cs typeface="Malgun Gothic"/>
              <a:sym typeface="Malgun Gothic"/>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331"/>
        <p:cNvGrpSpPr/>
        <p:nvPr/>
      </p:nvGrpSpPr>
      <p:grpSpPr>
        <a:xfrm>
          <a:off x="0" y="0"/>
          <a:ext cx="0" cy="0"/>
          <a:chOff x="0" y="0"/>
          <a:chExt cx="0" cy="0"/>
        </a:xfrm>
      </p:grpSpPr>
      <p:sp>
        <p:nvSpPr>
          <p:cNvPr id="2332" name="Google Shape;2332;p14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lnSpc>
                <a:spcPct val="115000"/>
              </a:lnSpc>
              <a:spcBef>
                <a:spcPts val="0"/>
              </a:spcBef>
              <a:spcAft>
                <a:spcPts val="0"/>
              </a:spcAft>
              <a:buNone/>
            </a:pPr>
            <a:r>
              <a:rPr lang="ko-KR"/>
              <a:t>확률의 정의</a:t>
            </a:r>
            <a:endParaRPr/>
          </a:p>
        </p:txBody>
      </p:sp>
      <p:sp>
        <p:nvSpPr>
          <p:cNvPr id="2333" name="Google Shape;2333;p14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ct val="78571"/>
              <a:buFont typeface="Arial"/>
              <a:buNone/>
            </a:pPr>
            <a:r>
              <a:rPr lang="ko-KR"/>
              <a:t>9. 데이터의 확률분포 모형 - 확률의 정의 및 계산</a:t>
            </a:r>
            <a:endParaRPr/>
          </a:p>
        </p:txBody>
      </p:sp>
      <p:sp>
        <p:nvSpPr>
          <p:cNvPr id="2334" name="Google Shape;2334;p14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143</a:t>
            </a:fld>
            <a:endParaRPr/>
          </a:p>
        </p:txBody>
      </p:sp>
      <p:sp>
        <p:nvSpPr>
          <p:cNvPr id="2335" name="Google Shape;2335;p143"/>
          <p:cNvSpPr txBox="1"/>
          <p:nvPr/>
        </p:nvSpPr>
        <p:spPr>
          <a:xfrm>
            <a:off x="493825" y="2836475"/>
            <a:ext cx="7854300" cy="17637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200"/>
              <a:buFont typeface="Arial"/>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latin typeface="Malgun Gothic"/>
                <a:ea typeface="Malgun Gothic"/>
                <a:cs typeface="Malgun Gothic"/>
                <a:sym typeface="Malgun Gothic"/>
              </a:rPr>
              <a:t>(a) 수요일에 있을 확률 : 미국에서 추수감사절은 항상 11월 4번째 목요일이다. 따라서 추수감사절이 수요일에 있을 가능성은 없다. 사건이 불가능 할 때 확률은 0이다.</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latin typeface="Malgun Gothic"/>
                <a:ea typeface="Malgun Gothic"/>
                <a:cs typeface="Malgun Gothic"/>
                <a:sym typeface="Malgun Gothic"/>
              </a:rPr>
              <a:t>(b) 목요일에 있을 확률 : 미국에서 추수감사절이 목요일에 있는것이 확실하다. 사건의 발생이 확실할 때, 확률은 1이다.</a:t>
            </a:r>
            <a:endParaRPr>
              <a:latin typeface="Malgun Gothic"/>
              <a:ea typeface="Malgun Gothic"/>
              <a:cs typeface="Malgun Gothic"/>
              <a:sym typeface="Malgun Gothic"/>
            </a:endParaRPr>
          </a:p>
        </p:txBody>
      </p:sp>
      <p:sp>
        <p:nvSpPr>
          <p:cNvPr id="2336" name="Google Shape;2336;p143"/>
          <p:cNvSpPr txBox="1">
            <a:spLocks noGrp="1"/>
          </p:cNvSpPr>
          <p:nvPr>
            <p:ph type="body" idx="4294967295"/>
          </p:nvPr>
        </p:nvSpPr>
        <p:spPr>
          <a:xfrm>
            <a:off x="315300" y="1110000"/>
            <a:ext cx="8513400" cy="11613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[예제</a:t>
            </a:r>
            <a:r>
              <a:rPr lang="en-US" altLang="ko-KR" sz="1600" dirty="0">
                <a:latin typeface="Malgun Gothic"/>
                <a:ea typeface="Malgun Gothic"/>
                <a:cs typeface="Malgun Gothic"/>
                <a:sym typeface="Malgun Gothic"/>
              </a:rPr>
              <a:t> 9-5</a:t>
            </a:r>
            <a:r>
              <a:rPr lang="ko-KR" sz="1600" dirty="0">
                <a:latin typeface="Malgun Gothic"/>
                <a:ea typeface="Malgun Gothic"/>
                <a:cs typeface="Malgun Gothic"/>
                <a:sym typeface="Malgun Gothic"/>
              </a:rPr>
              <a:t> : 상대 도수 확률]  년도를 무작위로 선택하였을 때, 미국 추수감사절이</a:t>
            </a: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sz="1600" dirty="0" err="1">
                <a:latin typeface="Malgun Gothic"/>
                <a:ea typeface="Malgun Gothic"/>
                <a:cs typeface="Malgun Gothic"/>
                <a:sym typeface="Malgun Gothic"/>
              </a:rPr>
              <a:t>a</a:t>
            </a:r>
            <a:r>
              <a:rPr lang="ko-KR" sz="1600" dirty="0">
                <a:latin typeface="Malgun Gothic"/>
                <a:ea typeface="Malgun Gothic"/>
                <a:cs typeface="Malgun Gothic"/>
                <a:sym typeface="Malgun Gothic"/>
              </a:rPr>
              <a:t>) 수요일에 있을 확률을 구하여라.</a:t>
            </a: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sz="1600" dirty="0" err="1">
                <a:latin typeface="Malgun Gothic"/>
                <a:ea typeface="Malgun Gothic"/>
                <a:cs typeface="Malgun Gothic"/>
                <a:sym typeface="Malgun Gothic"/>
              </a:rPr>
              <a:t>b</a:t>
            </a:r>
            <a:r>
              <a:rPr lang="ko-KR" sz="1600" dirty="0">
                <a:latin typeface="Malgun Gothic"/>
                <a:ea typeface="Malgun Gothic"/>
                <a:cs typeface="Malgun Gothic"/>
                <a:sym typeface="Malgun Gothic"/>
              </a:rPr>
              <a:t>) 목요일에 있을 확률을 구하여라.</a:t>
            </a:r>
            <a:endParaRPr sz="1600" dirty="0">
              <a:latin typeface="Malgun Gothic"/>
              <a:ea typeface="Malgun Gothic"/>
              <a:cs typeface="Malgun Gothic"/>
              <a:sym typeface="Malgun Gothic"/>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sp>
        <p:nvSpPr>
          <p:cNvPr id="2341" name="Google Shape;2341;p14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342" name="Google Shape;2342;p14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   </a:t>
            </a:r>
            <a:endParaRPr/>
          </a:p>
        </p:txBody>
      </p:sp>
      <p:sp>
        <p:nvSpPr>
          <p:cNvPr id="2343" name="Google Shape;2343;p14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144</a:t>
            </a:fld>
            <a:endParaRPr/>
          </a:p>
        </p:txBody>
      </p:sp>
      <p:sp>
        <p:nvSpPr>
          <p:cNvPr id="2344" name="Google Shape;2344;p144"/>
          <p:cNvSpPr txBox="1">
            <a:spLocks noGrp="1"/>
          </p:cNvSpPr>
          <p:nvPr>
            <p:ph type="body" idx="4294967295"/>
          </p:nvPr>
        </p:nvSpPr>
        <p:spPr>
          <a:xfrm>
            <a:off x="315300" y="1110000"/>
            <a:ext cx="8513400" cy="5104800"/>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어느 사건의 확률을 구하기 위해서는 표본공간의 원소수와 이 사건에 포함되는 원소수를 세어야 한다. </a:t>
            </a:r>
            <a:endParaRPr>
              <a:latin typeface="Malgun Gothic"/>
              <a:ea typeface="Malgun Gothic"/>
              <a:cs typeface="Malgun Gothic"/>
              <a:sym typeface="Malgun Gothic"/>
            </a:endParaRPr>
          </a:p>
          <a:p>
            <a:pPr marL="457200" lvl="0" indent="-342900" algn="l" rtl="0">
              <a:lnSpc>
                <a:spcPct val="115000"/>
              </a:lnSpc>
              <a:spcBef>
                <a:spcPts val="1000"/>
              </a:spcBef>
              <a:spcAft>
                <a:spcPts val="0"/>
              </a:spcAft>
              <a:buSzPts val="1800"/>
              <a:buChar char="•"/>
            </a:pPr>
            <a:r>
              <a:rPr lang="ko-KR" b="1">
                <a:latin typeface="Malgun Gothic"/>
                <a:ea typeface="Malgun Gothic"/>
                <a:cs typeface="Malgun Gothic"/>
                <a:sym typeface="Malgun Gothic"/>
              </a:rPr>
              <a:t>복잡한 경우의 수를 세는 효과적인 방법에는 순열, 조합</a:t>
            </a:r>
            <a:r>
              <a:rPr lang="ko-KR">
                <a:latin typeface="Malgun Gothic"/>
                <a:ea typeface="Malgun Gothic"/>
                <a:cs typeface="Malgun Gothic"/>
                <a:sym typeface="Malgun Gothic"/>
              </a:rPr>
              <a:t>이 있다.</a:t>
            </a:r>
            <a:endParaRPr>
              <a:latin typeface="Malgun Gothic"/>
              <a:ea typeface="Malgun Gothic"/>
              <a:cs typeface="Malgun Gothic"/>
              <a:sym typeface="Malgun Gothic"/>
            </a:endParaRPr>
          </a:p>
        </p:txBody>
      </p:sp>
      <p:sp>
        <p:nvSpPr>
          <p:cNvPr id="2345" name="Google Shape;2345;p144"/>
          <p:cNvSpPr txBox="1">
            <a:spLocks noGrp="1"/>
          </p:cNvSpPr>
          <p:nvPr>
            <p:ph type="body" idx="4294967295"/>
          </p:nvPr>
        </p:nvSpPr>
        <p:spPr>
          <a:xfrm>
            <a:off x="315375" y="2419500"/>
            <a:ext cx="8306700" cy="10242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순열</a:t>
            </a:r>
            <a:endParaRPr>
              <a:latin typeface="Malgun Gothic"/>
              <a:ea typeface="Malgun Gothic"/>
              <a:cs typeface="Malgun Gothic"/>
              <a:sym typeface="Malgun Gothic"/>
            </a:endParaRPr>
          </a:p>
          <a:p>
            <a:pPr marL="914400" lvl="1" indent="-342900" algn="l" rtl="0">
              <a:lnSpc>
                <a:spcPct val="115000"/>
              </a:lnSpc>
              <a:spcBef>
                <a:spcPts val="0"/>
              </a:spcBef>
              <a:spcAft>
                <a:spcPts val="0"/>
              </a:spcAft>
              <a:buSzPts val="1800"/>
              <a:buChar char="•"/>
            </a:pPr>
            <a:r>
              <a:rPr lang="ko-KR">
                <a:latin typeface="Malgun Gothic"/>
                <a:ea typeface="Malgun Gothic"/>
                <a:cs typeface="Malgun Gothic"/>
                <a:sym typeface="Malgun Gothic"/>
              </a:rPr>
              <a:t>n개의 사물 중 r개를 선택해 </a:t>
            </a:r>
            <a:r>
              <a:rPr lang="ko-KR" b="1">
                <a:latin typeface="Malgun Gothic"/>
                <a:ea typeface="Malgun Gothic"/>
                <a:cs typeface="Malgun Gothic"/>
                <a:sym typeface="Malgun Gothic"/>
              </a:rPr>
              <a:t>순서를 고려해 나열하는 방법의 수를 순열</a:t>
            </a:r>
            <a:r>
              <a:rPr lang="ko-KR">
                <a:latin typeface="Malgun Gothic"/>
                <a:ea typeface="Malgun Gothic"/>
                <a:cs typeface="Malgun Gothic"/>
                <a:sym typeface="Malgun Gothic"/>
              </a:rPr>
              <a:t>(permutation)이라 하고 다음과 같이 계산된다.</a:t>
            </a:r>
            <a:endParaRPr>
              <a:latin typeface="Malgun Gothic"/>
              <a:ea typeface="Malgun Gothic"/>
              <a:cs typeface="Malgun Gothic"/>
              <a:sym typeface="Malgun Gothic"/>
            </a:endParaRPr>
          </a:p>
        </p:txBody>
      </p:sp>
      <p:sp>
        <p:nvSpPr>
          <p:cNvPr id="2346" name="Google Shape;2346;p144"/>
          <p:cNvSpPr txBox="1">
            <a:spLocks noGrp="1"/>
          </p:cNvSpPr>
          <p:nvPr>
            <p:ph type="body" idx="4294967295"/>
          </p:nvPr>
        </p:nvSpPr>
        <p:spPr>
          <a:xfrm>
            <a:off x="315375" y="4602900"/>
            <a:ext cx="8306700" cy="10242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조합</a:t>
            </a:r>
            <a:endParaRPr>
              <a:latin typeface="Malgun Gothic"/>
              <a:ea typeface="Malgun Gothic"/>
              <a:cs typeface="Malgun Gothic"/>
              <a:sym typeface="Malgun Gothic"/>
            </a:endParaRPr>
          </a:p>
          <a:p>
            <a:pPr marL="914400" lvl="1" indent="-342900" algn="l" rtl="0">
              <a:lnSpc>
                <a:spcPct val="115000"/>
              </a:lnSpc>
              <a:spcBef>
                <a:spcPts val="0"/>
              </a:spcBef>
              <a:spcAft>
                <a:spcPts val="0"/>
              </a:spcAft>
              <a:buSzPts val="1800"/>
              <a:buChar char="•"/>
            </a:pPr>
            <a:r>
              <a:rPr lang="ko-KR">
                <a:latin typeface="Malgun Gothic"/>
                <a:ea typeface="Malgun Gothic"/>
                <a:cs typeface="Malgun Gothic"/>
                <a:sym typeface="Malgun Gothic"/>
              </a:rPr>
              <a:t>n개의 사물 중 r개를 </a:t>
            </a:r>
            <a:r>
              <a:rPr lang="ko-KR" b="1">
                <a:latin typeface="Malgun Gothic"/>
                <a:ea typeface="Malgun Gothic"/>
                <a:cs typeface="Malgun Gothic"/>
                <a:sym typeface="Malgun Gothic"/>
              </a:rPr>
              <a:t>순서를 고려치 않고 추출하는 방법의 수를 조합</a:t>
            </a:r>
            <a:r>
              <a:rPr lang="ko-KR">
                <a:latin typeface="Malgun Gothic"/>
                <a:ea typeface="Malgun Gothic"/>
                <a:cs typeface="Malgun Gothic"/>
                <a:sym typeface="Malgun Gothic"/>
              </a:rPr>
              <a:t> (combination)이라 하고 다음과 같이 계산된다.</a:t>
            </a:r>
            <a:endParaRPr>
              <a:latin typeface="Malgun Gothic"/>
              <a:ea typeface="Malgun Gothic"/>
              <a:cs typeface="Malgun Gothic"/>
              <a:sym typeface="Malgun Gothic"/>
            </a:endParaRPr>
          </a:p>
        </p:txBody>
      </p:sp>
      <p:sp>
        <p:nvSpPr>
          <p:cNvPr id="2347" name="Google Shape;2347;p144"/>
          <p:cNvSpPr txBox="1">
            <a:spLocks noGrp="1"/>
          </p:cNvSpPr>
          <p:nvPr>
            <p:ph type="body" idx="4294967295"/>
          </p:nvPr>
        </p:nvSpPr>
        <p:spPr>
          <a:xfrm>
            <a:off x="856750" y="3980325"/>
            <a:ext cx="6945000" cy="315000"/>
          </a:xfrm>
          <a:prstGeom prst="rect">
            <a:avLst/>
          </a:prstGeom>
          <a:noFill/>
          <a:ln>
            <a:noFill/>
          </a:ln>
        </p:spPr>
        <p:txBody>
          <a:bodyPr spcFirstLastPara="1" wrap="square" lIns="91425" tIns="45700" rIns="91425" bIns="45700" anchor="t" anchorCtr="0">
            <a:normAutofit fontScale="92500" lnSpcReduction="10000"/>
          </a:bodyPr>
          <a:lstStyle/>
          <a:p>
            <a:pPr marL="457200" lvl="0" indent="-319405" algn="l" rtl="0">
              <a:lnSpc>
                <a:spcPct val="115000"/>
              </a:lnSpc>
              <a:spcBef>
                <a:spcPts val="0"/>
              </a:spcBef>
              <a:spcAft>
                <a:spcPts val="0"/>
              </a:spcAft>
              <a:buSzPts val="1430"/>
              <a:buFont typeface="Malgun Gothic"/>
              <a:buChar char="•"/>
            </a:pPr>
            <a:r>
              <a:rPr lang="ko-KR" sz="1430">
                <a:latin typeface="Malgun Gothic"/>
                <a:ea typeface="Malgun Gothic"/>
                <a:cs typeface="Malgun Gothic"/>
                <a:sym typeface="Malgun Gothic"/>
              </a:rPr>
              <a:t>특별히,  n개를 모두 나열하는 방법의 수는 다음과 같다. 여기서,  0! = 1</a:t>
            </a:r>
            <a:endParaRPr sz="1590">
              <a:latin typeface="Malgun Gothic"/>
              <a:ea typeface="Malgun Gothic"/>
              <a:cs typeface="Malgun Gothic"/>
              <a:sym typeface="Malgun Gothic"/>
            </a:endParaRPr>
          </a:p>
        </p:txBody>
      </p:sp>
      <p:pic>
        <p:nvPicPr>
          <p:cNvPr id="2348" name="Google Shape;2348;p144" descr="{&quot;id&quot;:&quot;224&quot;,&quot;aid&quot;:null,&quot;type&quot;:&quot;$$&quot;,&quot;backgroundColorModified&quot;:false,&quot;backgroundColor&quot;:&quot;#FFFFFF&quot;,&quot;code&quot;:&quot;$$\\,_{n}P_{r}=n\\left(n-1\\right)\\left(n-2\\right)\\cdots\\left(n-r+1\\right)=\\dfrac{n!}{\\left(n-r\\right)!}$$&quot;,&quot;font&quot;:{&quot;color&quot;:&quot;#000000&quot;,&quot;family&quot;:&quot;Malgun Gothic&quot;,&quot;size&quot;:14},&quot;ts&quot;:1682649044081,&quot;cs&quot;:&quot;cTT5nFf0VdndlIyHBDqtmg==&quot;,&quot;size&quot;:{&quot;width&quot;:457.3333333333333,&quot;height&quot;:51.666666666666664}}"/>
          <p:cNvPicPr preferRelativeResize="0"/>
          <p:nvPr/>
        </p:nvPicPr>
        <p:blipFill>
          <a:blip r:embed="rId3">
            <a:alphaModFix/>
          </a:blip>
          <a:stretch>
            <a:fillRect/>
          </a:stretch>
        </p:blipFill>
        <p:spPr>
          <a:xfrm>
            <a:off x="2531925" y="3411313"/>
            <a:ext cx="4356100" cy="492125"/>
          </a:xfrm>
          <a:prstGeom prst="rect">
            <a:avLst/>
          </a:prstGeom>
          <a:noFill/>
          <a:ln>
            <a:noFill/>
          </a:ln>
        </p:spPr>
      </p:pic>
      <p:pic>
        <p:nvPicPr>
          <p:cNvPr id="2349" name="Google Shape;2349;p144" descr="{&quot;code&quot;:&quot;$$\\,_{n}P_{n}=n\\left(n-1\\right)\\left(n-2\\right)\\cdots0!$$&quot;,&quot;backgroundColor&quot;:&quot;#FFFFFF&quot;,&quot;font&quot;:{&quot;family&quot;:&quot;Malgun Gothic&quot;,&quot;color&quot;:&quot;#000000&quot;,&quot;size&quot;:14},&quot;type&quot;:&quot;$$&quot;,&quot;id&quot;:&quot;225&quot;,&quot;backgroundColorModified&quot;:false,&quot;aid&quot;:null,&quot;ts&quot;:1682649093995,&quot;cs&quot;:&quot;WgjvAfXdLb0t6g8ctXVqeQ==&quot;,&quot;size&quot;:{&quot;width&quot;:261,&quot;height&quot;:22}}"/>
          <p:cNvPicPr preferRelativeResize="0"/>
          <p:nvPr/>
        </p:nvPicPr>
        <p:blipFill>
          <a:blip r:embed="rId4">
            <a:alphaModFix/>
          </a:blip>
          <a:stretch>
            <a:fillRect/>
          </a:stretch>
        </p:blipFill>
        <p:spPr>
          <a:xfrm>
            <a:off x="3008475" y="4420538"/>
            <a:ext cx="2486025" cy="209550"/>
          </a:xfrm>
          <a:prstGeom prst="rect">
            <a:avLst/>
          </a:prstGeom>
          <a:noFill/>
          <a:ln>
            <a:noFill/>
          </a:ln>
        </p:spPr>
      </p:pic>
      <p:pic>
        <p:nvPicPr>
          <p:cNvPr id="2350" name="Google Shape;2350;p144" descr="{&quot;font&quot;:{&quot;size&quot;:14,&quot;family&quot;:&quot;Arial&quot;,&quot;color&quot;:&quot;#000000&quot;},&quot;type&quot;:&quot;$$&quot;,&quot;backgroundColorModified&quot;:false,&quot;id&quot;:&quot;226&quot;,&quot;backgroundColor&quot;:&quot;#FFFFFF&quot;,&quot;code&quot;:&quot;$$\\,_{n}C_{r}=\\dfrac{\\,_{n}P_{r}}{r!}=\\dfrac{n!}{r!\\left(n-r\\right)!}$$&quot;,&quot;aid&quot;:null,&quot;ts&quot;:1682649163217,&quot;cs&quot;:&quot;cCMLonmnmirQBGPfcmc4OA==&quot;,&quot;size&quot;:{&quot;width&quot;:234.20000000000005,&quot;height&quot;:51.600000000000016}}"/>
          <p:cNvPicPr preferRelativeResize="0"/>
          <p:nvPr/>
        </p:nvPicPr>
        <p:blipFill>
          <a:blip r:embed="rId5">
            <a:alphaModFix/>
          </a:blip>
          <a:stretch>
            <a:fillRect/>
          </a:stretch>
        </p:blipFill>
        <p:spPr>
          <a:xfrm>
            <a:off x="3213863" y="5627100"/>
            <a:ext cx="2230755" cy="49149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354"/>
        <p:cNvGrpSpPr/>
        <p:nvPr/>
      </p:nvGrpSpPr>
      <p:grpSpPr>
        <a:xfrm>
          <a:off x="0" y="0"/>
          <a:ext cx="0" cy="0"/>
          <a:chOff x="0" y="0"/>
          <a:chExt cx="0" cy="0"/>
        </a:xfrm>
      </p:grpSpPr>
      <p:sp>
        <p:nvSpPr>
          <p:cNvPr id="2355" name="Google Shape;2355;p14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표본추출 - 모든 경우의 수 - 표본공간의 수</a:t>
            </a:r>
            <a:endParaRPr/>
          </a:p>
        </p:txBody>
      </p:sp>
      <p:sp>
        <p:nvSpPr>
          <p:cNvPr id="2356" name="Google Shape;2356;p14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   </a:t>
            </a:r>
            <a:endParaRPr/>
          </a:p>
        </p:txBody>
      </p:sp>
      <p:sp>
        <p:nvSpPr>
          <p:cNvPr id="2357" name="Google Shape;2357;p14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145</a:t>
            </a:fld>
            <a:endParaRPr/>
          </a:p>
        </p:txBody>
      </p:sp>
      <p:sp>
        <p:nvSpPr>
          <p:cNvPr id="2358" name="Google Shape;2358;p145"/>
          <p:cNvSpPr txBox="1">
            <a:spLocks noGrp="1"/>
          </p:cNvSpPr>
          <p:nvPr>
            <p:ph type="body" idx="4294967295"/>
          </p:nvPr>
        </p:nvSpPr>
        <p:spPr>
          <a:xfrm>
            <a:off x="315300" y="1110000"/>
            <a:ext cx="8513400" cy="763200"/>
          </a:xfrm>
          <a:prstGeom prst="rect">
            <a:avLst/>
          </a:prstGeom>
          <a:noFill/>
          <a:ln>
            <a:noFill/>
          </a:ln>
        </p:spPr>
        <p:txBody>
          <a:bodyPr spcFirstLastPara="1" wrap="square" lIns="91425" tIns="45700" rIns="91425" bIns="45700" anchor="t" anchorCtr="0">
            <a:normAutofit fontScale="85000" lnSpcReduction="1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N개의 원소를 가지는 모집단에서 r개의 원소를 가지는 표본을 추출할 때의 경우의 수 </a:t>
            </a:r>
            <a:endParaRPr>
              <a:latin typeface="Malgun Gothic"/>
              <a:ea typeface="Malgun Gothic"/>
              <a:cs typeface="Malgun Gothic"/>
              <a:sym typeface="Malgun Gothic"/>
            </a:endParaRPr>
          </a:p>
        </p:txBody>
      </p:sp>
      <p:graphicFrame>
        <p:nvGraphicFramePr>
          <p:cNvPr id="2359" name="Google Shape;2359;p145"/>
          <p:cNvGraphicFramePr/>
          <p:nvPr/>
        </p:nvGraphicFramePr>
        <p:xfrm>
          <a:off x="2650812" y="2025597"/>
          <a:ext cx="3712900" cy="1618206"/>
        </p:xfrm>
        <a:graphic>
          <a:graphicData uri="http://schemas.openxmlformats.org/drawingml/2006/table">
            <a:tbl>
              <a:tblPr>
                <a:noFill/>
                <a:tableStyleId>{F41085A2-962C-4FD3-9F40-4B6A08268D1C}</a:tableStyleId>
              </a:tblPr>
              <a:tblGrid>
                <a:gridCol w="1324900">
                  <a:extLst>
                    <a:ext uri="{9D8B030D-6E8A-4147-A177-3AD203B41FA5}">
                      <a16:colId xmlns:a16="http://schemas.microsoft.com/office/drawing/2014/main" val="20000"/>
                    </a:ext>
                  </a:extLst>
                </a:gridCol>
                <a:gridCol w="1223325">
                  <a:extLst>
                    <a:ext uri="{9D8B030D-6E8A-4147-A177-3AD203B41FA5}">
                      <a16:colId xmlns:a16="http://schemas.microsoft.com/office/drawing/2014/main" val="20001"/>
                    </a:ext>
                  </a:extLst>
                </a:gridCol>
                <a:gridCol w="1164675">
                  <a:extLst>
                    <a:ext uri="{9D8B030D-6E8A-4147-A177-3AD203B41FA5}">
                      <a16:colId xmlns:a16="http://schemas.microsoft.com/office/drawing/2014/main" val="20002"/>
                    </a:ext>
                  </a:extLst>
                </a:gridCol>
              </a:tblGrid>
              <a:tr h="365825">
                <a:tc rowSpan="2">
                  <a:txBody>
                    <a:bodyPr/>
                    <a:lstStyle/>
                    <a:p>
                      <a:pPr marL="0" marR="0" lvl="0" indent="0" algn="ctr" rtl="0">
                        <a:lnSpc>
                          <a:spcPct val="100000"/>
                        </a:lnSpc>
                        <a:spcBef>
                          <a:spcPts val="0"/>
                        </a:spcBef>
                        <a:spcAft>
                          <a:spcPts val="0"/>
                        </a:spcAft>
                        <a:buClr>
                          <a:srgbClr val="000000"/>
                        </a:buClr>
                        <a:buSzPts val="1600"/>
                        <a:buFont typeface="Arial"/>
                        <a:buNone/>
                      </a:pPr>
                      <a:endParaRPr u="none" strike="noStrike" cap="none">
                        <a:latin typeface="Malgun Gothic"/>
                        <a:ea typeface="Malgun Gothic"/>
                        <a:cs typeface="Malgun Gothic"/>
                        <a:sym typeface="Malgun Gothic"/>
                      </a:endParaRPr>
                    </a:p>
                  </a:txBody>
                  <a:tcPr marL="91450" marR="91450" marT="45725" marB="45725" anchor="ctr">
                    <a:lnL w="9525" cap="flat" cmpd="sng">
                      <a:solidFill>
                        <a:srgbClr val="FFFFFF"/>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600"/>
                        <a:buFont typeface="Arial"/>
                        <a:buNone/>
                      </a:pPr>
                      <a:r>
                        <a:rPr lang="ko-KR" u="none" strike="noStrike" cap="none">
                          <a:latin typeface="Malgun Gothic"/>
                          <a:ea typeface="Malgun Gothic"/>
                          <a:cs typeface="Malgun Gothic"/>
                          <a:sym typeface="Malgun Gothic"/>
                        </a:rPr>
                        <a:t>순서</a:t>
                      </a:r>
                      <a:endParaRPr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hMerge="1">
                  <a:txBody>
                    <a:bodyPr/>
                    <a:lstStyle/>
                    <a:p>
                      <a:endParaRPr lang="ko-KR"/>
                    </a:p>
                  </a:txBody>
                  <a:tcPr/>
                </a:tc>
                <a:extLst>
                  <a:ext uri="{0D108BD9-81ED-4DB2-BD59-A6C34878D82A}">
                    <a16:rowId xmlns:a16="http://schemas.microsoft.com/office/drawing/2014/main" val="10000"/>
                  </a:ext>
                </a:extLst>
              </a:tr>
              <a:tr h="365825">
                <a:tc vMerge="1">
                  <a:txBody>
                    <a:bodyPr/>
                    <a:lstStyle/>
                    <a:p>
                      <a:endParaRPr lang="ko-KR"/>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ko-KR" u="none" strike="noStrike" cap="none">
                          <a:latin typeface="Malgun Gothic"/>
                          <a:ea typeface="Malgun Gothic"/>
                          <a:cs typeface="Malgun Gothic"/>
                          <a:sym typeface="Malgun Gothic"/>
                        </a:rPr>
                        <a:t>고려</a:t>
                      </a:r>
                      <a:endParaRPr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ko-KR" u="none" strike="noStrike" cap="none">
                          <a:latin typeface="Malgun Gothic"/>
                          <a:ea typeface="Malgun Gothic"/>
                          <a:cs typeface="Malgun Gothic"/>
                          <a:sym typeface="Malgun Gothic"/>
                        </a:rPr>
                        <a:t>비 고려</a:t>
                      </a:r>
                      <a:endParaRPr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448475">
                <a:tc>
                  <a:txBody>
                    <a:bodyPr/>
                    <a:lstStyle/>
                    <a:p>
                      <a:pPr marL="0" marR="0" lvl="0" indent="0" algn="ctr" rtl="0">
                        <a:lnSpc>
                          <a:spcPct val="100000"/>
                        </a:lnSpc>
                        <a:spcBef>
                          <a:spcPts val="0"/>
                        </a:spcBef>
                        <a:spcAft>
                          <a:spcPts val="0"/>
                        </a:spcAft>
                        <a:buClr>
                          <a:srgbClr val="000000"/>
                        </a:buClr>
                        <a:buSzPts val="1600"/>
                        <a:buFont typeface="Arial"/>
                        <a:buNone/>
                      </a:pPr>
                      <a:r>
                        <a:rPr lang="ko-KR" u="none" strike="noStrike" cap="none">
                          <a:latin typeface="Malgun Gothic"/>
                          <a:ea typeface="Malgun Gothic"/>
                          <a:cs typeface="Malgun Gothic"/>
                          <a:sym typeface="Malgun Gothic"/>
                        </a:rPr>
                        <a:t>복원</a:t>
                      </a:r>
                      <a:endParaRPr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457200" lvl="0" indent="0" algn="l" rtl="0">
                        <a:lnSpc>
                          <a:spcPct val="115000"/>
                        </a:lnSpc>
                        <a:spcBef>
                          <a:spcPts val="1000"/>
                        </a:spcBef>
                        <a:spcAft>
                          <a:spcPts val="0"/>
                        </a:spcAft>
                        <a:buNone/>
                      </a:pPr>
                      <a:r>
                        <a:rPr lang="ko-KR" sz="1800">
                          <a:solidFill>
                            <a:schemeClr val="dk1"/>
                          </a:solidFill>
                          <a:latin typeface="Times New Roman"/>
                          <a:ea typeface="Times New Roman"/>
                          <a:cs typeface="Times New Roman"/>
                          <a:sym typeface="Times New Roman"/>
                        </a:rPr>
                        <a:t>N</a:t>
                      </a:r>
                      <a:r>
                        <a:rPr lang="ko-KR" sz="2400" baseline="30000">
                          <a:solidFill>
                            <a:schemeClr val="dk1"/>
                          </a:solidFill>
                          <a:latin typeface="Times New Roman"/>
                          <a:ea typeface="Times New Roman"/>
                          <a:cs typeface="Times New Roman"/>
                          <a:sym typeface="Times New Roman"/>
                        </a:rPr>
                        <a:t>r</a:t>
                      </a:r>
                      <a:endParaRPr sz="2000" u="none" strike="noStrike" cap="none">
                        <a:latin typeface="Times New Roman"/>
                        <a:ea typeface="Times New Roman"/>
                        <a:cs typeface="Times New Roman"/>
                        <a:sym typeface="Times New Roman"/>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08200">
                <a:tc>
                  <a:txBody>
                    <a:bodyPr/>
                    <a:lstStyle/>
                    <a:p>
                      <a:pPr marL="0" marR="0" lvl="0" indent="0" algn="ctr" rtl="0">
                        <a:lnSpc>
                          <a:spcPct val="100000"/>
                        </a:lnSpc>
                        <a:spcBef>
                          <a:spcPts val="0"/>
                        </a:spcBef>
                        <a:spcAft>
                          <a:spcPts val="0"/>
                        </a:spcAft>
                        <a:buClr>
                          <a:srgbClr val="000000"/>
                        </a:buClr>
                        <a:buSzPts val="1600"/>
                        <a:buFont typeface="Arial"/>
                        <a:buNone/>
                      </a:pPr>
                      <a:r>
                        <a:rPr lang="ko-KR" u="none" strike="noStrike" cap="none">
                          <a:latin typeface="Malgun Gothic"/>
                          <a:ea typeface="Malgun Gothic"/>
                          <a:cs typeface="Malgun Gothic"/>
                          <a:sym typeface="Malgun Gothic"/>
                        </a:rPr>
                        <a:t>비 복원</a:t>
                      </a:r>
                      <a:endParaRPr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ctr" rtl="0">
                        <a:lnSpc>
                          <a:spcPct val="115000"/>
                        </a:lnSpc>
                        <a:spcBef>
                          <a:spcPts val="1000"/>
                        </a:spcBef>
                        <a:spcAft>
                          <a:spcPts val="0"/>
                        </a:spcAft>
                        <a:buNone/>
                      </a:pPr>
                      <a:r>
                        <a:rPr lang="ko-KR" sz="1200">
                          <a:solidFill>
                            <a:schemeClr val="dk1"/>
                          </a:solidFill>
                          <a:latin typeface="Times New Roman"/>
                          <a:ea typeface="Times New Roman"/>
                          <a:cs typeface="Times New Roman"/>
                          <a:sym typeface="Times New Roman"/>
                        </a:rPr>
                        <a:t>N</a:t>
                      </a:r>
                      <a:r>
                        <a:rPr lang="ko-KR" sz="1800">
                          <a:solidFill>
                            <a:schemeClr val="dk1"/>
                          </a:solidFill>
                          <a:latin typeface="Times New Roman"/>
                          <a:ea typeface="Times New Roman"/>
                          <a:cs typeface="Times New Roman"/>
                          <a:sym typeface="Times New Roman"/>
                        </a:rPr>
                        <a:t>P</a:t>
                      </a:r>
                      <a:r>
                        <a:rPr lang="ko-KR" sz="1200">
                          <a:solidFill>
                            <a:schemeClr val="dk1"/>
                          </a:solidFill>
                          <a:latin typeface="Times New Roman"/>
                          <a:ea typeface="Times New Roman"/>
                          <a:cs typeface="Times New Roman"/>
                          <a:sym typeface="Times New Roman"/>
                        </a:rPr>
                        <a:t>r</a:t>
                      </a:r>
                      <a:endParaRPr u="none" strike="noStrike" cap="none">
                        <a:latin typeface="Times New Roman"/>
                        <a:ea typeface="Times New Roman"/>
                        <a:cs typeface="Times New Roman"/>
                        <a:sym typeface="Times New Roman"/>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1000"/>
                        </a:spcBef>
                        <a:spcAft>
                          <a:spcPts val="0"/>
                        </a:spcAft>
                        <a:buNone/>
                      </a:pPr>
                      <a:r>
                        <a:rPr lang="ko-KR" sz="1200">
                          <a:solidFill>
                            <a:schemeClr val="dk1"/>
                          </a:solidFill>
                          <a:latin typeface="Times New Roman"/>
                          <a:ea typeface="Times New Roman"/>
                          <a:cs typeface="Times New Roman"/>
                          <a:sym typeface="Times New Roman"/>
                        </a:rPr>
                        <a:t>N</a:t>
                      </a:r>
                      <a:r>
                        <a:rPr lang="ko-KR" sz="1800">
                          <a:solidFill>
                            <a:schemeClr val="dk1"/>
                          </a:solidFill>
                          <a:latin typeface="Times New Roman"/>
                          <a:ea typeface="Times New Roman"/>
                          <a:cs typeface="Times New Roman"/>
                          <a:sym typeface="Times New Roman"/>
                        </a:rPr>
                        <a:t>C</a:t>
                      </a:r>
                      <a:r>
                        <a:rPr lang="ko-KR" sz="1200">
                          <a:solidFill>
                            <a:schemeClr val="dk1"/>
                          </a:solidFill>
                          <a:latin typeface="Times New Roman"/>
                          <a:ea typeface="Times New Roman"/>
                          <a:cs typeface="Times New Roman"/>
                          <a:sym typeface="Times New Roman"/>
                        </a:rPr>
                        <a:t>r</a:t>
                      </a:r>
                      <a:endParaRPr u="none" strike="noStrike" cap="none">
                        <a:latin typeface="Times New Roman"/>
                        <a:ea typeface="Times New Roman"/>
                        <a:cs typeface="Times New Roman"/>
                        <a:sym typeface="Times New Roman"/>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360" name="Google Shape;2360;p145"/>
          <p:cNvSpPr txBox="1">
            <a:spLocks noGrp="1"/>
          </p:cNvSpPr>
          <p:nvPr>
            <p:ph type="body" idx="4294967295"/>
          </p:nvPr>
        </p:nvSpPr>
        <p:spPr>
          <a:xfrm>
            <a:off x="621200" y="3830925"/>
            <a:ext cx="8229300" cy="1038900"/>
          </a:xfrm>
          <a:prstGeom prst="rect">
            <a:avLst/>
          </a:prstGeom>
          <a:noFill/>
          <a:ln>
            <a:noFill/>
          </a:ln>
        </p:spPr>
        <p:txBody>
          <a:bodyPr spcFirstLastPara="1" wrap="square" lIns="91425" tIns="45700" rIns="91425" bIns="45700" anchor="t" anchorCtr="0">
            <a:normAutofit fontScale="55000" lnSpcReduction="20000"/>
          </a:bodyPr>
          <a:lstStyle/>
          <a:p>
            <a:pPr marL="457200" lvl="0" indent="-300037" algn="l" rtl="0">
              <a:lnSpc>
                <a:spcPct val="115000"/>
              </a:lnSpc>
              <a:spcBef>
                <a:spcPts val="1000"/>
              </a:spcBef>
              <a:spcAft>
                <a:spcPts val="0"/>
              </a:spcAft>
              <a:buSzPct val="90000"/>
              <a:buFont typeface="Malgun Gothic"/>
              <a:buChar char="•"/>
            </a:pPr>
            <a:r>
              <a:rPr lang="ko-KR">
                <a:latin typeface="Malgun Gothic"/>
                <a:ea typeface="Malgun Gothic"/>
                <a:cs typeface="Malgun Gothic"/>
                <a:sym typeface="Malgun Gothic"/>
              </a:rPr>
              <a:t>3개의 원소를 가지는 모집단에서 2개의 원소를 가지는 표본을 순서를 고려하여 복원추출 :  3</a:t>
            </a:r>
            <a:r>
              <a:rPr lang="ko-KR" baseline="30000">
                <a:latin typeface="Malgun Gothic"/>
                <a:ea typeface="Malgun Gothic"/>
                <a:cs typeface="Malgun Gothic"/>
                <a:sym typeface="Malgun Gothic"/>
              </a:rPr>
              <a:t>2</a:t>
            </a:r>
            <a:endParaRPr baseline="30000">
              <a:latin typeface="Malgun Gothic"/>
              <a:ea typeface="Malgun Gothic"/>
              <a:cs typeface="Malgun Gothic"/>
              <a:sym typeface="Malgun Gothic"/>
            </a:endParaRPr>
          </a:p>
          <a:p>
            <a:pPr marL="457200" lvl="0" indent="-307975" algn="l" rtl="0">
              <a:lnSpc>
                <a:spcPct val="115000"/>
              </a:lnSpc>
              <a:spcBef>
                <a:spcPts val="1000"/>
              </a:spcBef>
              <a:spcAft>
                <a:spcPts val="0"/>
              </a:spcAft>
              <a:buSzPct val="166666"/>
              <a:buFont typeface="Malgun Gothic"/>
              <a:buChar char="•"/>
            </a:pPr>
            <a:r>
              <a:rPr lang="ko-KR">
                <a:latin typeface="Malgun Gothic"/>
                <a:ea typeface="Malgun Gothic"/>
                <a:cs typeface="Malgun Gothic"/>
                <a:sym typeface="Malgun Gothic"/>
              </a:rPr>
              <a:t>3개의 원소를 가지는 모집단에서 2개의 원소를 가지는 표본을 순서를 고려하여 비 복원 추출 :  </a:t>
            </a:r>
            <a:r>
              <a:rPr lang="ko-KR" sz="1200">
                <a:latin typeface="Malgun Gothic"/>
                <a:ea typeface="Malgun Gothic"/>
                <a:cs typeface="Malgun Gothic"/>
                <a:sym typeface="Malgun Gothic"/>
              </a:rPr>
              <a:t>3</a:t>
            </a:r>
            <a:r>
              <a:rPr lang="ko-KR">
                <a:latin typeface="Malgun Gothic"/>
                <a:ea typeface="Malgun Gothic"/>
                <a:cs typeface="Malgun Gothic"/>
                <a:sym typeface="Malgun Gothic"/>
              </a:rPr>
              <a:t>P</a:t>
            </a:r>
            <a:r>
              <a:rPr lang="ko-KR" sz="1200">
                <a:latin typeface="Malgun Gothic"/>
                <a:ea typeface="Malgun Gothic"/>
                <a:cs typeface="Malgun Gothic"/>
                <a:sym typeface="Malgun Gothic"/>
              </a:rPr>
              <a:t>2</a:t>
            </a:r>
            <a:endParaRPr sz="1200">
              <a:latin typeface="Malgun Gothic"/>
              <a:ea typeface="Malgun Gothic"/>
              <a:cs typeface="Malgun Gothic"/>
              <a:sym typeface="Malgun Gothic"/>
            </a:endParaRPr>
          </a:p>
          <a:p>
            <a:pPr marL="457200" lvl="0" indent="-307975" algn="l" rtl="0">
              <a:lnSpc>
                <a:spcPct val="115000"/>
              </a:lnSpc>
              <a:spcBef>
                <a:spcPts val="1000"/>
              </a:spcBef>
              <a:spcAft>
                <a:spcPts val="0"/>
              </a:spcAft>
              <a:buSzPct val="166666"/>
              <a:buFont typeface="Malgun Gothic"/>
              <a:buChar char="•"/>
            </a:pPr>
            <a:r>
              <a:rPr lang="ko-KR">
                <a:latin typeface="Malgun Gothic"/>
                <a:ea typeface="Malgun Gothic"/>
                <a:cs typeface="Malgun Gothic"/>
                <a:sym typeface="Malgun Gothic"/>
              </a:rPr>
              <a:t>3개의 원소를 가지는 모집단에서 2개의 원소를 가지는 표본을 순서를 고려하지 않고 비 복원 추출 :  </a:t>
            </a:r>
            <a:r>
              <a:rPr lang="ko-KR" sz="1200">
                <a:latin typeface="Malgun Gothic"/>
                <a:ea typeface="Malgun Gothic"/>
                <a:cs typeface="Malgun Gothic"/>
                <a:sym typeface="Malgun Gothic"/>
              </a:rPr>
              <a:t>3</a:t>
            </a:r>
            <a:r>
              <a:rPr lang="ko-KR">
                <a:latin typeface="Malgun Gothic"/>
                <a:ea typeface="Malgun Gothic"/>
                <a:cs typeface="Malgun Gothic"/>
                <a:sym typeface="Malgun Gothic"/>
              </a:rPr>
              <a:t>C</a:t>
            </a:r>
            <a:r>
              <a:rPr lang="ko-KR" sz="1200">
                <a:latin typeface="Malgun Gothic"/>
                <a:ea typeface="Malgun Gothic"/>
                <a:cs typeface="Malgun Gothic"/>
                <a:sym typeface="Malgun Gothic"/>
              </a:rPr>
              <a:t>2</a:t>
            </a:r>
            <a:endParaRPr sz="1200">
              <a:latin typeface="Malgun Gothic"/>
              <a:ea typeface="Malgun Gothic"/>
              <a:cs typeface="Malgun Gothic"/>
              <a:sym typeface="Malgun Gothic"/>
            </a:endParaRPr>
          </a:p>
        </p:txBody>
      </p:sp>
      <p:sp>
        <p:nvSpPr>
          <p:cNvPr id="2361" name="Google Shape;2361;p145"/>
          <p:cNvSpPr txBox="1">
            <a:spLocks noGrp="1"/>
          </p:cNvSpPr>
          <p:nvPr>
            <p:ph type="body" idx="4294967295"/>
          </p:nvPr>
        </p:nvSpPr>
        <p:spPr>
          <a:xfrm>
            <a:off x="621200" y="4973925"/>
            <a:ext cx="8229300" cy="946800"/>
          </a:xfrm>
          <a:prstGeom prst="rect">
            <a:avLst/>
          </a:prstGeom>
          <a:noFill/>
          <a:ln>
            <a:noFill/>
          </a:ln>
        </p:spPr>
        <p:txBody>
          <a:bodyPr spcFirstLastPara="1" wrap="square" lIns="91425" tIns="45700" rIns="91425" bIns="45700" anchor="t" anchorCtr="0">
            <a:normAutofit fontScale="47500" lnSpcReduction="20000"/>
          </a:bodyPr>
          <a:lstStyle/>
          <a:p>
            <a:pPr marL="457200" lvl="0" indent="-300037" algn="l" rtl="0">
              <a:lnSpc>
                <a:spcPct val="115000"/>
              </a:lnSpc>
              <a:spcBef>
                <a:spcPts val="1000"/>
              </a:spcBef>
              <a:spcAft>
                <a:spcPts val="0"/>
              </a:spcAft>
              <a:buSzPct val="90000"/>
              <a:buFont typeface="Malgun Gothic"/>
              <a:buChar char="•"/>
            </a:pPr>
            <a:r>
              <a:rPr lang="ko-KR">
                <a:latin typeface="Malgun Gothic"/>
                <a:ea typeface="Malgun Gothic"/>
                <a:cs typeface="Malgun Gothic"/>
                <a:sym typeface="Malgun Gothic"/>
              </a:rPr>
              <a:t>크기가 3인 모집단에서 크기가 2인 표본을 순서를 고려하여 복원추출 :  3</a:t>
            </a:r>
            <a:r>
              <a:rPr lang="ko-KR" baseline="30000">
                <a:latin typeface="Malgun Gothic"/>
                <a:ea typeface="Malgun Gothic"/>
                <a:cs typeface="Malgun Gothic"/>
                <a:sym typeface="Malgun Gothic"/>
              </a:rPr>
              <a:t>2</a:t>
            </a:r>
            <a:endParaRPr baseline="30000">
              <a:latin typeface="Malgun Gothic"/>
              <a:ea typeface="Malgun Gothic"/>
              <a:cs typeface="Malgun Gothic"/>
              <a:sym typeface="Malgun Gothic"/>
            </a:endParaRPr>
          </a:p>
          <a:p>
            <a:pPr marL="457200" lvl="0" indent="-307975" algn="l" rtl="0">
              <a:lnSpc>
                <a:spcPct val="115000"/>
              </a:lnSpc>
              <a:spcBef>
                <a:spcPts val="1000"/>
              </a:spcBef>
              <a:spcAft>
                <a:spcPts val="0"/>
              </a:spcAft>
              <a:buSzPct val="166666"/>
              <a:buFont typeface="Malgun Gothic"/>
              <a:buChar char="•"/>
            </a:pPr>
            <a:r>
              <a:rPr lang="ko-KR">
                <a:latin typeface="Malgun Gothic"/>
                <a:ea typeface="Malgun Gothic"/>
                <a:cs typeface="Malgun Gothic"/>
                <a:sym typeface="Malgun Gothic"/>
              </a:rPr>
              <a:t>크기가 3인 모집단에서 크기가 2인 표본을 순서를 고려하여 비 복원 추출 :  </a:t>
            </a:r>
            <a:r>
              <a:rPr lang="ko-KR" sz="1200">
                <a:latin typeface="Malgun Gothic"/>
                <a:ea typeface="Malgun Gothic"/>
                <a:cs typeface="Malgun Gothic"/>
                <a:sym typeface="Malgun Gothic"/>
              </a:rPr>
              <a:t>3</a:t>
            </a:r>
            <a:r>
              <a:rPr lang="ko-KR">
                <a:latin typeface="Malgun Gothic"/>
                <a:ea typeface="Malgun Gothic"/>
                <a:cs typeface="Malgun Gothic"/>
                <a:sym typeface="Malgun Gothic"/>
              </a:rPr>
              <a:t>P</a:t>
            </a:r>
            <a:r>
              <a:rPr lang="ko-KR" sz="1200">
                <a:latin typeface="Malgun Gothic"/>
                <a:ea typeface="Malgun Gothic"/>
                <a:cs typeface="Malgun Gothic"/>
                <a:sym typeface="Malgun Gothic"/>
              </a:rPr>
              <a:t>2</a:t>
            </a:r>
            <a:endParaRPr sz="1200">
              <a:latin typeface="Malgun Gothic"/>
              <a:ea typeface="Malgun Gothic"/>
              <a:cs typeface="Malgun Gothic"/>
              <a:sym typeface="Malgun Gothic"/>
            </a:endParaRPr>
          </a:p>
          <a:p>
            <a:pPr marL="457200" lvl="0" indent="-307975" algn="l" rtl="0">
              <a:lnSpc>
                <a:spcPct val="115000"/>
              </a:lnSpc>
              <a:spcBef>
                <a:spcPts val="1000"/>
              </a:spcBef>
              <a:spcAft>
                <a:spcPts val="0"/>
              </a:spcAft>
              <a:buSzPct val="166666"/>
              <a:buFont typeface="Malgun Gothic"/>
              <a:buChar char="•"/>
            </a:pPr>
            <a:r>
              <a:rPr lang="ko-KR">
                <a:latin typeface="Malgun Gothic"/>
                <a:ea typeface="Malgun Gothic"/>
                <a:cs typeface="Malgun Gothic"/>
                <a:sym typeface="Malgun Gothic"/>
              </a:rPr>
              <a:t>크기가 3인 모집단에서 크기가 2인 표본을 순서를 고려하지 않고 비 복원 추출 :  </a:t>
            </a:r>
            <a:r>
              <a:rPr lang="ko-KR" sz="1200">
                <a:latin typeface="Malgun Gothic"/>
                <a:ea typeface="Malgun Gothic"/>
                <a:cs typeface="Malgun Gothic"/>
                <a:sym typeface="Malgun Gothic"/>
              </a:rPr>
              <a:t>3</a:t>
            </a:r>
            <a:r>
              <a:rPr lang="ko-KR">
                <a:latin typeface="Malgun Gothic"/>
                <a:ea typeface="Malgun Gothic"/>
                <a:cs typeface="Malgun Gothic"/>
                <a:sym typeface="Malgun Gothic"/>
              </a:rPr>
              <a:t>C</a:t>
            </a:r>
            <a:r>
              <a:rPr lang="ko-KR" sz="1200">
                <a:latin typeface="Malgun Gothic"/>
                <a:ea typeface="Malgun Gothic"/>
                <a:cs typeface="Malgun Gothic"/>
                <a:sym typeface="Malgun Gothic"/>
              </a:rPr>
              <a:t>2</a:t>
            </a:r>
            <a:endParaRPr sz="1200">
              <a:latin typeface="Malgun Gothic"/>
              <a:ea typeface="Malgun Gothic"/>
              <a:cs typeface="Malgun Gothic"/>
              <a:sym typeface="Malgun Gothic"/>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2366" name="Google Shape;2366;p14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로또에서 1등에 당첨될 확률</a:t>
            </a:r>
            <a:endParaRPr/>
          </a:p>
        </p:txBody>
      </p:sp>
      <p:sp>
        <p:nvSpPr>
          <p:cNvPr id="2367" name="Google Shape;2367;p14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   </a:t>
            </a:r>
            <a:endParaRPr/>
          </a:p>
        </p:txBody>
      </p:sp>
      <p:sp>
        <p:nvSpPr>
          <p:cNvPr id="2368" name="Google Shape;2368;p14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146</a:t>
            </a:fld>
            <a:endParaRPr/>
          </a:p>
        </p:txBody>
      </p:sp>
      <p:sp>
        <p:nvSpPr>
          <p:cNvPr id="2369" name="Google Shape;2369;p146"/>
          <p:cNvSpPr txBox="1">
            <a:spLocks noGrp="1"/>
          </p:cNvSpPr>
          <p:nvPr>
            <p:ph type="body" idx="4294967295"/>
          </p:nvPr>
        </p:nvSpPr>
        <p:spPr>
          <a:xfrm>
            <a:off x="315300" y="1110000"/>
            <a:ext cx="8513400" cy="8706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45개의 수에서 6개의 숫자가 나올 모든 경우의 수 (순서를 고려하지 않음). 즉, 표본공간의 가능한 모든 표본의 수 (표본공간의 원소수)</a:t>
            </a:r>
            <a:endParaRPr>
              <a:latin typeface="Malgun Gothic"/>
              <a:ea typeface="Malgun Gothic"/>
              <a:cs typeface="Malgun Gothic"/>
              <a:sym typeface="Malgun Gothic"/>
            </a:endParaRPr>
          </a:p>
        </p:txBody>
      </p:sp>
      <p:sp>
        <p:nvSpPr>
          <p:cNvPr id="2370" name="Google Shape;2370;p146"/>
          <p:cNvSpPr txBox="1">
            <a:spLocks noGrp="1"/>
          </p:cNvSpPr>
          <p:nvPr>
            <p:ph type="body" idx="4294967295"/>
          </p:nvPr>
        </p:nvSpPr>
        <p:spPr>
          <a:xfrm>
            <a:off x="315300" y="3319800"/>
            <a:ext cx="8513400" cy="582900"/>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1000"/>
              </a:spcBef>
              <a:spcAft>
                <a:spcPts val="0"/>
              </a:spcAft>
              <a:buSzPts val="1800"/>
              <a:buFont typeface="Malgun Gothic"/>
              <a:buChar char="•"/>
            </a:pPr>
            <a:r>
              <a:rPr lang="ko-KR">
                <a:latin typeface="Malgun Gothic"/>
                <a:ea typeface="Malgun Gothic"/>
                <a:cs typeface="Malgun Gothic"/>
                <a:sym typeface="Malgun Gothic"/>
              </a:rPr>
              <a:t>1등은 하나라고 하면 1등에 당첨될 확률은</a:t>
            </a:r>
            <a:endParaRPr>
              <a:latin typeface="Malgun Gothic"/>
              <a:ea typeface="Malgun Gothic"/>
              <a:cs typeface="Malgun Gothic"/>
              <a:sym typeface="Malgun Gothic"/>
            </a:endParaRPr>
          </a:p>
        </p:txBody>
      </p:sp>
      <p:pic>
        <p:nvPicPr>
          <p:cNvPr id="2371" name="Google Shape;2371;p146" descr="{&quot;type&quot;:&quot;$$&quot;,&quot;aid&quot;:null,&quot;font&quot;:{&quot;color&quot;:&quot;#000000&quot;,&quot;size&quot;:14,&quot;family&quot;:&quot;Arial&quot;},&quot;id&quot;:&quot;227&quot;,&quot;backgroundColorModified&quot;:false,&quot;backgroundColor&quot;:&quot;#FFFFFF&quot;,&quot;code&quot;:&quot;$$\\,_{45}C_{6}=\\dfrac{45!}{6!39!}=8,145,060$$&quot;,&quot;ts&quot;:1682649403101,&quot;cs&quot;:&quot;r/g0T9obSrZ/mKbV7Bz0cQ==&quot;,&quot;size&quot;:{&quot;width&quot;:249.20000000000005,&quot;height&quot;:46}}"/>
          <p:cNvPicPr preferRelativeResize="0"/>
          <p:nvPr/>
        </p:nvPicPr>
        <p:blipFill>
          <a:blip r:embed="rId3">
            <a:alphaModFix/>
          </a:blip>
          <a:stretch>
            <a:fillRect/>
          </a:stretch>
        </p:blipFill>
        <p:spPr>
          <a:xfrm>
            <a:off x="2715600" y="2198650"/>
            <a:ext cx="3712800" cy="685350"/>
          </a:xfrm>
          <a:prstGeom prst="rect">
            <a:avLst/>
          </a:prstGeom>
          <a:noFill/>
          <a:ln>
            <a:noFill/>
          </a:ln>
        </p:spPr>
      </p:pic>
      <p:pic>
        <p:nvPicPr>
          <p:cNvPr id="2372" name="Google Shape;2372;p146" descr="{&quot;backgroundColor&quot;:&quot;#FFFFFF&quot;,&quot;id&quot;:&quot;228&quot;,&quot;aid&quot;:null,&quot;code&quot;:&quot;$$\\dfrac{1}{\\,_{45}C_{6}}=\\dfrac{6!39!}{45!}=\\dfrac{1}{8,145,060}=0.000012377\\%$$&quot;,&quot;backgroundColorModified&quot;:false,&quot;type&quot;:&quot;$$&quot;,&quot;font&quot;:{&quot;family&quot;:&quot;Arial&quot;,&quot;size&quot;:14,&quot;color&quot;:&quot;#000000&quot;},&quot;ts&quot;:1682649477470,&quot;cs&quot;:&quot;VQLVIURiZIyIc6G/pyWpFw==&quot;,&quot;size&quot;:{&quot;width&quot;:432.6666666666667,&quot;height&quot;:50}}"/>
          <p:cNvPicPr preferRelativeResize="0"/>
          <p:nvPr/>
        </p:nvPicPr>
        <p:blipFill>
          <a:blip r:embed="rId4">
            <a:alphaModFix/>
          </a:blip>
          <a:stretch>
            <a:fillRect/>
          </a:stretch>
        </p:blipFill>
        <p:spPr>
          <a:xfrm>
            <a:off x="1555200" y="4400675"/>
            <a:ext cx="5930562" cy="68535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376"/>
        <p:cNvGrpSpPr/>
        <p:nvPr/>
      </p:nvGrpSpPr>
      <p:grpSpPr>
        <a:xfrm>
          <a:off x="0" y="0"/>
          <a:ext cx="0" cy="0"/>
          <a:chOff x="0" y="0"/>
          <a:chExt cx="0" cy="0"/>
        </a:xfrm>
      </p:grpSpPr>
      <p:sp>
        <p:nvSpPr>
          <p:cNvPr id="2377" name="Google Shape;2377;p147"/>
          <p:cNvSpPr txBox="1">
            <a:spLocks noGrp="1"/>
          </p:cNvSpPr>
          <p:nvPr>
            <p:ph type="body" idx="4294967295"/>
          </p:nvPr>
        </p:nvSpPr>
        <p:spPr>
          <a:xfrm>
            <a:off x="315300" y="1110000"/>
            <a:ext cx="8513400" cy="14520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Clr>
                <a:schemeClr val="dk1"/>
              </a:buClr>
              <a:buSzPts val="1600"/>
              <a:buFont typeface="Arial"/>
              <a:buNone/>
            </a:pPr>
            <a:r>
              <a:rPr lang="ko-KR" sz="1600" dirty="0">
                <a:latin typeface="Malgun Gothic"/>
                <a:ea typeface="Malgun Gothic"/>
                <a:cs typeface="Malgun Gothic"/>
                <a:sym typeface="Malgun Gothic"/>
              </a:rPr>
              <a:t>[예</a:t>
            </a:r>
            <a:r>
              <a:rPr lang="ko-KR" altLang="en-US" sz="1600" dirty="0">
                <a:latin typeface="Malgun Gothic"/>
                <a:ea typeface="Malgun Gothic"/>
                <a:cs typeface="Malgun Gothic"/>
                <a:sym typeface="Malgun Gothic"/>
              </a:rPr>
              <a:t>제</a:t>
            </a:r>
            <a:r>
              <a:rPr lang="ko-KR" sz="1600" dirty="0">
                <a:latin typeface="Malgun Gothic"/>
                <a:ea typeface="Malgun Gothic"/>
                <a:cs typeface="Malgun Gothic"/>
                <a:sym typeface="Malgun Gothic"/>
              </a:rPr>
              <a:t> </a:t>
            </a:r>
            <a:r>
              <a:rPr lang="en-US" altLang="ko-KR" sz="1600" dirty="0">
                <a:latin typeface="Malgun Gothic"/>
                <a:ea typeface="Malgun Gothic"/>
                <a:cs typeface="Malgun Gothic"/>
                <a:sym typeface="Malgun Gothic"/>
              </a:rPr>
              <a:t>9-6</a:t>
            </a:r>
            <a:r>
              <a:rPr lang="ko-KR" sz="1600" dirty="0">
                <a:latin typeface="Malgun Gothic"/>
                <a:ea typeface="Malgun Gothic"/>
                <a:cs typeface="Malgun Gothic"/>
                <a:sym typeface="Malgun Gothic"/>
              </a:rPr>
              <a:t>] 네 사람 </a:t>
            </a:r>
            <a:r>
              <a:rPr lang="ko-KR" sz="1600" dirty="0" err="1">
                <a:latin typeface="Malgun Gothic"/>
                <a:ea typeface="Malgun Gothic"/>
                <a:cs typeface="Malgun Gothic"/>
                <a:sym typeface="Malgun Gothic"/>
              </a:rPr>
              <a:t>A</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B</a:t>
            </a:r>
            <a:r>
              <a:rPr lang="ko-KR" sz="1600" dirty="0">
                <a:latin typeface="Malgun Gothic"/>
                <a:ea typeface="Malgun Gothic"/>
                <a:cs typeface="Malgun Gothic"/>
                <a:sym typeface="Malgun Gothic"/>
              </a:rPr>
              <a:t>, C, </a:t>
            </a:r>
            <a:r>
              <a:rPr lang="ko-KR" sz="1600" dirty="0" err="1">
                <a:latin typeface="Malgun Gothic"/>
                <a:ea typeface="Malgun Gothic"/>
                <a:cs typeface="Malgun Gothic"/>
                <a:sym typeface="Malgun Gothic"/>
              </a:rPr>
              <a:t>D를</a:t>
            </a:r>
            <a:r>
              <a:rPr lang="ko-KR" sz="1600" dirty="0">
                <a:latin typeface="Malgun Gothic"/>
                <a:ea typeface="Malgun Gothic"/>
                <a:cs typeface="Malgun Gothic"/>
                <a:sym typeface="Malgun Gothic"/>
              </a:rPr>
              <a:t> 나란히 있는 네 개의 의자에 배치시키려고 한다. 네 사람을 배치시키는 전체 경우의 수와, 이 중 </a:t>
            </a:r>
            <a:r>
              <a:rPr lang="ko-KR" sz="1600" dirty="0" err="1">
                <a:latin typeface="Malgun Gothic"/>
                <a:ea typeface="Malgun Gothic"/>
                <a:cs typeface="Malgun Gothic"/>
                <a:sym typeface="Malgun Gothic"/>
              </a:rPr>
              <a:t>A가</a:t>
            </a:r>
            <a:r>
              <a:rPr lang="ko-KR" sz="1600" dirty="0">
                <a:latin typeface="Malgun Gothic"/>
                <a:ea typeface="Malgun Gothic"/>
                <a:cs typeface="Malgun Gothic"/>
                <a:sym typeface="Malgun Gothic"/>
              </a:rPr>
              <a:t> 제일 왼쪽에 배치될 경우의 수를 구하라. </a:t>
            </a:r>
            <a:r>
              <a:rPr lang="ko-KR" sz="1600" dirty="0" err="1">
                <a:latin typeface="Malgun Gothic"/>
                <a:ea typeface="Malgun Gothic"/>
                <a:cs typeface="Malgun Gothic"/>
                <a:sym typeface="Malgun Gothic"/>
              </a:rPr>
              <a:t>A가</a:t>
            </a:r>
            <a:r>
              <a:rPr lang="ko-KR" sz="1600" dirty="0">
                <a:latin typeface="Malgun Gothic"/>
                <a:ea typeface="Malgun Gothic"/>
                <a:cs typeface="Malgun Gothic"/>
                <a:sym typeface="Malgun Gothic"/>
              </a:rPr>
              <a:t> 제일 왼쪽에 배치되는 확률은 얼마인가?</a:t>
            </a: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600"/>
              <a:buFont typeface="Arial"/>
              <a:buNone/>
            </a:pP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200"/>
              <a:buFont typeface="Arial"/>
              <a:buNone/>
            </a:pPr>
            <a:r>
              <a:rPr lang="ko-KR" sz="1400" dirty="0" err="1">
                <a:latin typeface="Malgun Gothic"/>
                <a:ea typeface="Malgun Gothic"/>
                <a:cs typeface="Malgun Gothic"/>
                <a:sym typeface="Malgun Gothic"/>
              </a:rPr>
              <a:t>N개를</a:t>
            </a:r>
            <a:r>
              <a:rPr lang="ko-KR" sz="1400" dirty="0">
                <a:latin typeface="Malgun Gothic"/>
                <a:ea typeface="Malgun Gothic"/>
                <a:cs typeface="Malgun Gothic"/>
                <a:sym typeface="Malgun Gothic"/>
              </a:rPr>
              <a:t> 모두 나열하는 방법. </a:t>
            </a:r>
            <a:r>
              <a:rPr lang="ko-KR" sz="1430" dirty="0">
                <a:latin typeface="Malgun Gothic"/>
                <a:ea typeface="Malgun Gothic"/>
                <a:cs typeface="Malgun Gothic"/>
                <a:sym typeface="Malgun Gothic"/>
              </a:rPr>
              <a:t>여기서,  0! = 1</a:t>
            </a:r>
            <a:endParaRPr sz="1400" dirty="0">
              <a:latin typeface="Malgun Gothic"/>
              <a:ea typeface="Malgun Gothic"/>
              <a:cs typeface="Malgun Gothic"/>
              <a:sym typeface="Malgun Gothic"/>
            </a:endParaRPr>
          </a:p>
        </p:txBody>
      </p:sp>
      <p:sp>
        <p:nvSpPr>
          <p:cNvPr id="2378" name="Google Shape;2378;p14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379" name="Google Shape;2379;p14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380" name="Google Shape;2380;p14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147</a:t>
            </a:fld>
            <a:endParaRPr/>
          </a:p>
        </p:txBody>
      </p:sp>
      <p:sp>
        <p:nvSpPr>
          <p:cNvPr id="2381" name="Google Shape;2381;p147"/>
          <p:cNvSpPr txBox="1"/>
          <p:nvPr/>
        </p:nvSpPr>
        <p:spPr>
          <a:xfrm>
            <a:off x="519450" y="3076800"/>
            <a:ext cx="8130900" cy="30378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342900" lvl="0" indent="-285750" algn="l" rtl="0">
              <a:lnSpc>
                <a:spcPct val="115000"/>
              </a:lnSpc>
              <a:spcBef>
                <a:spcPts val="0"/>
              </a:spcBef>
              <a:spcAft>
                <a:spcPts val="0"/>
              </a:spcAft>
              <a:buClr>
                <a:schemeClr val="dk1"/>
              </a:buClr>
              <a:buSzPts val="2400"/>
              <a:buFont typeface="Malgun Gothic"/>
              <a:buChar char="▪"/>
            </a:pPr>
            <a:r>
              <a:rPr lang="ko-KR">
                <a:solidFill>
                  <a:schemeClr val="dk1"/>
                </a:solidFill>
                <a:latin typeface="Malgun Gothic"/>
                <a:ea typeface="Malgun Gothic"/>
                <a:cs typeface="Malgun Gothic"/>
                <a:sym typeface="Malgun Gothic"/>
              </a:rPr>
              <a:t>이 문제에서 표본공간의 원소 수는 다음과 같다.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(제일 왼쪽에 배치될 수 있는 사람의 수)</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 (왼쪽을 제외하고 두번째 자리에 배치될 수 있는 사람의 수)</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 (왼쪽 두 사람을 제외하고 세번째 자리에 배치될 수 있는 사람의 수)</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 (왼쪽 세 사람을 제외하고 오른쪽에 배치될 수 있는 사람의 수)</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 4 × 3 × 2 × 1 = 4! = 24</a:t>
            </a:r>
            <a:endParaRPr>
              <a:solidFill>
                <a:schemeClr val="dk1"/>
              </a:solidFill>
              <a:latin typeface="Malgun Gothic"/>
              <a:ea typeface="Malgun Gothic"/>
              <a:cs typeface="Malgun Gothic"/>
              <a:sym typeface="Malgun Gothic"/>
            </a:endParaRPr>
          </a:p>
          <a:p>
            <a:pPr marL="342900" lvl="0" indent="-285750" algn="l" rtl="0">
              <a:lnSpc>
                <a:spcPct val="115000"/>
              </a:lnSpc>
              <a:spcBef>
                <a:spcPts val="0"/>
              </a:spcBef>
              <a:spcAft>
                <a:spcPts val="0"/>
              </a:spcAft>
              <a:buClr>
                <a:schemeClr val="dk1"/>
              </a:buClr>
              <a:buSzPts val="2400"/>
              <a:buFont typeface="Malgun Gothic"/>
              <a:buChar char="▪"/>
            </a:pPr>
            <a:r>
              <a:rPr lang="ko-KR">
                <a:solidFill>
                  <a:schemeClr val="dk1"/>
                </a:solidFill>
                <a:latin typeface="Malgun Gothic"/>
                <a:ea typeface="Malgun Gothic"/>
                <a:cs typeface="Malgun Gothic"/>
                <a:sym typeface="Malgun Gothic"/>
              </a:rPr>
              <a:t>A가 왼쪽에 배치되는 사건은 A를 제외하고 나머지 3사람을 두 번째, 세 번째, 오른쪽 자리에 배치되는 수이므로 3×2×1 = 3! 이다. </a:t>
            </a:r>
            <a:endParaRPr>
              <a:solidFill>
                <a:schemeClr val="dk1"/>
              </a:solidFill>
              <a:latin typeface="Malgun Gothic"/>
              <a:ea typeface="Malgun Gothic"/>
              <a:cs typeface="Malgun Gothic"/>
              <a:sym typeface="Malgun Gothic"/>
            </a:endParaRPr>
          </a:p>
          <a:p>
            <a:pPr marL="342900" lvl="0" indent="-285750" algn="l" rtl="0">
              <a:lnSpc>
                <a:spcPct val="115000"/>
              </a:lnSpc>
              <a:spcBef>
                <a:spcPts val="0"/>
              </a:spcBef>
              <a:spcAft>
                <a:spcPts val="0"/>
              </a:spcAft>
              <a:buClr>
                <a:schemeClr val="dk1"/>
              </a:buClr>
              <a:buSzPts val="2400"/>
              <a:buFont typeface="Malgun Gothic"/>
              <a:buChar char="▪"/>
            </a:pPr>
            <a:r>
              <a:rPr lang="ko-KR">
                <a:solidFill>
                  <a:schemeClr val="dk1"/>
                </a:solidFill>
                <a:latin typeface="Malgun Gothic"/>
                <a:ea typeface="Malgun Gothic"/>
                <a:cs typeface="Malgun Gothic"/>
                <a:sym typeface="Malgun Gothic"/>
              </a:rPr>
              <a:t>그러므로, A가 제일 왼쪽에 배치될 확률은 3! / 4! = 6/24 = 0.25 이다.</a:t>
            </a:r>
            <a:endParaRPr>
              <a:latin typeface="Malgun Gothic"/>
              <a:ea typeface="Malgun Gothic"/>
              <a:cs typeface="Malgun Gothic"/>
              <a:sym typeface="Malgun Gothic"/>
            </a:endParaRPr>
          </a:p>
        </p:txBody>
      </p:sp>
      <p:pic>
        <p:nvPicPr>
          <p:cNvPr id="2382" name="Google Shape;2382;p147" descr="{&quot;code&quot;:&quot;$$\\,_{n}P_{n}=n\\left(n-1\\right)\\left(n-2\\right)\\cdots0!$$&quot;,&quot;backgroundColor&quot;:&quot;#FFFFFF&quot;,&quot;font&quot;:{&quot;family&quot;:&quot;Malgun Gothic&quot;,&quot;color&quot;:&quot;#000000&quot;,&quot;size&quot;:14},&quot;type&quot;:&quot;$$&quot;,&quot;id&quot;:&quot;225&quot;,&quot;backgroundColorModified&quot;:false,&quot;aid&quot;:null,&quot;ts&quot;:1682649093995,&quot;cs&quot;:&quot;WgjvAfXdLb0t6g8ctXVqeQ==&quot;,&quot;size&quot;:{&quot;width&quot;:261,&quot;height&quot;:22}}"/>
          <p:cNvPicPr preferRelativeResize="0"/>
          <p:nvPr/>
        </p:nvPicPr>
        <p:blipFill>
          <a:blip r:embed="rId3">
            <a:alphaModFix/>
          </a:blip>
          <a:stretch>
            <a:fillRect/>
          </a:stretch>
        </p:blipFill>
        <p:spPr>
          <a:xfrm>
            <a:off x="3188400" y="2660563"/>
            <a:ext cx="2486025" cy="20955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386"/>
        <p:cNvGrpSpPr/>
        <p:nvPr/>
      </p:nvGrpSpPr>
      <p:grpSpPr>
        <a:xfrm>
          <a:off x="0" y="0"/>
          <a:ext cx="0" cy="0"/>
          <a:chOff x="0" y="0"/>
          <a:chExt cx="0" cy="0"/>
        </a:xfrm>
      </p:grpSpPr>
      <p:sp>
        <p:nvSpPr>
          <p:cNvPr id="2387" name="Google Shape;2387;p14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388" name="Google Shape;2388;p14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389" name="Google Shape;2389;p14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148</a:t>
            </a:fld>
            <a:endParaRPr/>
          </a:p>
        </p:txBody>
      </p:sp>
      <p:sp>
        <p:nvSpPr>
          <p:cNvPr id="2390" name="Google Shape;2390;p148"/>
          <p:cNvSpPr txBox="1"/>
          <p:nvPr/>
        </p:nvSpPr>
        <p:spPr>
          <a:xfrm>
            <a:off x="519450" y="2486725"/>
            <a:ext cx="8513400" cy="32019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이 문제에서 표본공간의 원소수는 다음과 같다.</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A가 정문에 배치될 사건의 원소수는 A를 정문에 배치하고 나머지 세 사람 중 한 명을 후문에 배치하면 되므로 </a:t>
            </a:r>
            <a:r>
              <a:rPr lang="ko-KR" baseline="-25000">
                <a:latin typeface="Malgun Gothic"/>
                <a:ea typeface="Malgun Gothic"/>
                <a:cs typeface="Malgun Gothic"/>
                <a:sym typeface="Malgun Gothic"/>
              </a:rPr>
              <a:t>4</a:t>
            </a:r>
            <a:r>
              <a:rPr lang="ko-KR">
                <a:latin typeface="Malgun Gothic"/>
                <a:ea typeface="Malgun Gothic"/>
                <a:cs typeface="Malgun Gothic"/>
                <a:sym typeface="Malgun Gothic"/>
              </a:rPr>
              <a:t>P</a:t>
            </a:r>
            <a:r>
              <a:rPr lang="ko-KR" baseline="-25000">
                <a:latin typeface="Malgun Gothic"/>
                <a:ea typeface="Malgun Gothic"/>
                <a:cs typeface="Malgun Gothic"/>
                <a:sym typeface="Malgun Gothic"/>
              </a:rPr>
              <a:t>2</a:t>
            </a:r>
            <a:r>
              <a:rPr lang="ko-KR">
                <a:latin typeface="Malgun Gothic"/>
                <a:ea typeface="Malgun Gothic"/>
                <a:cs typeface="Malgun Gothic"/>
                <a:sym typeface="Malgun Gothic"/>
              </a:rPr>
              <a:t> = 12 가 된다. </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0" lvl="0" indent="0" algn="ctr" rtl="0">
              <a:lnSpc>
                <a:spcPct val="115000"/>
              </a:lnSpc>
              <a:spcBef>
                <a:spcPts val="0"/>
              </a:spcBef>
              <a:spcAft>
                <a:spcPts val="0"/>
              </a:spcAft>
              <a:buNone/>
            </a:pPr>
            <a:r>
              <a:rPr lang="ko-KR" sz="1200">
                <a:latin typeface="Malgun Gothic"/>
                <a:ea typeface="Malgun Gothic"/>
                <a:cs typeface="Malgun Gothic"/>
                <a:sym typeface="Malgun Gothic"/>
              </a:rPr>
              <a:t>(정문에 배치될 수 있는 사람의 수) × (정문에 배치된 사람을 제외하고 후문에 배치될 수 있는 사람의 수) = 4 × 3 = 12</a:t>
            </a:r>
            <a:endParaRPr sz="1200">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어느 날 A가 정문에 배치될 확률은 다음과 같다.</a:t>
            </a:r>
            <a:endParaRPr>
              <a:latin typeface="Malgun Gothic"/>
              <a:ea typeface="Malgun Gothic"/>
              <a:cs typeface="Malgun Gothic"/>
              <a:sym typeface="Malgun Gothic"/>
            </a:endParaRPr>
          </a:p>
        </p:txBody>
      </p:sp>
      <p:sp>
        <p:nvSpPr>
          <p:cNvPr id="2391" name="Google Shape;2391;p148"/>
          <p:cNvSpPr txBox="1">
            <a:spLocks noGrp="1"/>
          </p:cNvSpPr>
          <p:nvPr>
            <p:ph type="body" idx="4294967295"/>
          </p:nvPr>
        </p:nvSpPr>
        <p:spPr>
          <a:xfrm>
            <a:off x="315300" y="1110000"/>
            <a:ext cx="8513400" cy="1312500"/>
          </a:xfrm>
          <a:prstGeom prst="rect">
            <a:avLst/>
          </a:prstGeom>
        </p:spPr>
        <p:txBody>
          <a:bodyPr spcFirstLastPara="1" wrap="square" lIns="91425" tIns="45700" rIns="91425" bIns="45700" anchor="t" anchorCtr="0">
            <a:normAutofit fontScale="92500"/>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t>예제 </a:t>
            </a:r>
            <a:r>
              <a:rPr lang="en-US" altLang="ko-KR" sz="1600" dirty="0"/>
              <a:t>9-7</a:t>
            </a:r>
            <a:r>
              <a:rPr lang="ko-KR" sz="1600" dirty="0">
                <a:latin typeface="Malgun Gothic"/>
                <a:ea typeface="Malgun Gothic"/>
                <a:cs typeface="Malgun Gothic"/>
                <a:sym typeface="Malgun Gothic"/>
              </a:rPr>
              <a:t>] 어느 회사에 경비원이 4명(</a:t>
            </a:r>
            <a:r>
              <a:rPr lang="ko-KR" sz="1600" dirty="0" err="1">
                <a:latin typeface="Malgun Gothic"/>
                <a:ea typeface="Malgun Gothic"/>
                <a:cs typeface="Malgun Gothic"/>
                <a:sym typeface="Malgun Gothic"/>
              </a:rPr>
              <a:t>A</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B</a:t>
            </a:r>
            <a:r>
              <a:rPr lang="ko-KR" sz="1600" dirty="0">
                <a:latin typeface="Malgun Gothic"/>
                <a:ea typeface="Malgun Gothic"/>
                <a:cs typeface="Malgun Gothic"/>
                <a:sym typeface="Malgun Gothic"/>
              </a:rPr>
              <a:t>, C, </a:t>
            </a:r>
            <a:r>
              <a:rPr lang="ko-KR" sz="1600" dirty="0" err="1">
                <a:latin typeface="Malgun Gothic"/>
                <a:ea typeface="Malgun Gothic"/>
                <a:cs typeface="Malgun Gothic"/>
                <a:sym typeface="Malgun Gothic"/>
              </a:rPr>
              <a:t>D</a:t>
            </a:r>
            <a:r>
              <a:rPr lang="ko-KR" sz="1600" dirty="0">
                <a:latin typeface="Malgun Gothic"/>
                <a:ea typeface="Malgun Gothic"/>
                <a:cs typeface="Malgun Gothic"/>
                <a:sym typeface="Malgun Gothic"/>
              </a:rPr>
              <a:t>)있다. 매일 아침 이들 경비원 중 두 사람을 임의로 뽑아 둘 중 한사람은 정문, 다른 사람은 후문 경비로 배치한다. 4명을 정문과 후문에 배치시키는 전체 경우의 수와 이 중 </a:t>
            </a:r>
            <a:r>
              <a:rPr lang="ko-KR" sz="1600" dirty="0" err="1">
                <a:latin typeface="Malgun Gothic"/>
                <a:ea typeface="Malgun Gothic"/>
                <a:cs typeface="Malgun Gothic"/>
                <a:sym typeface="Malgun Gothic"/>
              </a:rPr>
              <a:t>A가</a:t>
            </a:r>
            <a:r>
              <a:rPr lang="ko-KR" sz="1600" dirty="0">
                <a:latin typeface="Malgun Gothic"/>
                <a:ea typeface="Malgun Gothic"/>
                <a:cs typeface="Malgun Gothic"/>
                <a:sym typeface="Malgun Gothic"/>
              </a:rPr>
              <a:t> 정문에 배치되는 경우의 수를 구하라. </a:t>
            </a:r>
            <a:r>
              <a:rPr lang="ko-KR" sz="1600" dirty="0" err="1">
                <a:latin typeface="Malgun Gothic"/>
                <a:ea typeface="Malgun Gothic"/>
                <a:cs typeface="Malgun Gothic"/>
                <a:sym typeface="Malgun Gothic"/>
              </a:rPr>
              <a:t>A가</a:t>
            </a:r>
            <a:r>
              <a:rPr lang="ko-KR" sz="1600" dirty="0">
                <a:latin typeface="Malgun Gothic"/>
                <a:ea typeface="Malgun Gothic"/>
                <a:cs typeface="Malgun Gothic"/>
                <a:sym typeface="Malgun Gothic"/>
              </a:rPr>
              <a:t> 정문에 배치될 확률은?</a:t>
            </a:r>
            <a:endParaRPr sz="1600" dirty="0">
              <a:latin typeface="Malgun Gothic"/>
              <a:ea typeface="Malgun Gothic"/>
              <a:cs typeface="Malgun Gothic"/>
              <a:sym typeface="Malgun Gothic"/>
            </a:endParaRPr>
          </a:p>
          <a:p>
            <a:pPr marL="0" lvl="0" indent="0" algn="r" rtl="0">
              <a:lnSpc>
                <a:spcPct val="115000"/>
              </a:lnSpc>
              <a:spcBef>
                <a:spcPts val="0"/>
              </a:spcBef>
              <a:spcAft>
                <a:spcPts val="0"/>
              </a:spcAft>
              <a:buClr>
                <a:schemeClr val="dk1"/>
              </a:buClr>
              <a:buSzPts val="1400"/>
              <a:buFont typeface="Arial"/>
              <a:buNone/>
            </a:pPr>
            <a:r>
              <a:rPr lang="ko-KR" sz="1400" dirty="0" err="1">
                <a:latin typeface="Malgun Gothic"/>
                <a:ea typeface="Malgun Gothic"/>
                <a:cs typeface="Malgun Gothic"/>
                <a:sym typeface="Malgun Gothic"/>
              </a:rPr>
              <a:t>경우의수</a:t>
            </a:r>
            <a:r>
              <a:rPr lang="ko-KR" sz="1400" dirty="0">
                <a:latin typeface="Malgun Gothic"/>
                <a:ea typeface="Malgun Gothic"/>
                <a:cs typeface="Malgun Gothic"/>
                <a:sym typeface="Malgun Gothic"/>
              </a:rPr>
              <a:t>: 어떤 사건이 일어날 수 있는 경우의 가짓수 (</a:t>
            </a:r>
            <a:r>
              <a:rPr lang="ko-KR" sz="1400" dirty="0" err="1">
                <a:latin typeface="Malgun Gothic"/>
                <a:ea typeface="Malgun Gothic"/>
                <a:cs typeface="Malgun Gothic"/>
                <a:sym typeface="Malgun Gothic"/>
              </a:rPr>
              <a:t>number</a:t>
            </a:r>
            <a:r>
              <a:rPr lang="ko-KR" sz="1400" dirty="0">
                <a:latin typeface="Malgun Gothic"/>
                <a:ea typeface="Malgun Gothic"/>
                <a:cs typeface="Malgun Gothic"/>
                <a:sym typeface="Malgun Gothic"/>
              </a:rPr>
              <a:t> of </a:t>
            </a:r>
            <a:r>
              <a:rPr lang="ko-KR" sz="1400" dirty="0" err="1">
                <a:latin typeface="Malgun Gothic"/>
                <a:ea typeface="Malgun Gothic"/>
                <a:cs typeface="Malgun Gothic"/>
                <a:sym typeface="Malgun Gothic"/>
              </a:rPr>
              <a:t>case</a:t>
            </a:r>
            <a:r>
              <a:rPr lang="ko-KR" sz="1400" dirty="0">
                <a:latin typeface="Malgun Gothic"/>
                <a:ea typeface="Malgun Gothic"/>
                <a:cs typeface="Malgun Gothic"/>
                <a:sym typeface="Malgun Gothic"/>
              </a:rPr>
              <a:t>)</a:t>
            </a:r>
            <a:endParaRPr sz="1600" dirty="0">
              <a:latin typeface="Malgun Gothic"/>
              <a:ea typeface="Malgun Gothic"/>
              <a:cs typeface="Malgun Gothic"/>
              <a:sym typeface="Malgun Gothic"/>
            </a:endParaRPr>
          </a:p>
        </p:txBody>
      </p:sp>
      <p:pic>
        <p:nvPicPr>
          <p:cNvPr id="2392" name="Google Shape;2392;p148" descr="{&quot;backgroundColorModified&quot;:false,&quot;font&quot;:{&quot;size&quot;:16,&quot;family&quot;:&quot;Arial&quot;,&quot;color&quot;:&quot;#000000&quot;},&quot;aid&quot;:null,&quot;backgroundColor&quot;:&quot;#FFFFFF&quot;,&quot;code&quot;:&quot;$$\\,_{4}P_{2}=12$$&quot;,&quot;type&quot;:&quot;$$&quot;,&quot;id&quot;:&quot;229&quot;,&quot;ts&quot;:1682649544982,&quot;cs&quot;:&quot;w8re5lx2uZbXDrSzHYuF1g==&quot;,&quot;size&quot;:{&quot;width&quot;:93,&quot;height&quot;:21}}"/>
          <p:cNvPicPr preferRelativeResize="0"/>
          <p:nvPr/>
        </p:nvPicPr>
        <p:blipFill>
          <a:blip r:embed="rId3">
            <a:alphaModFix/>
          </a:blip>
          <a:stretch>
            <a:fillRect/>
          </a:stretch>
        </p:blipFill>
        <p:spPr>
          <a:xfrm>
            <a:off x="4129088" y="4061279"/>
            <a:ext cx="885825" cy="200025"/>
          </a:xfrm>
          <a:prstGeom prst="rect">
            <a:avLst/>
          </a:prstGeom>
          <a:noFill/>
          <a:ln>
            <a:noFill/>
          </a:ln>
        </p:spPr>
      </p:pic>
      <p:pic>
        <p:nvPicPr>
          <p:cNvPr id="2393" name="Google Shape;2393;p148" descr="{&quot;font&quot;:{&quot;family&quot;:&quot;Arial&quot;,&quot;color&quot;:&quot;#000000&quot;,&quot;size&quot;:16},&quot;id&quot;:&quot;231&quot;,&quot;code&quot;:&quot;$$\\dfrac{\\,_{3}P_{1}}{\\,_{4}P_{2}}=\\dfrac{3\\times1}{4\\times3}=\\dfrac{1}{4}$$&quot;,&quot;backgroundColor&quot;:&quot;#FFFFFF&quot;,&quot;backgroundColorModified&quot;:false,&quot;type&quot;:&quot;$$&quot;,&quot;aid&quot;:null,&quot;ts&quot;:1682649619948,&quot;cs&quot;:&quot;OFVkx3rlBaz0kPpJNwqP2w==&quot;,&quot;size&quot;:{&quot;width&quot;:202.33333333333334,&quot;height&quot;:55}}"/>
          <p:cNvPicPr preferRelativeResize="0"/>
          <p:nvPr/>
        </p:nvPicPr>
        <p:blipFill>
          <a:blip r:embed="rId4">
            <a:alphaModFix/>
          </a:blip>
          <a:stretch>
            <a:fillRect/>
          </a:stretch>
        </p:blipFill>
        <p:spPr>
          <a:xfrm>
            <a:off x="3608463" y="4911950"/>
            <a:ext cx="1927225" cy="52387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sp>
        <p:nvSpPr>
          <p:cNvPr id="2398" name="Google Shape;2398;p14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399" name="Google Shape;2399;p14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400" name="Google Shape;2400;p14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149</a:t>
            </a:fld>
            <a:endParaRPr/>
          </a:p>
        </p:txBody>
      </p:sp>
      <p:sp>
        <p:nvSpPr>
          <p:cNvPr id="2401" name="Google Shape;2401;p149"/>
          <p:cNvSpPr txBox="1"/>
          <p:nvPr/>
        </p:nvSpPr>
        <p:spPr>
          <a:xfrm>
            <a:off x="443250" y="3020125"/>
            <a:ext cx="5246400" cy="24195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342900" lvl="0" indent="-225425"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두 과목 모두 수강하는 사람이 20명이므로 경제학만 수강하는 사람은 25 - 20 = 5명, 정치학만 수강하는 사람은 30 - 20 = 10명이다. </a:t>
            </a:r>
            <a:endParaRPr>
              <a:solidFill>
                <a:schemeClr val="dk1"/>
              </a:solidFill>
              <a:latin typeface="Malgun Gothic"/>
              <a:ea typeface="Malgun Gothic"/>
              <a:cs typeface="Malgun Gothic"/>
              <a:sym typeface="Malgun Gothic"/>
            </a:endParaRPr>
          </a:p>
          <a:p>
            <a:pPr marL="342900" lvl="0" indent="-225425"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따라서 경제학 또는 정치학을 수강하는 학생수는 5 ＋ 10 ＋ 20 = 35명이다. </a:t>
            </a:r>
            <a:endParaRPr>
              <a:solidFill>
                <a:schemeClr val="dk1"/>
              </a:solidFill>
              <a:latin typeface="Malgun Gothic"/>
              <a:ea typeface="Malgun Gothic"/>
              <a:cs typeface="Malgun Gothic"/>
              <a:sym typeface="Malgun Gothic"/>
            </a:endParaRPr>
          </a:p>
          <a:p>
            <a:pPr marL="342900" lvl="0" indent="-225425"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그러므로 경제학 또는 정치학을 듣는 학생들의 확률은 35/40가 된다.</a:t>
            </a:r>
            <a:endParaRPr>
              <a:solidFill>
                <a:schemeClr val="dk1"/>
              </a:solidFill>
              <a:latin typeface="Malgun Gothic"/>
              <a:ea typeface="Malgun Gothic"/>
              <a:cs typeface="Malgun Gothic"/>
              <a:sym typeface="Malgun Gothic"/>
            </a:endParaRPr>
          </a:p>
        </p:txBody>
      </p:sp>
      <p:sp>
        <p:nvSpPr>
          <p:cNvPr id="2402" name="Google Shape;2402;p149"/>
          <p:cNvSpPr txBox="1">
            <a:spLocks noGrp="1"/>
          </p:cNvSpPr>
          <p:nvPr>
            <p:ph type="body" idx="4294967295"/>
          </p:nvPr>
        </p:nvSpPr>
        <p:spPr>
          <a:xfrm>
            <a:off x="315300" y="1110000"/>
            <a:ext cx="8513400" cy="11751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9-8</a:t>
            </a:r>
            <a:r>
              <a:rPr lang="ko-KR" sz="1600" dirty="0">
                <a:latin typeface="Malgun Gothic"/>
                <a:ea typeface="Malgun Gothic"/>
                <a:cs typeface="Malgun Gothic"/>
                <a:sym typeface="Malgun Gothic"/>
              </a:rPr>
              <a:t>] 이번 학기에 통계학과 2학년 학생 40명 중 경제학을 수강하는 학생이 25명, 정치학을 듣는 학생이 30명, 두 과목을 모두 수강하는 학생이 20명이었다. 통계학과 2학년 학생 한사람을 만났을 때 이 학생이 경제학 또는 정치학을(즉, 둘 중 한 과목이나 두 과목 모두) 수강할 확률은?</a:t>
            </a:r>
            <a:endParaRPr dirty="0">
              <a:latin typeface="Malgun Gothic"/>
              <a:ea typeface="Malgun Gothic"/>
              <a:cs typeface="Malgun Gothic"/>
              <a:sym typeface="Malgun Gothic"/>
            </a:endParaRPr>
          </a:p>
        </p:txBody>
      </p:sp>
      <p:sp>
        <p:nvSpPr>
          <p:cNvPr id="2403" name="Google Shape;2403;p149"/>
          <p:cNvSpPr txBox="1"/>
          <p:nvPr/>
        </p:nvSpPr>
        <p:spPr>
          <a:xfrm>
            <a:off x="519450" y="2425725"/>
            <a:ext cx="6797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ko-KR" sz="1400" i="0" u="none" strike="noStrike" cap="none">
                <a:solidFill>
                  <a:srgbClr val="000000"/>
                </a:solidFill>
                <a:latin typeface="Malgun Gothic"/>
                <a:ea typeface="Malgun Gothic"/>
                <a:cs typeface="Malgun Gothic"/>
                <a:sym typeface="Malgun Gothic"/>
              </a:rPr>
              <a:t>경우의수: 어떤 사건이 일어날 수 있는 경우의 가짓수 (number of case)</a:t>
            </a:r>
            <a:endParaRPr sz="1400" i="0" u="none" strike="noStrike" cap="none">
              <a:solidFill>
                <a:srgbClr val="000000"/>
              </a:solidFill>
              <a:latin typeface="Malgun Gothic"/>
              <a:ea typeface="Malgun Gothic"/>
              <a:cs typeface="Malgun Gothic"/>
              <a:sym typeface="Malgun Gothic"/>
            </a:endParaRPr>
          </a:p>
        </p:txBody>
      </p:sp>
      <p:sp>
        <p:nvSpPr>
          <p:cNvPr id="2404" name="Google Shape;2404;p149"/>
          <p:cNvSpPr/>
          <p:nvPr/>
        </p:nvSpPr>
        <p:spPr>
          <a:xfrm rot="5441944">
            <a:off x="6177006" y="2904314"/>
            <a:ext cx="2262168" cy="2682503"/>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100">
              <a:latin typeface="Malgun Gothic"/>
              <a:ea typeface="Malgun Gothic"/>
              <a:cs typeface="Malgun Gothic"/>
              <a:sym typeface="Malgun Gothic"/>
            </a:endParaRPr>
          </a:p>
        </p:txBody>
      </p:sp>
      <p:sp>
        <p:nvSpPr>
          <p:cNvPr id="2405" name="Google Shape;2405;p149"/>
          <p:cNvSpPr/>
          <p:nvPr/>
        </p:nvSpPr>
        <p:spPr>
          <a:xfrm rot="2988192">
            <a:off x="5792288" y="3367455"/>
            <a:ext cx="2525817" cy="1771633"/>
          </a:xfrm>
          <a:prstGeom prst="ellipse">
            <a:avLst/>
          </a:prstGeom>
          <a:noFill/>
          <a:ln w="28575" cap="flat" cmpd="sng">
            <a:solidFill>
              <a:srgbClr val="0066FF"/>
            </a:solidFill>
            <a:prstDash val="solid"/>
            <a:round/>
            <a:headEnd type="none" w="sm" len="sm"/>
            <a:tailEnd type="none" w="sm" len="sm"/>
          </a:ln>
        </p:spPr>
        <p:txBody>
          <a:bodyPr spcFirstLastPara="1" wrap="square" lIns="0" tIns="0" rIns="0" bIns="0" anchor="b" anchorCtr="0">
            <a:noAutofit/>
          </a:bodyPr>
          <a:lstStyle/>
          <a:p>
            <a:pPr marL="0" lvl="0" indent="0" algn="l" rtl="0">
              <a:spcBef>
                <a:spcPts val="0"/>
              </a:spcBef>
              <a:spcAft>
                <a:spcPts val="0"/>
              </a:spcAft>
              <a:buNone/>
            </a:pPr>
            <a:endParaRPr sz="1000">
              <a:solidFill>
                <a:srgbClr val="0066FF"/>
              </a:solidFill>
              <a:latin typeface="Malgun Gothic"/>
              <a:ea typeface="Malgun Gothic"/>
              <a:cs typeface="Malgun Gothic"/>
              <a:sym typeface="Malgun Gothic"/>
            </a:endParaRPr>
          </a:p>
        </p:txBody>
      </p:sp>
      <p:sp>
        <p:nvSpPr>
          <p:cNvPr id="2406" name="Google Shape;2406;p149"/>
          <p:cNvSpPr/>
          <p:nvPr/>
        </p:nvSpPr>
        <p:spPr>
          <a:xfrm rot="4357900">
            <a:off x="6370268" y="3068516"/>
            <a:ext cx="2150658" cy="2405612"/>
          </a:xfrm>
          <a:prstGeom prst="ellipse">
            <a:avLst/>
          </a:prstGeom>
          <a:noFill/>
          <a:ln w="28575" cap="flat" cmpd="sng">
            <a:solidFill>
              <a:srgbClr val="FF0066"/>
            </a:solidFill>
            <a:prstDash val="solid"/>
            <a:round/>
            <a:headEnd type="none" w="sm" len="sm"/>
            <a:tailEnd type="none" w="sm" len="sm"/>
          </a:ln>
        </p:spPr>
        <p:txBody>
          <a:bodyPr spcFirstLastPara="1" wrap="square" lIns="0" tIns="0" rIns="0" bIns="0" anchor="t" anchorCtr="0">
            <a:noAutofit/>
          </a:bodyPr>
          <a:lstStyle/>
          <a:p>
            <a:pPr marL="0" lvl="0" indent="0" algn="r" rtl="0">
              <a:spcBef>
                <a:spcPts val="0"/>
              </a:spcBef>
              <a:spcAft>
                <a:spcPts val="0"/>
              </a:spcAft>
              <a:buNone/>
            </a:pPr>
            <a:endParaRPr sz="1000">
              <a:solidFill>
                <a:srgbClr val="FF0066"/>
              </a:solidFill>
              <a:latin typeface="Malgun Gothic"/>
              <a:ea typeface="Malgun Gothic"/>
              <a:cs typeface="Malgun Gothic"/>
              <a:sym typeface="Malgun Gothic"/>
            </a:endParaRPr>
          </a:p>
        </p:txBody>
      </p:sp>
      <p:sp>
        <p:nvSpPr>
          <p:cNvPr id="2407" name="Google Shape;2407;p149"/>
          <p:cNvSpPr txBox="1"/>
          <p:nvPr/>
        </p:nvSpPr>
        <p:spPr>
          <a:xfrm rot="125352">
            <a:off x="6954286" y="4142658"/>
            <a:ext cx="658338" cy="3539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1100" b="1">
                <a:solidFill>
                  <a:srgbClr val="9900FF"/>
                </a:solidFill>
                <a:latin typeface="Malgun Gothic"/>
                <a:ea typeface="Malgun Gothic"/>
                <a:cs typeface="Malgun Gothic"/>
                <a:sym typeface="Malgun Gothic"/>
              </a:rPr>
              <a:t>30</a:t>
            </a:r>
            <a:endParaRPr sz="1100" b="1">
              <a:solidFill>
                <a:srgbClr val="9900FF"/>
              </a:solidFill>
              <a:latin typeface="Malgun Gothic"/>
              <a:ea typeface="Malgun Gothic"/>
              <a:cs typeface="Malgun Gothic"/>
              <a:sym typeface="Malgun Gothic"/>
            </a:endParaRPr>
          </a:p>
        </p:txBody>
      </p:sp>
      <p:sp>
        <p:nvSpPr>
          <p:cNvPr id="2408" name="Google Shape;2408;p149"/>
          <p:cNvSpPr txBox="1"/>
          <p:nvPr/>
        </p:nvSpPr>
        <p:spPr>
          <a:xfrm rot="125352">
            <a:off x="5978554" y="3341337"/>
            <a:ext cx="658338" cy="49262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1000">
                <a:solidFill>
                  <a:srgbClr val="0066FF"/>
                </a:solidFill>
                <a:latin typeface="Malgun Gothic"/>
                <a:ea typeface="Malgun Gothic"/>
                <a:cs typeface="Malgun Gothic"/>
                <a:sym typeface="Malgun Gothic"/>
              </a:rPr>
              <a:t>경제학</a:t>
            </a:r>
            <a:endParaRPr sz="1000">
              <a:solidFill>
                <a:srgbClr val="0066FF"/>
              </a:solidFill>
              <a:latin typeface="Malgun Gothic"/>
              <a:ea typeface="Malgun Gothic"/>
              <a:cs typeface="Malgun Gothic"/>
              <a:sym typeface="Malgun Gothic"/>
            </a:endParaRPr>
          </a:p>
          <a:p>
            <a:pPr marL="0" lvl="0" indent="0" algn="ctr" rtl="0">
              <a:spcBef>
                <a:spcPts val="0"/>
              </a:spcBef>
              <a:spcAft>
                <a:spcPts val="0"/>
              </a:spcAft>
              <a:buNone/>
            </a:pPr>
            <a:r>
              <a:rPr lang="ko-KR" sz="1000">
                <a:solidFill>
                  <a:srgbClr val="0066FF"/>
                </a:solidFill>
                <a:latin typeface="Malgun Gothic"/>
                <a:ea typeface="Malgun Gothic"/>
                <a:cs typeface="Malgun Gothic"/>
                <a:sym typeface="Malgun Gothic"/>
              </a:rPr>
              <a:t>3</a:t>
            </a:r>
            <a:endParaRPr/>
          </a:p>
        </p:txBody>
      </p:sp>
      <p:sp>
        <p:nvSpPr>
          <p:cNvPr id="2409" name="Google Shape;2409;p149"/>
          <p:cNvSpPr txBox="1"/>
          <p:nvPr/>
        </p:nvSpPr>
        <p:spPr>
          <a:xfrm rot="125352">
            <a:off x="7969809" y="3762991"/>
            <a:ext cx="658338" cy="49262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1000">
                <a:solidFill>
                  <a:srgbClr val="FF0066"/>
                </a:solidFill>
                <a:latin typeface="Malgun Gothic"/>
                <a:ea typeface="Malgun Gothic"/>
                <a:cs typeface="Malgun Gothic"/>
                <a:sym typeface="Malgun Gothic"/>
              </a:rPr>
              <a:t>정치학</a:t>
            </a:r>
            <a:endParaRPr sz="1000">
              <a:solidFill>
                <a:srgbClr val="FF0066"/>
              </a:solidFill>
              <a:latin typeface="Malgun Gothic"/>
              <a:ea typeface="Malgun Gothic"/>
              <a:cs typeface="Malgun Gothic"/>
              <a:sym typeface="Malgun Gothic"/>
            </a:endParaRPr>
          </a:p>
          <a:p>
            <a:pPr marL="0" lvl="0" indent="0" algn="ctr" rtl="0">
              <a:spcBef>
                <a:spcPts val="0"/>
              </a:spcBef>
              <a:spcAft>
                <a:spcPts val="0"/>
              </a:spcAft>
              <a:buNone/>
            </a:pPr>
            <a:r>
              <a:rPr lang="ko-KR" sz="1000">
                <a:solidFill>
                  <a:srgbClr val="FF0066"/>
                </a:solidFill>
                <a:latin typeface="Malgun Gothic"/>
                <a:ea typeface="Malgun Gothic"/>
                <a:cs typeface="Malgun Gothic"/>
                <a:sym typeface="Malgun Gothic"/>
              </a:rPr>
              <a:t>10</a:t>
            </a:r>
            <a:endParaRPr sz="1000">
              <a:solidFill>
                <a:srgbClr val="FF0066"/>
              </a:solidFill>
              <a:latin typeface="Malgun Gothic"/>
              <a:ea typeface="Malgun Gothic"/>
              <a:cs typeface="Malgun Gothic"/>
              <a:sym typeface="Malgun Gothic"/>
            </a:endParaRPr>
          </a:p>
        </p:txBody>
      </p:sp>
      <p:sp>
        <p:nvSpPr>
          <p:cNvPr id="2410" name="Google Shape;2410;p149"/>
          <p:cNvSpPr txBox="1"/>
          <p:nvPr/>
        </p:nvSpPr>
        <p:spPr>
          <a:xfrm rot="124715">
            <a:off x="8257647" y="3151632"/>
            <a:ext cx="314307" cy="3539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1100">
                <a:solidFill>
                  <a:schemeClr val="dk1"/>
                </a:solidFill>
                <a:latin typeface="Malgun Gothic"/>
                <a:ea typeface="Malgun Gothic"/>
                <a:cs typeface="Malgun Gothic"/>
                <a:sym typeface="Malgun Gothic"/>
              </a:rPr>
              <a:t>5</a:t>
            </a:r>
            <a:endParaRPr sz="1100">
              <a:solidFill>
                <a:schemeClr val="dk1"/>
              </a:solidFill>
              <a:latin typeface="Malgun Gothic"/>
              <a:ea typeface="Malgun Gothic"/>
              <a:cs typeface="Malgun Gothic"/>
              <a:sym typeface="Malgun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데이터화란?</a:t>
            </a:r>
            <a:endParaRPr/>
          </a:p>
        </p:txBody>
      </p:sp>
      <p:sp>
        <p:nvSpPr>
          <p:cNvPr id="174" name="Google Shape;174;p2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175" name="Google Shape;175;p2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15</a:t>
            </a:fld>
            <a:endParaRPr/>
          </a:p>
        </p:txBody>
      </p:sp>
      <p:sp>
        <p:nvSpPr>
          <p:cNvPr id="176" name="Google Shape;176;p22"/>
          <p:cNvSpPr txBox="1">
            <a:spLocks noGrp="1"/>
          </p:cNvSpPr>
          <p:nvPr>
            <p:ph type="body" idx="4294967295"/>
          </p:nvPr>
        </p:nvSpPr>
        <p:spPr>
          <a:xfrm>
            <a:off x="315300" y="1110000"/>
            <a:ext cx="8566200" cy="14985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“일단 대상을 데이터화하면, “</a:t>
            </a:r>
            <a:r>
              <a:rPr lang="ko-KR" b="1">
                <a:latin typeface="Malgun Gothic"/>
                <a:ea typeface="Malgun Gothic"/>
                <a:cs typeface="Malgun Gothic"/>
                <a:sym typeface="Malgun Gothic"/>
              </a:rPr>
              <a:t>우리</a:t>
            </a:r>
            <a:r>
              <a:rPr lang="ko-KR">
                <a:latin typeface="Malgun Gothic"/>
                <a:ea typeface="Malgun Gothic"/>
                <a:cs typeface="Malgun Gothic"/>
                <a:sym typeface="Malgun Gothic"/>
              </a:rPr>
              <a:t>”는 그것을 사용 목적을 바꾸고 그 정보를 새로운 형식의 “</a:t>
            </a:r>
            <a:r>
              <a:rPr lang="ko-KR" b="1">
                <a:latin typeface="Malgun Gothic"/>
                <a:ea typeface="Malgun Gothic"/>
                <a:cs typeface="Malgun Gothic"/>
                <a:sym typeface="Malgun Gothic"/>
              </a:rPr>
              <a:t>가치</a:t>
            </a:r>
            <a:r>
              <a:rPr lang="ko-KR">
                <a:latin typeface="Malgun Gothic"/>
                <a:ea typeface="Malgun Gothic"/>
                <a:cs typeface="Malgun Gothic"/>
                <a:sym typeface="Malgun Gothic"/>
              </a:rPr>
              <a:t>”로 전환할 수 있다”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“우리”는 누구인가? 사람들이 어떤 것을 구매하게 함으로 돈을 버는 모형 개발자와 사업가들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“가치”는? 자동화를 통해서 향상된 효율성과 같은 것</a:t>
            </a:r>
            <a:endParaRPr>
              <a:latin typeface="Malgun Gothic"/>
              <a:ea typeface="Malgun Gothic"/>
              <a:cs typeface="Malgun Gothic"/>
              <a:sym typeface="Malgun Gothic"/>
            </a:endParaRPr>
          </a:p>
        </p:txBody>
      </p:sp>
      <p:pic>
        <p:nvPicPr>
          <p:cNvPr id="177" name="Google Shape;177;p22" descr="빅데이터에 대한 이미지 검색결과">
            <a:hlinkClick r:id="rId3"/>
          </p:cNvPr>
          <p:cNvPicPr preferRelativeResize="0"/>
          <p:nvPr/>
        </p:nvPicPr>
        <p:blipFill rotWithShape="1">
          <a:blip r:embed="rId4">
            <a:alphaModFix/>
          </a:blip>
          <a:srcRect/>
          <a:stretch/>
        </p:blipFill>
        <p:spPr>
          <a:xfrm>
            <a:off x="1379289" y="3875571"/>
            <a:ext cx="1682559" cy="1126215"/>
          </a:xfrm>
          <a:prstGeom prst="rect">
            <a:avLst/>
          </a:prstGeom>
          <a:noFill/>
          <a:ln>
            <a:noFill/>
          </a:ln>
        </p:spPr>
      </p:pic>
      <p:sp>
        <p:nvSpPr>
          <p:cNvPr id="178" name="Google Shape;178;p22"/>
          <p:cNvSpPr/>
          <p:nvPr/>
        </p:nvSpPr>
        <p:spPr>
          <a:xfrm>
            <a:off x="3189587" y="3544756"/>
            <a:ext cx="2953800" cy="1496700"/>
          </a:xfrm>
          <a:prstGeom prst="rightArrow">
            <a:avLst>
              <a:gd name="adj1" fmla="val 66351"/>
              <a:gd name="adj2" fmla="val 41294"/>
            </a:avLst>
          </a:prstGeom>
          <a:solidFill>
            <a:srgbClr val="F3F3F3"/>
          </a:solidFill>
          <a:ln w="12700" cap="flat" cmpd="sng">
            <a:solidFill>
              <a:srgbClr val="CCCC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r>
              <a:rPr lang="ko-KR" sz="1200" b="1" i="0" u="none" strike="noStrike" cap="none">
                <a:solidFill>
                  <a:srgbClr val="FFFFFF"/>
                </a:solidFill>
                <a:latin typeface="Calibri"/>
                <a:ea typeface="Calibri"/>
                <a:cs typeface="Calibri"/>
                <a:sym typeface="Calibri"/>
              </a:rPr>
              <a:t>데이터 과학자, 사업가 등</a:t>
            </a:r>
            <a:endParaRPr sz="1400" b="0" i="0" u="none" strike="noStrike" cap="none">
              <a:solidFill>
                <a:srgbClr val="000000"/>
              </a:solidFill>
              <a:latin typeface="Arial"/>
              <a:ea typeface="Arial"/>
              <a:cs typeface="Arial"/>
              <a:sym typeface="Arial"/>
            </a:endParaRPr>
          </a:p>
        </p:txBody>
      </p:sp>
      <p:pic>
        <p:nvPicPr>
          <p:cNvPr id="179" name="Google Shape;179;p22"/>
          <p:cNvPicPr preferRelativeResize="0"/>
          <p:nvPr/>
        </p:nvPicPr>
        <p:blipFill>
          <a:blip r:embed="rId5">
            <a:alphaModFix/>
          </a:blip>
          <a:stretch>
            <a:fillRect/>
          </a:stretch>
        </p:blipFill>
        <p:spPr>
          <a:xfrm>
            <a:off x="848775" y="3615353"/>
            <a:ext cx="2213076" cy="1386427"/>
          </a:xfrm>
          <a:prstGeom prst="rect">
            <a:avLst/>
          </a:prstGeom>
          <a:noFill/>
          <a:ln>
            <a:noFill/>
          </a:ln>
        </p:spPr>
      </p:pic>
      <p:pic>
        <p:nvPicPr>
          <p:cNvPr id="180" name="Google Shape;180;p22"/>
          <p:cNvPicPr preferRelativeResize="0"/>
          <p:nvPr/>
        </p:nvPicPr>
        <p:blipFill>
          <a:blip r:embed="rId6">
            <a:alphaModFix/>
          </a:blip>
          <a:stretch>
            <a:fillRect/>
          </a:stretch>
        </p:blipFill>
        <p:spPr>
          <a:xfrm>
            <a:off x="6215271" y="3586971"/>
            <a:ext cx="2263300" cy="1412250"/>
          </a:xfrm>
          <a:prstGeom prst="rect">
            <a:avLst/>
          </a:prstGeom>
          <a:noFill/>
          <a:ln>
            <a:noFill/>
          </a:ln>
        </p:spPr>
      </p:pic>
      <p:pic>
        <p:nvPicPr>
          <p:cNvPr id="181" name="Google Shape;181;p22"/>
          <p:cNvPicPr preferRelativeResize="0"/>
          <p:nvPr/>
        </p:nvPicPr>
        <p:blipFill>
          <a:blip r:embed="rId7">
            <a:alphaModFix/>
          </a:blip>
          <a:stretch>
            <a:fillRect/>
          </a:stretch>
        </p:blipFill>
        <p:spPr>
          <a:xfrm>
            <a:off x="3278137" y="3902934"/>
            <a:ext cx="2391817" cy="76242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Google Shape;2415;p15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416" name="Google Shape;2416;p15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   </a:t>
            </a:r>
            <a:endParaRPr/>
          </a:p>
        </p:txBody>
      </p:sp>
      <p:sp>
        <p:nvSpPr>
          <p:cNvPr id="2417" name="Google Shape;2417;p15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150</a:t>
            </a:fld>
            <a:endParaRPr/>
          </a:p>
        </p:txBody>
      </p:sp>
      <p:sp>
        <p:nvSpPr>
          <p:cNvPr id="2418" name="Google Shape;2418;p150"/>
          <p:cNvSpPr txBox="1">
            <a:spLocks noGrp="1"/>
          </p:cNvSpPr>
          <p:nvPr>
            <p:ph type="body" idx="4294967295"/>
          </p:nvPr>
        </p:nvSpPr>
        <p:spPr>
          <a:xfrm>
            <a:off x="315300" y="1110000"/>
            <a:ext cx="5601900" cy="5104800"/>
          </a:xfrm>
          <a:prstGeom prst="rect">
            <a:avLst/>
          </a:prstGeom>
          <a:noFill/>
          <a:ln>
            <a:noFill/>
          </a:ln>
        </p:spPr>
        <p:txBody>
          <a:bodyPr spcFirstLastPara="1" wrap="square" lIns="91425" tIns="45700" rIns="91425" bIns="45700" anchor="t" anchorCtr="0">
            <a:noAutofit/>
          </a:bodyPr>
          <a:lstStyle/>
          <a:p>
            <a:pPr marL="457200" lvl="0" indent="-330200" algn="l" rtl="0">
              <a:lnSpc>
                <a:spcPct val="115000"/>
              </a:lnSpc>
              <a:spcBef>
                <a:spcPts val="1000"/>
              </a:spcBef>
              <a:spcAft>
                <a:spcPts val="0"/>
              </a:spcAft>
              <a:buSzPts val="1600"/>
              <a:buChar char="•"/>
            </a:pPr>
            <a:r>
              <a:rPr lang="ko-KR" sz="1600">
                <a:latin typeface="Malgun Gothic"/>
                <a:ea typeface="Malgun Gothic"/>
                <a:cs typeface="Malgun Gothic"/>
                <a:sym typeface="Malgun Gothic"/>
              </a:rPr>
              <a:t>학생이 경제학을 수강하는 사건을 A, 정치학을 수강하는 사건을 B라고 하자. 두 과목 모두 수강하는 사건을 </a:t>
            </a:r>
            <a:r>
              <a:rPr lang="ko-KR" sz="1600" b="1">
                <a:latin typeface="Malgun Gothic"/>
                <a:ea typeface="Malgun Gothic"/>
                <a:cs typeface="Malgun Gothic"/>
                <a:sym typeface="Malgun Gothic"/>
              </a:rPr>
              <a:t>A⋂B 로 표시하고 A와 B의 공통집합</a:t>
            </a:r>
            <a:r>
              <a:rPr lang="ko-KR" sz="1600">
                <a:latin typeface="Malgun Gothic"/>
                <a:ea typeface="Malgun Gothic"/>
                <a:cs typeface="Malgun Gothic"/>
                <a:sym typeface="Malgun Gothic"/>
              </a:rPr>
              <a:t>(intersection set)이라 부른다</a:t>
            </a:r>
            <a:endParaRPr sz="1600">
              <a:latin typeface="Malgun Gothic"/>
              <a:ea typeface="Malgun Gothic"/>
              <a:cs typeface="Malgun Gothic"/>
              <a:sym typeface="Malgun Gothic"/>
            </a:endParaRPr>
          </a:p>
          <a:p>
            <a:pPr marL="457200" lvl="0" indent="-330200" algn="l" rtl="0">
              <a:lnSpc>
                <a:spcPct val="115000"/>
              </a:lnSpc>
              <a:spcBef>
                <a:spcPts val="1000"/>
              </a:spcBef>
              <a:spcAft>
                <a:spcPts val="0"/>
              </a:spcAft>
              <a:buSzPts val="1600"/>
              <a:buChar char="•"/>
            </a:pPr>
            <a:r>
              <a:rPr lang="ko-KR" sz="1600">
                <a:latin typeface="Malgun Gothic"/>
                <a:ea typeface="Malgun Gothic"/>
                <a:cs typeface="Malgun Gothic"/>
                <a:sym typeface="Malgun Gothic"/>
              </a:rPr>
              <a:t>학생이 경제학 또는 정치학을 수강(둘 중 한 과목이나 두 과목 모두)하는 사건을 </a:t>
            </a:r>
            <a:r>
              <a:rPr lang="ko-KR" sz="1600" b="1">
                <a:latin typeface="Malgun Gothic"/>
                <a:ea typeface="Malgun Gothic"/>
                <a:cs typeface="Malgun Gothic"/>
                <a:sym typeface="Malgun Gothic"/>
              </a:rPr>
              <a:t>A⋃B 로 표시하고 A와 B의 합집합</a:t>
            </a:r>
            <a:r>
              <a:rPr lang="ko-KR" sz="1600">
                <a:latin typeface="Malgun Gothic"/>
                <a:ea typeface="Malgun Gothic"/>
                <a:cs typeface="Malgun Gothic"/>
                <a:sym typeface="Malgun Gothic"/>
              </a:rPr>
              <a:t>(union set)이라 부른다. </a:t>
            </a:r>
            <a:endParaRPr sz="1600">
              <a:latin typeface="Malgun Gothic"/>
              <a:ea typeface="Malgun Gothic"/>
              <a:cs typeface="Malgun Gothic"/>
              <a:sym typeface="Malgun Gothic"/>
            </a:endParaRPr>
          </a:p>
          <a:p>
            <a:pPr marL="457200" lvl="0" indent="-330200" algn="l" rtl="0">
              <a:lnSpc>
                <a:spcPct val="115000"/>
              </a:lnSpc>
              <a:spcBef>
                <a:spcPts val="1000"/>
              </a:spcBef>
              <a:spcAft>
                <a:spcPts val="0"/>
              </a:spcAft>
              <a:buSzPts val="1600"/>
              <a:buChar char="•"/>
            </a:pPr>
            <a:r>
              <a:rPr lang="ko-KR" sz="1600">
                <a:latin typeface="Malgun Gothic"/>
                <a:ea typeface="Malgun Gothic"/>
                <a:cs typeface="Malgun Gothic"/>
                <a:sym typeface="Malgun Gothic"/>
              </a:rPr>
              <a:t>여기에서 </a:t>
            </a:r>
            <a:r>
              <a:rPr lang="ko-KR" sz="1600" b="1">
                <a:latin typeface="Malgun Gothic"/>
                <a:ea typeface="Malgun Gothic"/>
                <a:cs typeface="Malgun Gothic"/>
                <a:sym typeface="Malgun Gothic"/>
              </a:rPr>
              <a:t>P(A⋃B)의 확률 35/40</a:t>
            </a:r>
            <a:r>
              <a:rPr lang="ko-KR" sz="1600">
                <a:latin typeface="Malgun Gothic"/>
                <a:ea typeface="Malgun Gothic"/>
                <a:cs typeface="Malgun Gothic"/>
                <a:sym typeface="Malgun Gothic"/>
              </a:rPr>
              <a:t> 는 그림을 잘 살펴보면 다음과 같음을 알 수 있다.</a:t>
            </a:r>
            <a:endParaRPr sz="1600">
              <a:latin typeface="Malgun Gothic"/>
              <a:ea typeface="Malgun Gothic"/>
              <a:cs typeface="Malgun Gothic"/>
              <a:sym typeface="Malgun Gothic"/>
            </a:endParaRPr>
          </a:p>
          <a:p>
            <a:pPr marL="0" lvl="0" indent="0" algn="l" rtl="0">
              <a:lnSpc>
                <a:spcPct val="115000"/>
              </a:lnSpc>
              <a:spcBef>
                <a:spcPts val="1000"/>
              </a:spcBef>
              <a:spcAft>
                <a:spcPts val="0"/>
              </a:spcAft>
              <a:buNone/>
            </a:pPr>
            <a:r>
              <a:rPr lang="ko-KR" sz="1600">
                <a:latin typeface="Malgun Gothic"/>
                <a:ea typeface="Malgun Gothic"/>
                <a:cs typeface="Malgun Gothic"/>
                <a:sym typeface="Malgun Gothic"/>
              </a:rPr>
              <a:t>      P(A⋃B) = P(A) ＋ P(B) － P(A⋂B)</a:t>
            </a:r>
            <a:endParaRPr sz="1600">
              <a:latin typeface="Malgun Gothic"/>
              <a:ea typeface="Malgun Gothic"/>
              <a:cs typeface="Malgun Gothic"/>
              <a:sym typeface="Malgun Gothic"/>
            </a:endParaRPr>
          </a:p>
          <a:p>
            <a:pPr marL="0" lvl="0" indent="0" algn="l" rtl="0">
              <a:lnSpc>
                <a:spcPct val="115000"/>
              </a:lnSpc>
              <a:spcBef>
                <a:spcPts val="1000"/>
              </a:spcBef>
              <a:spcAft>
                <a:spcPts val="0"/>
              </a:spcAft>
              <a:buNone/>
            </a:pPr>
            <a:r>
              <a:rPr lang="ko-KR" sz="1600">
                <a:latin typeface="Malgun Gothic"/>
                <a:ea typeface="Malgun Gothic"/>
                <a:cs typeface="Malgun Gothic"/>
                <a:sym typeface="Malgun Gothic"/>
              </a:rPr>
              <a:t>   	= 25/40 ＋ 30/40 － 20/40 = 35/40 = 0.875</a:t>
            </a:r>
            <a:endParaRPr sz="1600">
              <a:latin typeface="Malgun Gothic"/>
              <a:ea typeface="Malgun Gothic"/>
              <a:cs typeface="Malgun Gothic"/>
              <a:sym typeface="Malgun Gothic"/>
            </a:endParaRPr>
          </a:p>
          <a:p>
            <a:pPr marL="457200" lvl="0" indent="-330200" algn="l" rtl="0">
              <a:lnSpc>
                <a:spcPct val="115000"/>
              </a:lnSpc>
              <a:spcBef>
                <a:spcPts val="1000"/>
              </a:spcBef>
              <a:spcAft>
                <a:spcPts val="0"/>
              </a:spcAft>
              <a:buSzPts val="1600"/>
              <a:buChar char="•"/>
            </a:pPr>
            <a:r>
              <a:rPr lang="ko-KR" sz="1600">
                <a:latin typeface="Malgun Gothic"/>
                <a:ea typeface="Malgun Gothic"/>
                <a:cs typeface="Malgun Gothic"/>
                <a:sym typeface="Malgun Gothic"/>
              </a:rPr>
              <a:t>즉, </a:t>
            </a:r>
            <a:r>
              <a:rPr lang="ko-KR" sz="1600" b="1">
                <a:latin typeface="Malgun Gothic"/>
                <a:ea typeface="Malgun Gothic"/>
                <a:cs typeface="Malgun Gothic"/>
                <a:sym typeface="Malgun Gothic"/>
              </a:rPr>
              <a:t>경제학을 수강할 확률과 정치학을 수강할 확률은 두 과목 모두 수강할 확률을 각각 포함하고 있으므로, A⋃B 의 확률을 구할 때 두 확률을 더한 후 두 과목 모두 수강할 확률을 한번 빼야 한다.</a:t>
            </a:r>
            <a:endParaRPr sz="1600" b="1">
              <a:latin typeface="Malgun Gothic"/>
              <a:ea typeface="Malgun Gothic"/>
              <a:cs typeface="Malgun Gothic"/>
              <a:sym typeface="Malgun Gothic"/>
            </a:endParaRPr>
          </a:p>
        </p:txBody>
      </p:sp>
      <p:sp>
        <p:nvSpPr>
          <p:cNvPr id="2419" name="Google Shape;2419;p150"/>
          <p:cNvSpPr/>
          <p:nvPr/>
        </p:nvSpPr>
        <p:spPr>
          <a:xfrm>
            <a:off x="6005010" y="1217250"/>
            <a:ext cx="2529000" cy="18423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50"/>
          <p:cNvSpPr/>
          <p:nvPr/>
        </p:nvSpPr>
        <p:spPr>
          <a:xfrm>
            <a:off x="6086273" y="1418524"/>
            <a:ext cx="1677300" cy="1389600"/>
          </a:xfrm>
          <a:prstGeom prst="ellipse">
            <a:avLst/>
          </a:prstGeom>
          <a:solidFill>
            <a:srgbClr val="FFB2B2">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a:latin typeface="Malgun Gothic"/>
                <a:ea typeface="Malgun Gothic"/>
                <a:cs typeface="Malgun Gothic"/>
                <a:sym typeface="Malgun Gothic"/>
              </a:rPr>
              <a:t>A</a:t>
            </a:r>
            <a:endParaRPr>
              <a:latin typeface="Malgun Gothic"/>
              <a:ea typeface="Malgun Gothic"/>
              <a:cs typeface="Malgun Gothic"/>
              <a:sym typeface="Malgun Gothic"/>
            </a:endParaRPr>
          </a:p>
        </p:txBody>
      </p:sp>
      <p:sp>
        <p:nvSpPr>
          <p:cNvPr id="2421" name="Google Shape;2421;p150"/>
          <p:cNvSpPr/>
          <p:nvPr/>
        </p:nvSpPr>
        <p:spPr>
          <a:xfrm>
            <a:off x="6673386" y="1283514"/>
            <a:ext cx="1763400" cy="1682700"/>
          </a:xfrm>
          <a:prstGeom prst="ellipse">
            <a:avLst/>
          </a:prstGeom>
          <a:solidFill>
            <a:srgbClr val="DFEBFF">
              <a:alpha val="48750"/>
            </a:srgbClr>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KR">
                <a:latin typeface="Malgun Gothic"/>
                <a:ea typeface="Malgun Gothic"/>
                <a:cs typeface="Malgun Gothic"/>
                <a:sym typeface="Malgun Gothic"/>
              </a:rPr>
              <a:t>B</a:t>
            </a:r>
            <a:endParaRPr>
              <a:latin typeface="Malgun Gothic"/>
              <a:ea typeface="Malgun Gothic"/>
              <a:cs typeface="Malgun Gothic"/>
              <a:sym typeface="Malgun Gothic"/>
            </a:endParaRPr>
          </a:p>
        </p:txBody>
      </p:sp>
      <p:sp>
        <p:nvSpPr>
          <p:cNvPr id="2422" name="Google Shape;2422;p150"/>
          <p:cNvSpPr txBox="1"/>
          <p:nvPr/>
        </p:nvSpPr>
        <p:spPr>
          <a:xfrm>
            <a:off x="6770866" y="1916094"/>
            <a:ext cx="88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a:t>A⋂B</a:t>
            </a:r>
            <a:endParaRPr/>
          </a:p>
        </p:txBody>
      </p:sp>
      <p:sp>
        <p:nvSpPr>
          <p:cNvPr id="2423" name="Google Shape;2423;p150"/>
          <p:cNvSpPr/>
          <p:nvPr/>
        </p:nvSpPr>
        <p:spPr>
          <a:xfrm>
            <a:off x="6004850" y="3510118"/>
            <a:ext cx="2529000" cy="18423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50"/>
          <p:cNvSpPr/>
          <p:nvPr/>
        </p:nvSpPr>
        <p:spPr>
          <a:xfrm>
            <a:off x="6086273" y="3721816"/>
            <a:ext cx="1677300" cy="1389600"/>
          </a:xfrm>
          <a:prstGeom prst="ellipse">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algun Gothic"/>
              <a:ea typeface="Malgun Gothic"/>
              <a:cs typeface="Malgun Gothic"/>
              <a:sym typeface="Malgun Gothic"/>
            </a:endParaRPr>
          </a:p>
        </p:txBody>
      </p:sp>
      <p:sp>
        <p:nvSpPr>
          <p:cNvPr id="2425" name="Google Shape;2425;p150"/>
          <p:cNvSpPr/>
          <p:nvPr/>
        </p:nvSpPr>
        <p:spPr>
          <a:xfrm>
            <a:off x="6673386" y="3576289"/>
            <a:ext cx="1763400" cy="1682700"/>
          </a:xfrm>
          <a:prstGeom prst="ellipse">
            <a:avLst/>
          </a:prstGeom>
          <a:solidFill>
            <a:srgbClr val="FFF2CC"/>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latin typeface="Malgun Gothic"/>
              <a:ea typeface="Malgun Gothic"/>
              <a:cs typeface="Malgun Gothic"/>
              <a:sym typeface="Malgun Gothic"/>
            </a:endParaRPr>
          </a:p>
        </p:txBody>
      </p:sp>
      <p:sp>
        <p:nvSpPr>
          <p:cNvPr id="2426" name="Google Shape;2426;p150"/>
          <p:cNvSpPr txBox="1"/>
          <p:nvPr/>
        </p:nvSpPr>
        <p:spPr>
          <a:xfrm>
            <a:off x="6770866" y="4206103"/>
            <a:ext cx="886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a:t>A⋃B</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sp>
        <p:nvSpPr>
          <p:cNvPr id="2431" name="Google Shape;2431;p15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432" name="Google Shape;2432;p15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433" name="Google Shape;2433;p15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151</a:t>
            </a:fld>
            <a:endParaRPr/>
          </a:p>
        </p:txBody>
      </p:sp>
      <p:sp>
        <p:nvSpPr>
          <p:cNvPr id="2434" name="Google Shape;2434;p151"/>
          <p:cNvSpPr txBox="1"/>
          <p:nvPr/>
        </p:nvSpPr>
        <p:spPr>
          <a:xfrm>
            <a:off x="519450" y="4221900"/>
            <a:ext cx="7854300" cy="15981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a:p>
            <a:pPr marL="457200" lvl="0" indent="-317500" algn="l" rtl="0">
              <a:spcBef>
                <a:spcPts val="0"/>
              </a:spcBef>
              <a:spcAft>
                <a:spcPts val="0"/>
              </a:spcAft>
              <a:buSzPts val="1400"/>
              <a:buFont typeface="Malgun Gothic"/>
              <a:buChar char="▪"/>
            </a:pPr>
            <a:r>
              <a:rPr lang="ko-KR">
                <a:latin typeface="Malgun Gothic"/>
                <a:ea typeface="Malgun Gothic"/>
                <a:cs typeface="Malgun Gothic"/>
                <a:sym typeface="Malgun Gothic"/>
              </a:rPr>
              <a:t>이 경우에는 두 과목 모두 수강하는 학생이 없으므로 경제학을 수강하는 사건(A)과 정치학을 수강하는 사건(B)은 서로 배반이다. 따라서 경제학 또는 정치학을 수강할 사건 (A U B)의 확률은 다음과 같다.</a:t>
            </a:r>
            <a:endParaRPr>
              <a:latin typeface="Malgun Gothic"/>
              <a:ea typeface="Malgun Gothic"/>
              <a:cs typeface="Malgun Gothic"/>
              <a:sym typeface="Malgun Gothic"/>
            </a:endParaRPr>
          </a:p>
          <a:p>
            <a:pPr marL="0" lvl="0" indent="0" algn="l" rtl="0">
              <a:spcBef>
                <a:spcPts val="0"/>
              </a:spcBef>
              <a:spcAft>
                <a:spcPts val="0"/>
              </a:spcAft>
              <a:buNone/>
            </a:pPr>
            <a:endParaRPr>
              <a:latin typeface="Malgun Gothic"/>
              <a:ea typeface="Malgun Gothic"/>
              <a:cs typeface="Malgun Gothic"/>
              <a:sym typeface="Malgun Gothic"/>
            </a:endParaRPr>
          </a:p>
          <a:p>
            <a:pPr marL="0" lvl="0" indent="0" algn="l" rtl="0">
              <a:spcBef>
                <a:spcPts val="0"/>
              </a:spcBef>
              <a:spcAft>
                <a:spcPts val="0"/>
              </a:spcAft>
              <a:buNone/>
            </a:pPr>
            <a:r>
              <a:rPr lang="ko-KR">
                <a:latin typeface="Malgun Gothic"/>
                <a:ea typeface="Malgun Gothic"/>
                <a:cs typeface="Malgun Gothic"/>
                <a:sym typeface="Malgun Gothic"/>
              </a:rPr>
              <a:t>      P(A U B) = P(A) ＋ P(B) = 10/40 ＋ 20/40 = 0.75 </a:t>
            </a:r>
            <a:endParaRPr>
              <a:latin typeface="Malgun Gothic"/>
              <a:ea typeface="Malgun Gothic"/>
              <a:cs typeface="Malgun Gothic"/>
              <a:sym typeface="Malgun Gothic"/>
            </a:endParaRPr>
          </a:p>
        </p:txBody>
      </p:sp>
      <p:sp>
        <p:nvSpPr>
          <p:cNvPr id="2435" name="Google Shape;2435;p151"/>
          <p:cNvSpPr txBox="1">
            <a:spLocks noGrp="1"/>
          </p:cNvSpPr>
          <p:nvPr>
            <p:ph type="body" idx="4294967295"/>
          </p:nvPr>
        </p:nvSpPr>
        <p:spPr>
          <a:xfrm>
            <a:off x="315300" y="3319800"/>
            <a:ext cx="8513400" cy="824100"/>
          </a:xfrm>
          <a:prstGeom prst="rect">
            <a:avLst/>
          </a:prstGeom>
        </p:spPr>
        <p:txBody>
          <a:bodyPr spcFirstLastPara="1" wrap="square" lIns="91425" tIns="45700" rIns="91425" bIns="45700" anchor="t" anchorCtr="0">
            <a:normAutofit fontScale="92500"/>
          </a:bodyPr>
          <a:lstStyle/>
          <a:p>
            <a:pPr marL="0" lvl="0" indent="0" algn="l" rtl="0">
              <a:lnSpc>
                <a:spcPct val="115000"/>
              </a:lnSpc>
              <a:spcBef>
                <a:spcPts val="0"/>
              </a:spcBef>
              <a:spcAft>
                <a:spcPts val="0"/>
              </a:spcAft>
              <a:buClr>
                <a:schemeClr val="dk1"/>
              </a:buClr>
              <a:buSzPts val="1600"/>
              <a:buFont typeface="Arial"/>
              <a:buNone/>
            </a:pPr>
            <a:r>
              <a:rPr lang="ko-KR" sz="1600" dirty="0">
                <a:latin typeface="Malgun Gothic"/>
                <a:ea typeface="Malgun Gothic"/>
                <a:cs typeface="Malgun Gothic"/>
                <a:sym typeface="Malgun Gothic"/>
              </a:rPr>
              <a:t>[예</a:t>
            </a:r>
            <a:r>
              <a:rPr lang="ko-KR" altLang="en-US" sz="1600" dirty="0">
                <a:latin typeface="Malgun Gothic"/>
                <a:ea typeface="Malgun Gothic"/>
                <a:cs typeface="Malgun Gothic"/>
                <a:sym typeface="Malgun Gothic"/>
              </a:rPr>
              <a:t>제 </a:t>
            </a:r>
            <a:r>
              <a:rPr lang="en-US" altLang="ko-KR" sz="1600" dirty="0">
                <a:latin typeface="Malgun Gothic"/>
                <a:ea typeface="Malgun Gothic"/>
                <a:cs typeface="Malgun Gothic"/>
                <a:sym typeface="Malgun Gothic"/>
              </a:rPr>
              <a:t>9-9</a:t>
            </a:r>
            <a:r>
              <a:rPr lang="ko-KR" sz="1600" dirty="0">
                <a:latin typeface="Malgun Gothic"/>
                <a:ea typeface="Malgun Gothic"/>
                <a:cs typeface="Malgun Gothic"/>
                <a:sym typeface="Malgun Gothic"/>
              </a:rPr>
              <a:t>] [</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9-8</a:t>
            </a:r>
            <a:r>
              <a:rPr lang="ko-KR" sz="1600" dirty="0">
                <a:latin typeface="Malgun Gothic"/>
                <a:ea typeface="Malgun Gothic"/>
                <a:cs typeface="Malgun Gothic"/>
                <a:sym typeface="Malgun Gothic"/>
              </a:rPr>
              <a:t>]에서 경제학을 수강하는 학생이 10명, 정치학을 듣는 학생이 20명, 두 과목을 모두 수강하는 학생이 없다면 한 학생을 만났을 때 경제학 또는 정치학을 수강할 확률은?</a:t>
            </a:r>
            <a:endParaRPr sz="1600" dirty="0">
              <a:latin typeface="Malgun Gothic"/>
              <a:ea typeface="Malgun Gothic"/>
              <a:cs typeface="Malgun Gothic"/>
              <a:sym typeface="Malgun Gothic"/>
            </a:endParaRPr>
          </a:p>
        </p:txBody>
      </p:sp>
      <p:sp>
        <p:nvSpPr>
          <p:cNvPr id="2436" name="Google Shape;2436;p151"/>
          <p:cNvSpPr txBox="1">
            <a:spLocks noGrp="1"/>
          </p:cNvSpPr>
          <p:nvPr>
            <p:ph type="body" idx="4294967295"/>
          </p:nvPr>
        </p:nvSpPr>
        <p:spPr>
          <a:xfrm>
            <a:off x="315300" y="1104900"/>
            <a:ext cx="8513400" cy="17013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Char char="•"/>
            </a:pPr>
            <a:r>
              <a:rPr lang="ko-KR" b="1">
                <a:latin typeface="Malgun Gothic"/>
                <a:ea typeface="Malgun Gothic"/>
                <a:cs typeface="Malgun Gothic"/>
                <a:sym typeface="Malgun Gothic"/>
              </a:rPr>
              <a:t>확률의 덧셈법칙</a:t>
            </a:r>
            <a:r>
              <a:rPr lang="ko-KR">
                <a:latin typeface="Malgun Gothic"/>
                <a:ea typeface="Malgun Gothic"/>
                <a:cs typeface="Malgun Gothic"/>
                <a:sym typeface="Malgun Gothic"/>
              </a:rPr>
              <a:t> : P(A ∪ B) = P(A) + P(B) - P(A ∩ B)</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P(A ∪ B) ⇔ P(A 또는 B) ⇔ P(A 및 B)</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Char char="•"/>
            </a:pPr>
            <a:r>
              <a:rPr lang="ko-KR">
                <a:latin typeface="Malgun Gothic"/>
                <a:ea typeface="Malgun Gothic"/>
                <a:cs typeface="Malgun Gothic"/>
                <a:sym typeface="Malgun Gothic"/>
              </a:rPr>
              <a:t>만일 A ∩ B = ∅ 일 때는 P(A ∪ B) = P(A) + P(B)  이고, 이때 사건 A, B를 서로 </a:t>
            </a:r>
            <a:r>
              <a:rPr lang="ko-KR" b="1">
                <a:latin typeface="Malgun Gothic"/>
                <a:ea typeface="Malgun Gothic"/>
                <a:cs typeface="Malgun Gothic"/>
                <a:sym typeface="Malgun Gothic"/>
              </a:rPr>
              <a:t>배반사건</a:t>
            </a:r>
            <a:r>
              <a:rPr lang="ko-KR">
                <a:latin typeface="Malgun Gothic"/>
                <a:ea typeface="Malgun Gothic"/>
                <a:cs typeface="Malgun Gothic"/>
                <a:sym typeface="Malgun Gothic"/>
              </a:rPr>
              <a:t>(mutually exclusive events)이라 한다.</a:t>
            </a:r>
            <a:endParaRPr>
              <a:latin typeface="Malgun Gothic"/>
              <a:ea typeface="Malgun Gothic"/>
              <a:cs typeface="Malgun Gothic"/>
              <a:sym typeface="Malgun Gothic"/>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1" name="Google Shape;2441;p15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442" name="Google Shape;2442;p15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443" name="Google Shape;2443;p15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152</a:t>
            </a:fld>
            <a:endParaRPr/>
          </a:p>
        </p:txBody>
      </p:sp>
      <p:sp>
        <p:nvSpPr>
          <p:cNvPr id="2444" name="Google Shape;2444;p152"/>
          <p:cNvSpPr txBox="1">
            <a:spLocks noGrp="1"/>
          </p:cNvSpPr>
          <p:nvPr>
            <p:ph type="body" idx="4294967295"/>
          </p:nvPr>
        </p:nvSpPr>
        <p:spPr>
          <a:xfrm>
            <a:off x="315300" y="1110000"/>
            <a:ext cx="8513400" cy="51048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확률의 곱셈법칙 : 두 사건이 동시에 일어날 확률</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P(A∩B) = P(A) × P(B|A) = P(B) × P(A|B)</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Char char="•"/>
            </a:pPr>
            <a:r>
              <a:rPr lang="ko-KR" b="1">
                <a:latin typeface="Malgun Gothic"/>
                <a:ea typeface="Malgun Gothic"/>
                <a:cs typeface="Malgun Gothic"/>
                <a:sym typeface="Malgun Gothic"/>
              </a:rPr>
              <a:t>독립 사건 </a:t>
            </a:r>
            <a:r>
              <a:rPr lang="ko-KR">
                <a:latin typeface="Malgun Gothic"/>
                <a:ea typeface="Malgun Gothic"/>
                <a:cs typeface="Malgun Gothic"/>
                <a:sym typeface="Malgun Gothic"/>
              </a:rPr>
              <a:t>: 두 사건이 독립</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P(A∩B) = P(A) × P(B) , P(A|B)=P(A), P(B|A)=P(B)</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두 개 이상의 독립 사건의 결합 확률 계산</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예) 동전을 두 번 던졌을 때 앞면이 모두 나오는 사건</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Char char="•"/>
            </a:pPr>
            <a:r>
              <a:rPr lang="ko-KR" b="1">
                <a:latin typeface="Malgun Gothic"/>
                <a:ea typeface="Malgun Gothic"/>
                <a:cs typeface="Malgun Gothic"/>
                <a:sym typeface="Malgun Gothic"/>
              </a:rPr>
              <a:t>종속 사건 </a:t>
            </a:r>
            <a:r>
              <a:rPr lang="ko-KR">
                <a:latin typeface="Malgun Gothic"/>
                <a:ea typeface="Malgun Gothic"/>
                <a:cs typeface="Malgun Gothic"/>
                <a:sym typeface="Malgun Gothic"/>
              </a:rPr>
              <a:t>: 두 사건이 독립적이지 않음</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P(A∩B) = P(A) × P(B|A) = P(B) × P(A|B)</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확률의 곱셈 법칙이 적용되고, 조건부 확률을 활용</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예) 첫번째 주사위를 던졌을 때 1,2,3의 수가 나오고, 두번째는 짝수가 나오는 확률</a:t>
            </a:r>
            <a:endParaRPr>
              <a:latin typeface="Malgun Gothic"/>
              <a:ea typeface="Malgun Gothic"/>
              <a:cs typeface="Malgun Gothic"/>
              <a:sym typeface="Malgun Gothic"/>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448"/>
        <p:cNvGrpSpPr/>
        <p:nvPr/>
      </p:nvGrpSpPr>
      <p:grpSpPr>
        <a:xfrm>
          <a:off x="0" y="0"/>
          <a:ext cx="0" cy="0"/>
          <a:chOff x="0" y="0"/>
          <a:chExt cx="0" cy="0"/>
        </a:xfrm>
      </p:grpSpPr>
      <p:sp>
        <p:nvSpPr>
          <p:cNvPr id="2449" name="Google Shape;2449;p15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 : 조건부 확률</a:t>
            </a:r>
            <a:endParaRPr/>
          </a:p>
        </p:txBody>
      </p:sp>
      <p:sp>
        <p:nvSpPr>
          <p:cNvPr id="2450" name="Google Shape;2450;p15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451" name="Google Shape;2451;p15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153</a:t>
            </a:fld>
            <a:endParaRPr/>
          </a:p>
        </p:txBody>
      </p:sp>
      <p:sp>
        <p:nvSpPr>
          <p:cNvPr id="2452" name="Google Shape;2452;p153"/>
          <p:cNvSpPr txBox="1"/>
          <p:nvPr/>
        </p:nvSpPr>
        <p:spPr>
          <a:xfrm>
            <a:off x="315375" y="3190750"/>
            <a:ext cx="8183700" cy="27858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ko-KR">
                <a:latin typeface="Malgun Gothic"/>
                <a:ea typeface="Malgun Gothic"/>
                <a:cs typeface="Malgun Gothic"/>
                <a:sym typeface="Malgun Gothic"/>
              </a:rPr>
              <a:t>&lt;풀이 준비&gt;</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이 문제를 풀기 위해서는 주어진 정보를 아래와 같은 분할표로 정리하면 편리하다.</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남자일 사건을 M, 여자를 F, 서울출신일 사건을 S, 지방출신을 C라 하자. 따라서 빈칸을 계산하여 넣으면 아래와 같다.</a:t>
            </a:r>
            <a:endParaRPr>
              <a:latin typeface="Malgun Gothic"/>
              <a:ea typeface="Malgun Gothic"/>
              <a:cs typeface="Malgun Gothic"/>
              <a:sym typeface="Malgun Gothic"/>
            </a:endParaRPr>
          </a:p>
        </p:txBody>
      </p:sp>
      <p:sp>
        <p:nvSpPr>
          <p:cNvPr id="2453" name="Google Shape;2453;p153"/>
          <p:cNvSpPr txBox="1">
            <a:spLocks noGrp="1"/>
          </p:cNvSpPr>
          <p:nvPr>
            <p:ph type="body" idx="4294967295"/>
          </p:nvPr>
        </p:nvSpPr>
        <p:spPr>
          <a:xfrm>
            <a:off x="315300" y="1110000"/>
            <a:ext cx="8513400" cy="17424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9-10</a:t>
            </a:r>
            <a:r>
              <a:rPr lang="ko-KR" sz="1600" dirty="0">
                <a:latin typeface="Malgun Gothic"/>
                <a:ea typeface="Malgun Gothic"/>
                <a:cs typeface="Malgun Gothic"/>
                <a:sym typeface="Malgun Gothic"/>
              </a:rPr>
              <a:t>] 통계학과 2학년 학생 30명 중 남학생이 10명, 여학생이 20명인데, 남학생 중 1명, 여학생 중 5명이 지방출신이라고 한다.</a:t>
            </a: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1) 한 학생을 뽑았을 때 이 학생이 지방출신일 확률은? 6/30</a:t>
            </a: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2) 한 학생을 뽑았더니 여자였다. 이 학생이 지방출신일 확률은? 5/20 ; </a:t>
            </a:r>
            <a:r>
              <a:rPr lang="ko-KR" sz="1600" dirty="0" err="1">
                <a:latin typeface="Malgun Gothic"/>
                <a:ea typeface="Malgun Gothic"/>
                <a:cs typeface="Malgun Gothic"/>
                <a:sym typeface="Malgun Gothic"/>
              </a:rPr>
              <a:t>P</a:t>
            </a:r>
            <a:r>
              <a:rPr lang="ko-KR" sz="1600" dirty="0">
                <a:latin typeface="Malgun Gothic"/>
                <a:ea typeface="Malgun Gothic"/>
                <a:cs typeface="Malgun Gothic"/>
                <a:sym typeface="Malgun Gothic"/>
              </a:rPr>
              <a:t>(C|F)</a:t>
            </a: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3) 한 학생을 뽑았더니 </a:t>
            </a:r>
            <a:r>
              <a:rPr lang="ko-KR" sz="1600" dirty="0" err="1">
                <a:latin typeface="Malgun Gothic"/>
                <a:ea typeface="Malgun Gothic"/>
                <a:cs typeface="Malgun Gothic"/>
                <a:sym typeface="Malgun Gothic"/>
              </a:rPr>
              <a:t>지방출신이었다</a:t>
            </a:r>
            <a:r>
              <a:rPr lang="ko-KR" sz="1600" dirty="0">
                <a:latin typeface="Malgun Gothic"/>
                <a:ea typeface="Malgun Gothic"/>
                <a:cs typeface="Malgun Gothic"/>
                <a:sym typeface="Malgun Gothic"/>
              </a:rPr>
              <a:t>. 이 학생이 남자일 확률은? 1/6 ; </a:t>
            </a:r>
            <a:r>
              <a:rPr lang="ko-KR" sz="1600" dirty="0" err="1">
                <a:latin typeface="Malgun Gothic"/>
                <a:ea typeface="Malgun Gothic"/>
                <a:cs typeface="Malgun Gothic"/>
                <a:sym typeface="Malgun Gothic"/>
              </a:rPr>
              <a:t>P</a:t>
            </a:r>
            <a:r>
              <a:rPr lang="ko-KR" sz="1600" dirty="0">
                <a:latin typeface="Malgun Gothic"/>
                <a:ea typeface="Malgun Gothic"/>
                <a:cs typeface="Malgun Gothic"/>
                <a:sym typeface="Malgun Gothic"/>
              </a:rPr>
              <a:t>(M|C)</a:t>
            </a: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4) 한 학생을 뽑았을 때 </a:t>
            </a:r>
            <a:r>
              <a:rPr lang="ko-KR" sz="1600" b="1" dirty="0">
                <a:latin typeface="Malgun Gothic"/>
                <a:ea typeface="Malgun Gothic"/>
                <a:cs typeface="Malgun Gothic"/>
                <a:sym typeface="Malgun Gothic"/>
              </a:rPr>
              <a:t>남자이며 서울출신</a:t>
            </a:r>
            <a:r>
              <a:rPr lang="ko-KR" sz="1600" dirty="0">
                <a:latin typeface="Malgun Gothic"/>
                <a:ea typeface="Malgun Gothic"/>
                <a:cs typeface="Malgun Gothic"/>
                <a:sym typeface="Malgun Gothic"/>
              </a:rPr>
              <a:t>일 확률은?</a:t>
            </a:r>
            <a:endParaRPr sz="1600" dirty="0">
              <a:latin typeface="Malgun Gothic"/>
              <a:ea typeface="Malgun Gothic"/>
              <a:cs typeface="Malgun Gothic"/>
              <a:sym typeface="Malgun Gothic"/>
            </a:endParaRPr>
          </a:p>
        </p:txBody>
      </p:sp>
      <p:graphicFrame>
        <p:nvGraphicFramePr>
          <p:cNvPr id="2454" name="Google Shape;2454;p153"/>
          <p:cNvGraphicFramePr/>
          <p:nvPr/>
        </p:nvGraphicFramePr>
        <p:xfrm>
          <a:off x="2030900" y="4465863"/>
          <a:ext cx="4651800" cy="1384850"/>
        </p:xfrm>
        <a:graphic>
          <a:graphicData uri="http://schemas.openxmlformats.org/drawingml/2006/table">
            <a:tbl>
              <a:tblPr>
                <a:noFill/>
                <a:tableStyleId>{0944CDFF-17AD-4667-B9B5-D25C10F7F634}</a:tableStyleId>
              </a:tblPr>
              <a:tblGrid>
                <a:gridCol w="1162950">
                  <a:extLst>
                    <a:ext uri="{9D8B030D-6E8A-4147-A177-3AD203B41FA5}">
                      <a16:colId xmlns:a16="http://schemas.microsoft.com/office/drawing/2014/main" val="20000"/>
                    </a:ext>
                  </a:extLst>
                </a:gridCol>
                <a:gridCol w="1162950">
                  <a:extLst>
                    <a:ext uri="{9D8B030D-6E8A-4147-A177-3AD203B41FA5}">
                      <a16:colId xmlns:a16="http://schemas.microsoft.com/office/drawing/2014/main" val="20001"/>
                    </a:ext>
                  </a:extLst>
                </a:gridCol>
                <a:gridCol w="1162950">
                  <a:extLst>
                    <a:ext uri="{9D8B030D-6E8A-4147-A177-3AD203B41FA5}">
                      <a16:colId xmlns:a16="http://schemas.microsoft.com/office/drawing/2014/main" val="20002"/>
                    </a:ext>
                  </a:extLst>
                </a:gridCol>
                <a:gridCol w="1162950">
                  <a:extLst>
                    <a:ext uri="{9D8B030D-6E8A-4147-A177-3AD203B41FA5}">
                      <a16:colId xmlns:a16="http://schemas.microsoft.com/office/drawing/2014/main" val="20003"/>
                    </a:ext>
                  </a:extLst>
                </a:gridCol>
              </a:tblGrid>
              <a:tr h="370650">
                <a:tc>
                  <a:txBody>
                    <a:bodyPr/>
                    <a:lstStyle/>
                    <a:p>
                      <a:pPr marL="0" lvl="0" indent="0" algn="ctr" rtl="0">
                        <a:spcBef>
                          <a:spcPts val="0"/>
                        </a:spcBef>
                        <a:spcAft>
                          <a:spcPts val="0"/>
                        </a:spcAft>
                        <a:buNone/>
                      </a:pP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a:latin typeface="Malgun Gothic"/>
                          <a:ea typeface="Malgun Gothic"/>
                          <a:cs typeface="Malgun Gothic"/>
                          <a:sym typeface="Malgun Gothic"/>
                        </a:rPr>
                        <a:t>S (서울출신)</a:t>
                      </a: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a:latin typeface="Malgun Gothic"/>
                          <a:ea typeface="Malgun Gothic"/>
                          <a:cs typeface="Malgun Gothic"/>
                          <a:sym typeface="Malgun Gothic"/>
                        </a:rPr>
                        <a:t>C (지방출신)</a:t>
                      </a: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a:latin typeface="Malgun Gothic"/>
                          <a:ea typeface="Malgun Gothic"/>
                          <a:cs typeface="Malgun Gothic"/>
                          <a:sym typeface="Malgun Gothic"/>
                        </a:rPr>
                        <a:t>계</a:t>
                      </a:r>
                      <a:endParaRPr>
                        <a:latin typeface="Malgun Gothic"/>
                        <a:ea typeface="Malgun Gothic"/>
                        <a:cs typeface="Malgun Gothic"/>
                        <a:sym typeface="Malgun Gothic"/>
                      </a:endParaRPr>
                    </a:p>
                  </a:txBody>
                  <a:tcPr marL="0" marR="0" marT="0" marB="0" anchor="ctr">
                    <a:solidFill>
                      <a:srgbClr val="FFFFFF"/>
                    </a:solidFill>
                  </a:tcPr>
                </a:tc>
                <a:extLst>
                  <a:ext uri="{0D108BD9-81ED-4DB2-BD59-A6C34878D82A}">
                    <a16:rowId xmlns:a16="http://schemas.microsoft.com/office/drawing/2014/main" val="10000"/>
                  </a:ext>
                </a:extLst>
              </a:tr>
              <a:tr h="370650">
                <a:tc>
                  <a:txBody>
                    <a:bodyPr/>
                    <a:lstStyle/>
                    <a:p>
                      <a:pPr marL="0" lvl="0" indent="0" algn="ctr" rtl="0">
                        <a:spcBef>
                          <a:spcPts val="0"/>
                        </a:spcBef>
                        <a:spcAft>
                          <a:spcPts val="0"/>
                        </a:spcAft>
                        <a:buNone/>
                      </a:pPr>
                      <a:r>
                        <a:rPr lang="ko-KR">
                          <a:latin typeface="Malgun Gothic"/>
                          <a:ea typeface="Malgun Gothic"/>
                          <a:cs typeface="Malgun Gothic"/>
                          <a:sym typeface="Malgun Gothic"/>
                        </a:rPr>
                        <a:t>M (남자)</a:t>
                      </a: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b="1">
                          <a:latin typeface="Malgun Gothic"/>
                          <a:ea typeface="Malgun Gothic"/>
                          <a:cs typeface="Malgun Gothic"/>
                          <a:sym typeface="Malgun Gothic"/>
                        </a:rPr>
                        <a:t>9</a:t>
                      </a:r>
                      <a:endParaRPr b="1">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a:latin typeface="Malgun Gothic"/>
                          <a:ea typeface="Malgun Gothic"/>
                          <a:cs typeface="Malgun Gothic"/>
                          <a:sym typeface="Malgun Gothic"/>
                        </a:rPr>
                        <a:t>1</a:t>
                      </a: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b="1">
                          <a:latin typeface="Malgun Gothic"/>
                          <a:ea typeface="Malgun Gothic"/>
                          <a:cs typeface="Malgun Gothic"/>
                          <a:sym typeface="Malgun Gothic"/>
                        </a:rPr>
                        <a:t>10</a:t>
                      </a:r>
                      <a:endParaRPr b="1">
                        <a:latin typeface="Malgun Gothic"/>
                        <a:ea typeface="Malgun Gothic"/>
                        <a:cs typeface="Malgun Gothic"/>
                        <a:sym typeface="Malgun Gothic"/>
                      </a:endParaRPr>
                    </a:p>
                  </a:txBody>
                  <a:tcPr marL="0" marR="0" marT="0" marB="0" anchor="ctr">
                    <a:solidFill>
                      <a:srgbClr val="FFFFFF"/>
                    </a:solidFill>
                  </a:tcPr>
                </a:tc>
                <a:extLst>
                  <a:ext uri="{0D108BD9-81ED-4DB2-BD59-A6C34878D82A}">
                    <a16:rowId xmlns:a16="http://schemas.microsoft.com/office/drawing/2014/main" val="10001"/>
                  </a:ext>
                </a:extLst>
              </a:tr>
              <a:tr h="370650">
                <a:tc>
                  <a:txBody>
                    <a:bodyPr/>
                    <a:lstStyle/>
                    <a:p>
                      <a:pPr marL="0" lvl="0" indent="0" algn="ctr" rtl="0">
                        <a:spcBef>
                          <a:spcPts val="0"/>
                        </a:spcBef>
                        <a:spcAft>
                          <a:spcPts val="0"/>
                        </a:spcAft>
                        <a:buNone/>
                      </a:pPr>
                      <a:r>
                        <a:rPr lang="ko-KR">
                          <a:latin typeface="Malgun Gothic"/>
                          <a:ea typeface="Malgun Gothic"/>
                          <a:cs typeface="Malgun Gothic"/>
                          <a:sym typeface="Malgun Gothic"/>
                        </a:rPr>
                        <a:t>F (여자)</a:t>
                      </a: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a:latin typeface="Malgun Gothic"/>
                          <a:ea typeface="Malgun Gothic"/>
                          <a:cs typeface="Malgun Gothic"/>
                          <a:sym typeface="Malgun Gothic"/>
                        </a:rPr>
                        <a:t>15</a:t>
                      </a: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a:latin typeface="Malgun Gothic"/>
                          <a:ea typeface="Malgun Gothic"/>
                          <a:cs typeface="Malgun Gothic"/>
                          <a:sym typeface="Malgun Gothic"/>
                        </a:rPr>
                        <a:t>5</a:t>
                      </a: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a:latin typeface="Malgun Gothic"/>
                          <a:ea typeface="Malgun Gothic"/>
                          <a:cs typeface="Malgun Gothic"/>
                          <a:sym typeface="Malgun Gothic"/>
                        </a:rPr>
                        <a:t>20</a:t>
                      </a:r>
                      <a:endParaRPr>
                        <a:latin typeface="Malgun Gothic"/>
                        <a:ea typeface="Malgun Gothic"/>
                        <a:cs typeface="Malgun Gothic"/>
                        <a:sym typeface="Malgun Gothic"/>
                      </a:endParaRPr>
                    </a:p>
                  </a:txBody>
                  <a:tcPr marL="0" marR="0" marT="0" marB="0" anchor="ctr">
                    <a:solidFill>
                      <a:srgbClr val="FFFFFF"/>
                    </a:solidFill>
                  </a:tcPr>
                </a:tc>
                <a:extLst>
                  <a:ext uri="{0D108BD9-81ED-4DB2-BD59-A6C34878D82A}">
                    <a16:rowId xmlns:a16="http://schemas.microsoft.com/office/drawing/2014/main" val="10002"/>
                  </a:ext>
                </a:extLst>
              </a:tr>
              <a:tr h="272900">
                <a:tc>
                  <a:txBody>
                    <a:bodyPr/>
                    <a:lstStyle/>
                    <a:p>
                      <a:pPr marL="0" lvl="0" indent="0" algn="ctr" rtl="0">
                        <a:spcBef>
                          <a:spcPts val="0"/>
                        </a:spcBef>
                        <a:spcAft>
                          <a:spcPts val="0"/>
                        </a:spcAft>
                        <a:buNone/>
                      </a:pPr>
                      <a:r>
                        <a:rPr lang="ko-KR">
                          <a:latin typeface="Malgun Gothic"/>
                          <a:ea typeface="Malgun Gothic"/>
                          <a:cs typeface="Malgun Gothic"/>
                          <a:sym typeface="Malgun Gothic"/>
                        </a:rPr>
                        <a:t>계</a:t>
                      </a: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a:latin typeface="Malgun Gothic"/>
                          <a:ea typeface="Malgun Gothic"/>
                          <a:cs typeface="Malgun Gothic"/>
                          <a:sym typeface="Malgun Gothic"/>
                        </a:rPr>
                        <a:t>24</a:t>
                      </a: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a:latin typeface="Malgun Gothic"/>
                          <a:ea typeface="Malgun Gothic"/>
                          <a:cs typeface="Malgun Gothic"/>
                          <a:sym typeface="Malgun Gothic"/>
                        </a:rPr>
                        <a:t>6</a:t>
                      </a:r>
                      <a:endParaRPr>
                        <a:latin typeface="Malgun Gothic"/>
                        <a:ea typeface="Malgun Gothic"/>
                        <a:cs typeface="Malgun Gothic"/>
                        <a:sym typeface="Malgun Gothic"/>
                      </a:endParaRPr>
                    </a:p>
                  </a:txBody>
                  <a:tcPr marL="0" marR="0" marT="0" marB="0" anchor="ctr">
                    <a:solidFill>
                      <a:srgbClr val="FFFFFF"/>
                    </a:solidFill>
                  </a:tcPr>
                </a:tc>
                <a:tc>
                  <a:txBody>
                    <a:bodyPr/>
                    <a:lstStyle/>
                    <a:p>
                      <a:pPr marL="0" lvl="0" indent="0" algn="ctr" rtl="0">
                        <a:spcBef>
                          <a:spcPts val="0"/>
                        </a:spcBef>
                        <a:spcAft>
                          <a:spcPts val="0"/>
                        </a:spcAft>
                        <a:buNone/>
                      </a:pPr>
                      <a:r>
                        <a:rPr lang="ko-KR">
                          <a:latin typeface="Malgun Gothic"/>
                          <a:ea typeface="Malgun Gothic"/>
                          <a:cs typeface="Malgun Gothic"/>
                          <a:sym typeface="Malgun Gothic"/>
                        </a:rPr>
                        <a:t>30</a:t>
                      </a:r>
                      <a:endParaRPr>
                        <a:latin typeface="Malgun Gothic"/>
                        <a:ea typeface="Malgun Gothic"/>
                        <a:cs typeface="Malgun Gothic"/>
                        <a:sym typeface="Malgun Gothic"/>
                      </a:endParaRPr>
                    </a:p>
                  </a:txBody>
                  <a:tcPr marL="0" marR="0" marT="0" marB="0" anchor="ctr">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sp>
        <p:nvSpPr>
          <p:cNvPr id="2459" name="Google Shape;2459;p15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 : [예5.2.5]</a:t>
            </a:r>
            <a:endParaRPr/>
          </a:p>
        </p:txBody>
      </p:sp>
      <p:sp>
        <p:nvSpPr>
          <p:cNvPr id="2460" name="Google Shape;2460;p15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461" name="Google Shape;2461;p15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154</a:t>
            </a:fld>
            <a:endParaRPr/>
          </a:p>
        </p:txBody>
      </p:sp>
      <p:sp>
        <p:nvSpPr>
          <p:cNvPr id="2462" name="Google Shape;2462;p154"/>
          <p:cNvSpPr txBox="1"/>
          <p:nvPr/>
        </p:nvSpPr>
        <p:spPr>
          <a:xfrm>
            <a:off x="315375" y="1164800"/>
            <a:ext cx="8513400" cy="22515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문 1)은 P(C)= 6/30 이다</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문 2)는 여학생 중 지방출신의 확률이므로 5/20이 된다. 이 확률을 P(C|F)로 표시하고 조건부확률(conditional probability)이라 부른다.</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문 3)은 지방출신 중 남자의 확률이므로 P(M|C)=1/6 이 된다.</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문 4)는 P(M⋂S)로서 분할표를 보면 답이 9/30임을 알 수 있다. 다른 방법으로 남자일 확률을 구한 후 (10/30), 남자 중 서울출신의 조건부확률(P(S|M)=9/10)을 곱해도 된다.</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457200" lvl="0" indent="0" algn="ctr"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P(M⋂S)</a:t>
            </a:r>
            <a:r>
              <a:rPr lang="ko-KR">
                <a:latin typeface="Malgun Gothic"/>
                <a:ea typeface="Malgun Gothic"/>
                <a:cs typeface="Malgun Gothic"/>
                <a:sym typeface="Malgun Gothic"/>
              </a:rPr>
              <a:t>=P(M)P(S|M)=(10/30)✕(9/10)=9/30</a:t>
            </a:r>
            <a:endParaRPr>
              <a:latin typeface="Malgun Gothic"/>
              <a:ea typeface="Malgun Gothic"/>
              <a:cs typeface="Malgun Gothic"/>
              <a:sym typeface="Malgun Gothic"/>
            </a:endParaRPr>
          </a:p>
        </p:txBody>
      </p:sp>
      <p:sp>
        <p:nvSpPr>
          <p:cNvPr id="2463" name="Google Shape;2463;p154"/>
          <p:cNvSpPr txBox="1"/>
          <p:nvPr/>
        </p:nvSpPr>
        <p:spPr>
          <a:xfrm>
            <a:off x="315375" y="3469630"/>
            <a:ext cx="8513400" cy="822300"/>
          </a:xfrm>
          <a:prstGeom prst="rect">
            <a:avLst/>
          </a:prstGeom>
          <a:solidFill>
            <a:srgbClr val="F3F3F3"/>
          </a:solid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조건부확률 P(S|M)은 </a:t>
            </a:r>
            <a:r>
              <a:rPr lang="ko-KR">
                <a:solidFill>
                  <a:schemeClr val="dk1"/>
                </a:solidFill>
                <a:latin typeface="Malgun Gothic"/>
                <a:ea typeface="Malgun Gothic"/>
                <a:cs typeface="Malgun Gothic"/>
                <a:sym typeface="Malgun Gothic"/>
              </a:rPr>
              <a:t>P(M⋂S)을 P(M)으로 나누어도 계산할 수 있음을 보여준다</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457200" lvl="0" indent="0" algn="ctr"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P(S|M)=P(M⋂S) /</a:t>
            </a:r>
            <a:r>
              <a:rPr lang="ko-KR">
                <a:latin typeface="Malgun Gothic"/>
                <a:ea typeface="Malgun Gothic"/>
                <a:cs typeface="Malgun Gothic"/>
                <a:sym typeface="Malgun Gothic"/>
              </a:rPr>
              <a:t>P(M) =(9/30) / </a:t>
            </a:r>
            <a:r>
              <a:rPr lang="ko-KR">
                <a:solidFill>
                  <a:schemeClr val="dk1"/>
                </a:solidFill>
                <a:latin typeface="Malgun Gothic"/>
                <a:ea typeface="Malgun Gothic"/>
                <a:cs typeface="Malgun Gothic"/>
                <a:sym typeface="Malgun Gothic"/>
              </a:rPr>
              <a:t>(10/30)</a:t>
            </a:r>
            <a:r>
              <a:rPr lang="ko-KR">
                <a:latin typeface="Malgun Gothic"/>
                <a:ea typeface="Malgun Gothic"/>
                <a:cs typeface="Malgun Gothic"/>
                <a:sym typeface="Malgun Gothic"/>
              </a:rPr>
              <a:t>=9/10</a:t>
            </a:r>
            <a:endParaRPr>
              <a:latin typeface="Malgun Gothic"/>
              <a:ea typeface="Malgun Gothic"/>
              <a:cs typeface="Malgun Gothic"/>
              <a:sym typeface="Malgun Gothic"/>
            </a:endParaRPr>
          </a:p>
        </p:txBody>
      </p:sp>
      <p:sp>
        <p:nvSpPr>
          <p:cNvPr id="2464" name="Google Shape;2464;p154"/>
          <p:cNvSpPr txBox="1"/>
          <p:nvPr/>
        </p:nvSpPr>
        <p:spPr>
          <a:xfrm>
            <a:off x="315375" y="4351198"/>
            <a:ext cx="8513400" cy="1124100"/>
          </a:xfrm>
          <a:prstGeom prst="rect">
            <a:avLst/>
          </a:prstGeom>
          <a:solidFill>
            <a:srgbClr val="F3F3F3"/>
          </a:solid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확률 </a:t>
            </a:r>
            <a:r>
              <a:rPr lang="ko-KR">
                <a:solidFill>
                  <a:schemeClr val="dk1"/>
                </a:solidFill>
                <a:latin typeface="Malgun Gothic"/>
                <a:ea typeface="Malgun Gothic"/>
                <a:cs typeface="Malgun Gothic"/>
                <a:sym typeface="Malgun Gothic"/>
              </a:rPr>
              <a:t>P(M⋂S)는 먼저 P(S)=24/30을 구한 후 ,P(M|S)=9/24를 곱해도 된다. P(M)으로 나누어도 계산할 수 있음을 보여준다</a:t>
            </a:r>
            <a:endParaRPr>
              <a:latin typeface="Malgun Gothic"/>
              <a:ea typeface="Malgun Gothic"/>
              <a:cs typeface="Malgun Gothic"/>
              <a:sym typeface="Malgun Gothic"/>
            </a:endParaRPr>
          </a:p>
          <a:p>
            <a:pPr marL="0" lvl="0" indent="0" algn="l" rtl="0">
              <a:lnSpc>
                <a:spcPct val="115000"/>
              </a:lnSpc>
              <a:spcBef>
                <a:spcPts val="0"/>
              </a:spcBef>
              <a:spcAft>
                <a:spcPts val="0"/>
              </a:spcAft>
              <a:buNone/>
            </a:pPr>
            <a:endParaRPr>
              <a:latin typeface="Malgun Gothic"/>
              <a:ea typeface="Malgun Gothic"/>
              <a:cs typeface="Malgun Gothic"/>
              <a:sym typeface="Malgun Gothic"/>
            </a:endParaRPr>
          </a:p>
          <a:p>
            <a:pPr marL="457200" lvl="0" indent="0" algn="ctr" rtl="0">
              <a:lnSpc>
                <a:spcPct val="115000"/>
              </a:lnSpc>
              <a:spcBef>
                <a:spcPts val="0"/>
              </a:spcBef>
              <a:spcAft>
                <a:spcPts val="0"/>
              </a:spcAft>
              <a:buClr>
                <a:schemeClr val="dk1"/>
              </a:buClr>
              <a:buSzPts val="1100"/>
              <a:buFont typeface="Arial"/>
              <a:buNone/>
            </a:pPr>
            <a:r>
              <a:rPr lang="ko-KR">
                <a:solidFill>
                  <a:schemeClr val="dk1"/>
                </a:solidFill>
                <a:latin typeface="Malgun Gothic"/>
                <a:ea typeface="Malgun Gothic"/>
                <a:cs typeface="Malgun Gothic"/>
                <a:sym typeface="Malgun Gothic"/>
              </a:rPr>
              <a:t>P(M⋂S)=P(S)P(M|S)=(24/30)✕(9/24)=9/30</a:t>
            </a:r>
            <a:endParaRPr>
              <a:latin typeface="Malgun Gothic"/>
              <a:ea typeface="Malgun Gothic"/>
              <a:cs typeface="Malgun Gothic"/>
              <a:sym typeface="Malgun Gothic"/>
            </a:endParaRPr>
          </a:p>
        </p:txBody>
      </p:sp>
      <p:sp>
        <p:nvSpPr>
          <p:cNvPr id="2465" name="Google Shape;2465;p154"/>
          <p:cNvSpPr txBox="1"/>
          <p:nvPr/>
        </p:nvSpPr>
        <p:spPr>
          <a:xfrm>
            <a:off x="315375" y="5538901"/>
            <a:ext cx="8513400" cy="582900"/>
          </a:xfrm>
          <a:prstGeom prst="rect">
            <a:avLst/>
          </a:prstGeom>
          <a:solidFill>
            <a:srgbClr val="F3F3F3"/>
          </a:solid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남자의 확률을 구하고, 남자 중 서울출신의 확률을 구하고, 서울출신 중 남자일 확률을 계산해도 된다. 단 M과 S가 독립이어야 한다.</a:t>
            </a:r>
            <a:endParaRPr>
              <a:latin typeface="Malgun Gothic"/>
              <a:ea typeface="Malgun Gothic"/>
              <a:cs typeface="Malgun Gothic"/>
              <a:sym typeface="Malgun Gothic"/>
            </a:endParaRPr>
          </a:p>
        </p:txBody>
      </p:sp>
      <p:cxnSp>
        <p:nvCxnSpPr>
          <p:cNvPr id="2466" name="Google Shape;2466;p154"/>
          <p:cNvCxnSpPr/>
          <p:nvPr/>
        </p:nvCxnSpPr>
        <p:spPr>
          <a:xfrm>
            <a:off x="3400050" y="3390000"/>
            <a:ext cx="541200" cy="591300"/>
          </a:xfrm>
          <a:prstGeom prst="straightConnector1">
            <a:avLst/>
          </a:prstGeom>
          <a:noFill/>
          <a:ln w="9525" cap="flat" cmpd="sng">
            <a:solidFill>
              <a:srgbClr val="C00000"/>
            </a:solidFill>
            <a:prstDash val="dot"/>
            <a:miter lim="800000"/>
            <a:headEnd type="none" w="sm" len="sm"/>
            <a:tailEnd type="triangle" w="med" len="med"/>
          </a:ln>
        </p:spPr>
      </p:cxnSp>
      <p:cxnSp>
        <p:nvCxnSpPr>
          <p:cNvPr id="2467" name="Google Shape;2467;p154"/>
          <p:cNvCxnSpPr/>
          <p:nvPr/>
        </p:nvCxnSpPr>
        <p:spPr>
          <a:xfrm flipH="1">
            <a:off x="3349625" y="3339650"/>
            <a:ext cx="981600" cy="666900"/>
          </a:xfrm>
          <a:prstGeom prst="straightConnector1">
            <a:avLst/>
          </a:prstGeom>
          <a:noFill/>
          <a:ln w="9525" cap="flat" cmpd="sng">
            <a:solidFill>
              <a:srgbClr val="C00000"/>
            </a:solidFill>
            <a:prstDash val="dot"/>
            <a:miter lim="800000"/>
            <a:headEnd type="none" w="sm" len="sm"/>
            <a:tailEnd type="triangle" w="med" len="med"/>
          </a:ln>
        </p:spPr>
      </p:cxnSp>
      <p:cxnSp>
        <p:nvCxnSpPr>
          <p:cNvPr id="2468" name="Google Shape;2468;p154"/>
          <p:cNvCxnSpPr/>
          <p:nvPr/>
        </p:nvCxnSpPr>
        <p:spPr>
          <a:xfrm>
            <a:off x="4004075" y="3352250"/>
            <a:ext cx="553800" cy="629100"/>
          </a:xfrm>
          <a:prstGeom prst="straightConnector1">
            <a:avLst/>
          </a:prstGeom>
          <a:noFill/>
          <a:ln w="9525" cap="flat" cmpd="sng">
            <a:solidFill>
              <a:srgbClr val="C00000"/>
            </a:solidFill>
            <a:prstDash val="dot"/>
            <a:miter lim="800000"/>
            <a:headEnd type="none" w="sm" len="sm"/>
            <a:tailEnd type="triangle" w="med" len="med"/>
          </a:ln>
        </p:spPr>
      </p:cxnSp>
      <p:cxnSp>
        <p:nvCxnSpPr>
          <p:cNvPr id="2469" name="Google Shape;2469;p154"/>
          <p:cNvCxnSpPr/>
          <p:nvPr/>
        </p:nvCxnSpPr>
        <p:spPr>
          <a:xfrm>
            <a:off x="3123225" y="4610600"/>
            <a:ext cx="912300" cy="539100"/>
          </a:xfrm>
          <a:prstGeom prst="straightConnector1">
            <a:avLst/>
          </a:prstGeom>
          <a:noFill/>
          <a:ln w="9525" cap="flat" cmpd="sng">
            <a:solidFill>
              <a:srgbClr val="C00000"/>
            </a:solidFill>
            <a:prstDash val="dot"/>
            <a:miter lim="800000"/>
            <a:headEnd type="none" w="sm" len="sm"/>
            <a:tailEnd type="triangle" w="med" len="med"/>
          </a:ln>
        </p:spPr>
      </p:cxnSp>
      <p:cxnSp>
        <p:nvCxnSpPr>
          <p:cNvPr id="2470" name="Google Shape;2470;p154"/>
          <p:cNvCxnSpPr/>
          <p:nvPr/>
        </p:nvCxnSpPr>
        <p:spPr>
          <a:xfrm flipH="1">
            <a:off x="4457175" y="4660925"/>
            <a:ext cx="150900" cy="453000"/>
          </a:xfrm>
          <a:prstGeom prst="straightConnector1">
            <a:avLst/>
          </a:prstGeom>
          <a:noFill/>
          <a:ln w="9525" cap="flat" cmpd="sng">
            <a:solidFill>
              <a:srgbClr val="C00000"/>
            </a:solidFill>
            <a:prstDash val="dot"/>
            <a:miter lim="800000"/>
            <a:headEnd type="none" w="sm" len="sm"/>
            <a:tailEnd type="triangle" w="med" len="med"/>
          </a:ln>
        </p:spPr>
      </p:cxn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474"/>
        <p:cNvGrpSpPr/>
        <p:nvPr/>
      </p:nvGrpSpPr>
      <p:grpSpPr>
        <a:xfrm>
          <a:off x="0" y="0"/>
          <a:ext cx="0" cy="0"/>
          <a:chOff x="0" y="0"/>
          <a:chExt cx="0" cy="0"/>
        </a:xfrm>
      </p:grpSpPr>
      <p:sp>
        <p:nvSpPr>
          <p:cNvPr id="2475" name="Google Shape;2475;p15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476" name="Google Shape;2476;p15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477" name="Google Shape;2477;p15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155</a:t>
            </a:fld>
            <a:endParaRPr/>
          </a:p>
        </p:txBody>
      </p:sp>
      <p:sp>
        <p:nvSpPr>
          <p:cNvPr id="2478" name="Google Shape;2478;p155"/>
          <p:cNvSpPr txBox="1">
            <a:spLocks noGrp="1"/>
          </p:cNvSpPr>
          <p:nvPr>
            <p:ph type="body" idx="4294967295"/>
          </p:nvPr>
        </p:nvSpPr>
        <p:spPr>
          <a:xfrm>
            <a:off x="315300" y="1110000"/>
            <a:ext cx="8513400" cy="5104800"/>
          </a:xfrm>
          <a:prstGeom prst="rect">
            <a:avLst/>
          </a:prstGeom>
          <a:noFill/>
          <a:ln>
            <a:noFill/>
          </a:ln>
        </p:spPr>
        <p:txBody>
          <a:bodyPr spcFirstLastPara="1" wrap="square" lIns="91425" tIns="45700" rIns="91425" bIns="45700" anchor="t" anchorCtr="0">
            <a:normAutofit/>
          </a:bodyPr>
          <a:lstStyle/>
          <a:p>
            <a:pPr marL="457200" lvl="0" indent="-355600" algn="l" rtl="0">
              <a:lnSpc>
                <a:spcPct val="150000"/>
              </a:lnSpc>
              <a:spcBef>
                <a:spcPts val="1000"/>
              </a:spcBef>
              <a:spcAft>
                <a:spcPts val="0"/>
              </a:spcAft>
              <a:buSzPts val="2000"/>
              <a:buChar char="•"/>
            </a:pPr>
            <a:r>
              <a:rPr lang="ko-KR" b="1">
                <a:latin typeface="Malgun Gothic"/>
                <a:ea typeface="Malgun Gothic"/>
                <a:cs typeface="Malgun Gothic"/>
                <a:sym typeface="Malgun Gothic"/>
              </a:rPr>
              <a:t>조건부확률 </a:t>
            </a:r>
            <a:r>
              <a:rPr lang="ko-KR">
                <a:latin typeface="Malgun Gothic"/>
                <a:ea typeface="Malgun Gothic"/>
                <a:cs typeface="Malgun Gothic"/>
                <a:sym typeface="Malgun Gothic"/>
              </a:rPr>
              <a:t>                             </a:t>
            </a:r>
            <a:endParaRPr>
              <a:latin typeface="Malgun Gothic"/>
              <a:ea typeface="Malgun Gothic"/>
              <a:cs typeface="Malgun Gothic"/>
              <a:sym typeface="Malgun Gothic"/>
            </a:endParaRPr>
          </a:p>
          <a:p>
            <a:pPr marL="457200" lvl="0" indent="0" algn="ctr" rtl="0">
              <a:lnSpc>
                <a:spcPct val="150000"/>
              </a:lnSpc>
              <a:spcBef>
                <a:spcPts val="1000"/>
              </a:spcBef>
              <a:spcAft>
                <a:spcPts val="0"/>
              </a:spcAft>
              <a:buNone/>
            </a:pPr>
            <a:r>
              <a:rPr lang="ko-KR">
                <a:highlight>
                  <a:srgbClr val="FFFFCC"/>
                </a:highlight>
                <a:latin typeface="Malgun Gothic"/>
                <a:ea typeface="Malgun Gothic"/>
                <a:cs typeface="Malgun Gothic"/>
                <a:sym typeface="Malgun Gothic"/>
              </a:rPr>
              <a:t>P(A∣B) =   P(A ∩ B) / P(B)     단, P(B) ≠ 0일 경우에만 정의된다.</a:t>
            </a:r>
            <a:r>
              <a:rPr lang="ko-KR">
                <a:highlight>
                  <a:srgbClr val="FFFF99"/>
                </a:highlight>
                <a:latin typeface="Malgun Gothic"/>
                <a:ea typeface="Malgun Gothic"/>
                <a:cs typeface="Malgun Gothic"/>
                <a:sym typeface="Malgun Gothic"/>
              </a:rPr>
              <a:t>  </a:t>
            </a:r>
            <a:r>
              <a:rPr lang="ko-KR">
                <a:latin typeface="Malgun Gothic"/>
                <a:ea typeface="Malgun Gothic"/>
                <a:cs typeface="Malgun Gothic"/>
                <a:sym typeface="Malgun Gothic"/>
              </a:rPr>
              <a:t>                           </a:t>
            </a:r>
            <a:endParaRPr>
              <a:latin typeface="Malgun Gothic"/>
              <a:ea typeface="Malgun Gothic"/>
              <a:cs typeface="Malgun Gothic"/>
              <a:sym typeface="Malgun Gothic"/>
            </a:endParaRPr>
          </a:p>
          <a:p>
            <a:pPr marL="457200" lvl="0" indent="-355600" algn="l" rtl="0">
              <a:lnSpc>
                <a:spcPct val="150000"/>
              </a:lnSpc>
              <a:spcBef>
                <a:spcPts val="1000"/>
              </a:spcBef>
              <a:spcAft>
                <a:spcPts val="0"/>
              </a:spcAft>
              <a:buSzPts val="2000"/>
              <a:buChar char="•"/>
            </a:pPr>
            <a:r>
              <a:rPr lang="ko-KR" b="1">
                <a:latin typeface="Malgun Gothic"/>
                <a:ea typeface="Malgun Gothic"/>
                <a:cs typeface="Malgun Gothic"/>
                <a:sym typeface="Malgun Gothic"/>
              </a:rPr>
              <a:t>확률의 곱셈법칙</a:t>
            </a:r>
            <a:r>
              <a:rPr lang="ko-KR">
                <a:latin typeface="Malgun Gothic"/>
                <a:ea typeface="Malgun Gothic"/>
                <a:cs typeface="Malgun Gothic"/>
                <a:sym typeface="Malgun Gothic"/>
              </a:rPr>
              <a:t> </a:t>
            </a:r>
            <a:endParaRPr>
              <a:latin typeface="Malgun Gothic"/>
              <a:ea typeface="Malgun Gothic"/>
              <a:cs typeface="Malgun Gothic"/>
              <a:sym typeface="Malgun Gothic"/>
            </a:endParaRPr>
          </a:p>
          <a:p>
            <a:pPr marL="457200" lvl="0" indent="0" algn="ctr" rtl="0">
              <a:lnSpc>
                <a:spcPct val="150000"/>
              </a:lnSpc>
              <a:spcBef>
                <a:spcPts val="1000"/>
              </a:spcBef>
              <a:spcAft>
                <a:spcPts val="0"/>
              </a:spcAft>
              <a:buNone/>
            </a:pPr>
            <a:r>
              <a:rPr lang="ko-KR" b="1">
                <a:latin typeface="Malgun Gothic"/>
                <a:ea typeface="Malgun Gothic"/>
                <a:cs typeface="Malgun Gothic"/>
                <a:sym typeface="Malgun Gothic"/>
              </a:rPr>
              <a:t>P(A ∩ B) = P(B) P(A∣B)</a:t>
            </a:r>
            <a:r>
              <a:rPr lang="ko-KR">
                <a:latin typeface="Malgun Gothic"/>
                <a:ea typeface="Malgun Gothic"/>
                <a:cs typeface="Malgun Gothic"/>
                <a:sym typeface="Malgun Gothic"/>
              </a:rPr>
              <a:t> = P(A) P(B∣A)	</a:t>
            </a:r>
            <a:endParaRPr>
              <a:latin typeface="Malgun Gothic"/>
              <a:ea typeface="Malgun Gothic"/>
              <a:cs typeface="Malgun Gothic"/>
              <a:sym typeface="Malgun Gothic"/>
            </a:endParaRPr>
          </a:p>
          <a:p>
            <a:pPr marL="457200" lvl="0" indent="-355600" algn="l" rtl="0">
              <a:lnSpc>
                <a:spcPct val="150000"/>
              </a:lnSpc>
              <a:spcBef>
                <a:spcPts val="1000"/>
              </a:spcBef>
              <a:spcAft>
                <a:spcPts val="0"/>
              </a:spcAft>
              <a:buSzPts val="2000"/>
              <a:buChar char="•"/>
            </a:pPr>
            <a:r>
              <a:rPr lang="ko-KR">
                <a:latin typeface="Malgun Gothic"/>
                <a:ea typeface="Malgun Gothic"/>
                <a:cs typeface="Malgun Gothic"/>
                <a:sym typeface="Malgun Gothic"/>
              </a:rPr>
              <a:t>만일 P(B∣A) = P(B)이면 사건 A와 B를 </a:t>
            </a:r>
            <a:r>
              <a:rPr lang="ko-KR" b="1">
                <a:latin typeface="Malgun Gothic"/>
                <a:ea typeface="Malgun Gothic"/>
                <a:cs typeface="Malgun Gothic"/>
                <a:sym typeface="Malgun Gothic"/>
              </a:rPr>
              <a:t>서로 독립사건</a:t>
            </a:r>
            <a:r>
              <a:rPr lang="ko-KR">
                <a:latin typeface="Malgun Gothic"/>
                <a:ea typeface="Malgun Gothic"/>
                <a:cs typeface="Malgun Gothic"/>
                <a:sym typeface="Malgun Gothic"/>
              </a:rPr>
              <a:t>(independent event)이라 한다. 이 때 위 식은 다음과 같다. 							</a:t>
            </a:r>
            <a:endParaRPr>
              <a:latin typeface="Malgun Gothic"/>
              <a:ea typeface="Malgun Gothic"/>
              <a:cs typeface="Malgun Gothic"/>
              <a:sym typeface="Malgun Gothic"/>
            </a:endParaRPr>
          </a:p>
          <a:p>
            <a:pPr marL="457200" lvl="0" indent="0" algn="ctr" rtl="0">
              <a:lnSpc>
                <a:spcPct val="150000"/>
              </a:lnSpc>
              <a:spcBef>
                <a:spcPts val="1000"/>
              </a:spcBef>
              <a:spcAft>
                <a:spcPts val="0"/>
              </a:spcAft>
              <a:buNone/>
            </a:pPr>
            <a:r>
              <a:rPr lang="ko-KR">
                <a:latin typeface="Malgun Gothic"/>
                <a:ea typeface="Malgun Gothic"/>
                <a:cs typeface="Malgun Gothic"/>
                <a:sym typeface="Malgun Gothic"/>
              </a:rPr>
              <a:t>P(A ∩ B) = P(A) P(B)	</a:t>
            </a:r>
            <a:endParaRPr>
              <a:latin typeface="Malgun Gothic"/>
              <a:ea typeface="Malgun Gothic"/>
              <a:cs typeface="Malgun Gothic"/>
              <a:sym typeface="Malgun Gothic"/>
            </a:endParaRPr>
          </a:p>
        </p:txBody>
      </p:sp>
      <p:cxnSp>
        <p:nvCxnSpPr>
          <p:cNvPr id="2479" name="Google Shape;2479;p155"/>
          <p:cNvCxnSpPr/>
          <p:nvPr/>
        </p:nvCxnSpPr>
        <p:spPr>
          <a:xfrm>
            <a:off x="1940375" y="2156929"/>
            <a:ext cx="2831400" cy="780300"/>
          </a:xfrm>
          <a:prstGeom prst="straightConnector1">
            <a:avLst/>
          </a:prstGeom>
          <a:noFill/>
          <a:ln w="9525" cap="flat" cmpd="sng">
            <a:solidFill>
              <a:srgbClr val="C00000"/>
            </a:solidFill>
            <a:prstDash val="dash"/>
            <a:miter lim="800000"/>
            <a:headEnd type="none" w="sm" len="sm"/>
            <a:tailEnd type="triangle" w="med" len="med"/>
          </a:ln>
        </p:spPr>
      </p:cxnSp>
      <p:cxnSp>
        <p:nvCxnSpPr>
          <p:cNvPr id="2480" name="Google Shape;2480;p155"/>
          <p:cNvCxnSpPr/>
          <p:nvPr/>
        </p:nvCxnSpPr>
        <p:spPr>
          <a:xfrm>
            <a:off x="4130600" y="2219854"/>
            <a:ext cx="75600" cy="704700"/>
          </a:xfrm>
          <a:prstGeom prst="straightConnector1">
            <a:avLst/>
          </a:prstGeom>
          <a:noFill/>
          <a:ln w="9525" cap="flat" cmpd="sng">
            <a:solidFill>
              <a:srgbClr val="C00000"/>
            </a:solidFill>
            <a:prstDash val="dash"/>
            <a:miter lim="800000"/>
            <a:headEnd type="none" w="sm" len="sm"/>
            <a:tailEnd type="triangle" w="med" len="med"/>
          </a:ln>
        </p:spPr>
      </p:cxnSp>
      <p:cxnSp>
        <p:nvCxnSpPr>
          <p:cNvPr id="2481" name="Google Shape;2481;p155"/>
          <p:cNvCxnSpPr/>
          <p:nvPr/>
        </p:nvCxnSpPr>
        <p:spPr>
          <a:xfrm>
            <a:off x="3140000" y="2219854"/>
            <a:ext cx="75600" cy="704700"/>
          </a:xfrm>
          <a:prstGeom prst="straightConnector1">
            <a:avLst/>
          </a:prstGeom>
          <a:noFill/>
          <a:ln w="9525" cap="flat" cmpd="sng">
            <a:solidFill>
              <a:srgbClr val="C00000"/>
            </a:solidFill>
            <a:prstDash val="dash"/>
            <a:miter lim="800000"/>
            <a:headEnd type="none" w="sm" len="sm"/>
            <a:tailEnd type="triangle" w="med" len="med"/>
          </a:ln>
        </p:spPr>
      </p:cxn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2486" name="Google Shape;2486;p15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487" name="Google Shape;2487;p15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488" name="Google Shape;2488;p15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156</a:t>
            </a:fld>
            <a:endParaRPr/>
          </a:p>
        </p:txBody>
      </p:sp>
      <p:sp>
        <p:nvSpPr>
          <p:cNvPr id="2489" name="Google Shape;2489;p156"/>
          <p:cNvSpPr txBox="1"/>
          <p:nvPr/>
        </p:nvSpPr>
        <p:spPr>
          <a:xfrm>
            <a:off x="519450" y="2282650"/>
            <a:ext cx="7854300" cy="17238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342900" lvl="0" indent="-285750" algn="l" rtl="0">
              <a:lnSpc>
                <a:spcPct val="115000"/>
              </a:lnSpc>
              <a:spcBef>
                <a:spcPts val="0"/>
              </a:spcBef>
              <a:spcAft>
                <a:spcPts val="0"/>
              </a:spcAft>
              <a:buClr>
                <a:schemeClr val="dk1"/>
              </a:buClr>
              <a:buSzPts val="2400"/>
              <a:buFont typeface="Malgun Gothic"/>
              <a:buChar char="▪"/>
            </a:pPr>
            <a:r>
              <a:rPr lang="ko-KR">
                <a:solidFill>
                  <a:schemeClr val="dk1"/>
                </a:solidFill>
                <a:latin typeface="Malgun Gothic"/>
                <a:ea typeface="Malgun Gothic"/>
                <a:cs typeface="Malgun Gothic"/>
                <a:sym typeface="Malgun Gothic"/>
              </a:rPr>
              <a:t>게임에서 호랑이팀이 이기는 사건을 A, 둘째 게임에서 호랑이팀이 이기는 사건을 B라 하면, 두 게임 모두 호랑이팀이 이길 확률은 A와 B가 서로 독립이므로 다음과 같다.</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P(A ∩ B) = P(A) P(B) = 0.7 × 0.7 = 0.49</a:t>
            </a:r>
            <a:endParaRPr>
              <a:solidFill>
                <a:schemeClr val="dk1"/>
              </a:solidFill>
              <a:latin typeface="Malgun Gothic"/>
              <a:ea typeface="Malgun Gothic"/>
              <a:cs typeface="Malgun Gothic"/>
              <a:sym typeface="Malgun Gothic"/>
            </a:endParaRPr>
          </a:p>
        </p:txBody>
      </p:sp>
      <p:sp>
        <p:nvSpPr>
          <p:cNvPr id="2490" name="Google Shape;2490;p156"/>
          <p:cNvSpPr txBox="1">
            <a:spLocks noGrp="1"/>
          </p:cNvSpPr>
          <p:nvPr>
            <p:ph type="body" idx="4294967295"/>
          </p:nvPr>
        </p:nvSpPr>
        <p:spPr>
          <a:xfrm>
            <a:off x="315300" y="1110000"/>
            <a:ext cx="8513400" cy="10203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9-11</a:t>
            </a:r>
            <a:r>
              <a:rPr lang="ko-KR" sz="1600" dirty="0">
                <a:latin typeface="Malgun Gothic"/>
                <a:ea typeface="Malgun Gothic"/>
                <a:cs typeface="Malgun Gothic"/>
                <a:sym typeface="Malgun Gothic"/>
              </a:rPr>
              <a:t>] 프로야구 호랑이팀이 최근 사자팀을 이길 확률이 0.7이라 하자. 오늘 저녁 두 팀이 2게임 연속 시합을 했을 때 호랑이팀이 모두 이길 확률은? </a:t>
            </a:r>
            <a:r>
              <a:rPr lang="ko-KR" sz="1600" b="1" dirty="0">
                <a:latin typeface="Malgun Gothic"/>
                <a:ea typeface="Malgun Gothic"/>
                <a:cs typeface="Malgun Gothic"/>
                <a:sym typeface="Malgun Gothic"/>
              </a:rPr>
              <a:t>단, 한 게임을 이긴 것이 다음 게임을 이기는 데는 영향이 없다고 가정</a:t>
            </a:r>
            <a:r>
              <a:rPr lang="ko-KR" sz="1600" dirty="0">
                <a:latin typeface="Malgun Gothic"/>
                <a:ea typeface="Malgun Gothic"/>
                <a:cs typeface="Malgun Gothic"/>
                <a:sym typeface="Malgun Gothic"/>
              </a:rPr>
              <a:t>하자. 즉, </a:t>
            </a:r>
            <a:r>
              <a:rPr lang="ko-KR" sz="1600" dirty="0" err="1">
                <a:latin typeface="Malgun Gothic"/>
                <a:ea typeface="Malgun Gothic"/>
                <a:cs typeface="Malgun Gothic"/>
                <a:sym typeface="Malgun Gothic"/>
              </a:rPr>
              <a:t>P</a:t>
            </a:r>
            <a:r>
              <a:rPr lang="ko-KR" sz="1600" dirty="0">
                <a:latin typeface="Malgun Gothic"/>
                <a:ea typeface="Malgun Gothic"/>
                <a:cs typeface="Malgun Gothic"/>
                <a:sym typeface="Malgun Gothic"/>
              </a:rPr>
              <a:t>(B∣A) = </a:t>
            </a:r>
            <a:r>
              <a:rPr lang="ko-KR" sz="1600" dirty="0" err="1">
                <a:latin typeface="Malgun Gothic"/>
                <a:ea typeface="Malgun Gothic"/>
                <a:cs typeface="Malgun Gothic"/>
                <a:sym typeface="Malgun Gothic"/>
              </a:rPr>
              <a:t>P</a:t>
            </a:r>
            <a:r>
              <a:rPr lang="ko-KR" sz="1600" dirty="0">
                <a:latin typeface="Malgun Gothic"/>
                <a:ea typeface="Malgun Gothic"/>
                <a:cs typeface="Malgun Gothic"/>
                <a:sym typeface="Malgun Gothic"/>
              </a:rPr>
              <a:t>(</a:t>
            </a:r>
            <a:r>
              <a:rPr lang="ko-KR" sz="1600" dirty="0" err="1">
                <a:latin typeface="Malgun Gothic"/>
                <a:ea typeface="Malgun Gothic"/>
                <a:cs typeface="Malgun Gothic"/>
                <a:sym typeface="Malgun Gothic"/>
              </a:rPr>
              <a:t>B</a:t>
            </a:r>
            <a:r>
              <a:rPr lang="ko-KR" sz="1600" dirty="0">
                <a:latin typeface="Malgun Gothic"/>
                <a:ea typeface="Malgun Gothic"/>
                <a:cs typeface="Malgun Gothic"/>
                <a:sym typeface="Malgun Gothic"/>
              </a:rPr>
              <a:t>)</a:t>
            </a:r>
            <a:endParaRPr sz="1600" dirty="0">
              <a:latin typeface="Malgun Gothic"/>
              <a:ea typeface="Malgun Gothic"/>
              <a:cs typeface="Malgun Gothic"/>
              <a:sym typeface="Malgun Gothic"/>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sp>
        <p:nvSpPr>
          <p:cNvPr id="2495" name="Google Shape;2495;p15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496" name="Google Shape;2496;p15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497" name="Google Shape;2497;p15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157</a:t>
            </a:fld>
            <a:endParaRPr/>
          </a:p>
        </p:txBody>
      </p:sp>
      <p:sp>
        <p:nvSpPr>
          <p:cNvPr id="2498" name="Google Shape;2498;p157"/>
          <p:cNvSpPr txBox="1"/>
          <p:nvPr/>
        </p:nvSpPr>
        <p:spPr>
          <a:xfrm>
            <a:off x="519450" y="2943925"/>
            <a:ext cx="8077500" cy="27909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400"/>
              <a:buFont typeface="Arial"/>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342900" lvl="0" indent="-266700" algn="l" rtl="0">
              <a:lnSpc>
                <a:spcPct val="115000"/>
              </a:lnSpc>
              <a:spcBef>
                <a:spcPts val="0"/>
              </a:spcBef>
              <a:spcAft>
                <a:spcPts val="0"/>
              </a:spcAft>
              <a:buClr>
                <a:schemeClr val="dk1"/>
              </a:buClr>
              <a:buSzPts val="2000"/>
              <a:buFont typeface="Malgun Gothic"/>
              <a:buChar char="▪"/>
            </a:pPr>
            <a:r>
              <a:rPr lang="ko-KR">
                <a:solidFill>
                  <a:schemeClr val="dk1"/>
                </a:solidFill>
                <a:latin typeface="Malgun Gothic"/>
                <a:ea typeface="Malgun Gothic"/>
                <a:cs typeface="Malgun Gothic"/>
                <a:sym typeface="Malgun Gothic"/>
              </a:rPr>
              <a:t>남자일 사건을 M, 여자일 사건을 F, 서울출신일 사건을 S, 지방출신을 C라 하자.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400"/>
              <a:buFont typeface="Arial"/>
              <a:buNone/>
            </a:pPr>
            <a:r>
              <a:rPr lang="ko-KR">
                <a:solidFill>
                  <a:schemeClr val="dk1"/>
                </a:solidFill>
                <a:latin typeface="Malgun Gothic"/>
                <a:ea typeface="Malgun Gothic"/>
                <a:cs typeface="Malgun Gothic"/>
                <a:sym typeface="Malgun Gothic"/>
              </a:rPr>
              <a:t>		P(M ∩ S) = 5/30, P(M) = 10/30, P(S) = 15/30 이므로</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400"/>
              <a:buFont typeface="Arial"/>
              <a:buNone/>
            </a:pPr>
            <a:r>
              <a:rPr lang="ko-KR">
                <a:solidFill>
                  <a:schemeClr val="dk1"/>
                </a:solidFill>
                <a:latin typeface="Malgun Gothic"/>
                <a:ea typeface="Malgun Gothic"/>
                <a:cs typeface="Malgun Gothic"/>
                <a:sym typeface="Malgun Gothic"/>
              </a:rPr>
              <a:t>		P(M ∩ S) = P(M) P(S)</a:t>
            </a:r>
            <a:endParaRPr>
              <a:solidFill>
                <a:schemeClr val="dk1"/>
              </a:solidFill>
              <a:latin typeface="Malgun Gothic"/>
              <a:ea typeface="Malgun Gothic"/>
              <a:cs typeface="Malgun Gothic"/>
              <a:sym typeface="Malgun Gothic"/>
            </a:endParaRPr>
          </a:p>
          <a:p>
            <a:pPr marL="342900" lvl="0" indent="-266700" algn="l" rtl="0">
              <a:lnSpc>
                <a:spcPct val="115000"/>
              </a:lnSpc>
              <a:spcBef>
                <a:spcPts val="0"/>
              </a:spcBef>
              <a:spcAft>
                <a:spcPts val="0"/>
              </a:spcAft>
              <a:buClr>
                <a:schemeClr val="dk1"/>
              </a:buClr>
              <a:buSzPts val="2000"/>
              <a:buFont typeface="Malgun Gothic"/>
              <a:buChar char="▪"/>
            </a:pPr>
            <a:r>
              <a:rPr lang="ko-KR">
                <a:solidFill>
                  <a:schemeClr val="dk1"/>
                </a:solidFill>
                <a:latin typeface="Malgun Gothic"/>
                <a:ea typeface="Malgun Gothic"/>
                <a:cs typeface="Malgun Gothic"/>
                <a:sym typeface="Malgun Gothic"/>
              </a:rPr>
              <a:t>따라서 남자일 사건과 서울출신일 사건은 서로 독립이다. </a:t>
            </a:r>
            <a:endParaRPr>
              <a:solidFill>
                <a:schemeClr val="dk1"/>
              </a:solidFill>
              <a:latin typeface="Malgun Gothic"/>
              <a:ea typeface="Malgun Gothic"/>
              <a:cs typeface="Malgun Gothic"/>
              <a:sym typeface="Malgun Gothic"/>
            </a:endParaRPr>
          </a:p>
          <a:p>
            <a:pPr marL="342900" lvl="0" indent="-266700" algn="l" rtl="0">
              <a:lnSpc>
                <a:spcPct val="115000"/>
              </a:lnSpc>
              <a:spcBef>
                <a:spcPts val="0"/>
              </a:spcBef>
              <a:spcAft>
                <a:spcPts val="0"/>
              </a:spcAft>
              <a:buClr>
                <a:schemeClr val="dk1"/>
              </a:buClr>
              <a:buSzPts val="2000"/>
              <a:buFont typeface="Malgun Gothic"/>
              <a:buChar char="▪"/>
            </a:pPr>
            <a:r>
              <a:rPr lang="ko-KR">
                <a:solidFill>
                  <a:schemeClr val="dk1"/>
                </a:solidFill>
                <a:latin typeface="Malgun Gothic"/>
                <a:ea typeface="Malgun Gothic"/>
                <a:cs typeface="Malgun Gothic"/>
                <a:sym typeface="Malgun Gothic"/>
              </a:rPr>
              <a:t>P(M∣S) = 5/15 = 1/3, P(M)=10/30 이므로, </a:t>
            </a:r>
            <a:r>
              <a:rPr lang="ko-KR" b="1">
                <a:solidFill>
                  <a:schemeClr val="dk1"/>
                </a:solidFill>
                <a:latin typeface="Malgun Gothic"/>
                <a:ea typeface="Malgun Gothic"/>
                <a:cs typeface="Malgun Gothic"/>
                <a:sym typeface="Malgun Gothic"/>
              </a:rPr>
              <a:t>P(M∣S) = P(M)</a:t>
            </a:r>
            <a:r>
              <a:rPr lang="ko-KR">
                <a:solidFill>
                  <a:schemeClr val="dk1"/>
                </a:solidFill>
                <a:latin typeface="Malgun Gothic"/>
                <a:ea typeface="Malgun Gothic"/>
                <a:cs typeface="Malgun Gothic"/>
                <a:sym typeface="Malgun Gothic"/>
              </a:rPr>
              <a:t>이 됨을 주목하라. </a:t>
            </a:r>
            <a:endParaRPr>
              <a:solidFill>
                <a:schemeClr val="dk1"/>
              </a:solidFill>
              <a:latin typeface="Malgun Gothic"/>
              <a:ea typeface="Malgun Gothic"/>
              <a:cs typeface="Malgun Gothic"/>
              <a:sym typeface="Malgun Gothic"/>
            </a:endParaRPr>
          </a:p>
          <a:p>
            <a:pPr marL="342900" lvl="0" indent="-266700" algn="l" rtl="0">
              <a:lnSpc>
                <a:spcPct val="115000"/>
              </a:lnSpc>
              <a:spcBef>
                <a:spcPts val="0"/>
              </a:spcBef>
              <a:spcAft>
                <a:spcPts val="0"/>
              </a:spcAft>
              <a:buClr>
                <a:schemeClr val="dk1"/>
              </a:buClr>
              <a:buSzPts val="2000"/>
              <a:buFont typeface="Malgun Gothic"/>
              <a:buChar char="▪"/>
            </a:pPr>
            <a:r>
              <a:rPr lang="ko-KR">
                <a:solidFill>
                  <a:schemeClr val="dk1"/>
                </a:solidFill>
                <a:latin typeface="Malgun Gothic"/>
                <a:ea typeface="Malgun Gothic"/>
                <a:cs typeface="Malgun Gothic"/>
                <a:sym typeface="Malgun Gothic"/>
              </a:rPr>
              <a:t>이 문제의 경우는 M과 C, F와 S, F와 C 모든 항목이 서로 독립이 된다. 이러한 경우에 두 가지 속성, 즉, '남녀별 분류'와 '출신지역별 분류'는 서로 독립이라고 한다. [예 5.2.5]에서는 남자인 경우 서울출신이 아주 많기 때문에 서로 독립이 되지 않는다</a:t>
            </a:r>
            <a:endParaRPr>
              <a:solidFill>
                <a:schemeClr val="dk1"/>
              </a:solidFill>
              <a:latin typeface="Malgun Gothic"/>
              <a:ea typeface="Malgun Gothic"/>
              <a:cs typeface="Malgun Gothic"/>
              <a:sym typeface="Malgun Gothic"/>
            </a:endParaRPr>
          </a:p>
        </p:txBody>
      </p:sp>
      <p:sp>
        <p:nvSpPr>
          <p:cNvPr id="2499" name="Google Shape;2499;p157"/>
          <p:cNvSpPr txBox="1">
            <a:spLocks noGrp="1"/>
          </p:cNvSpPr>
          <p:nvPr>
            <p:ph type="body" idx="4294967295"/>
          </p:nvPr>
        </p:nvSpPr>
        <p:spPr>
          <a:xfrm>
            <a:off x="315300" y="1110000"/>
            <a:ext cx="8513400" cy="582900"/>
          </a:xfrm>
          <a:prstGeom prst="rect">
            <a:avLst/>
          </a:prstGeom>
        </p:spPr>
        <p:txBody>
          <a:bodyPr spcFirstLastPara="1" wrap="square" lIns="91425" tIns="45700" rIns="91425" bIns="45700" anchor="t" anchorCtr="0">
            <a:normAutofit fontScale="92500" lnSpcReduction="10000"/>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9-12</a:t>
            </a:r>
            <a:r>
              <a:rPr lang="ko-KR" sz="1600" dirty="0">
                <a:latin typeface="Malgun Gothic"/>
                <a:ea typeface="Malgun Gothic"/>
                <a:cs typeface="Malgun Gothic"/>
                <a:sym typeface="Malgun Gothic"/>
              </a:rPr>
              <a:t>] 통계학과 2학년 학생 30명의 남녀별, 출신지역별 분할표가 다음과 같다</a:t>
            </a:r>
            <a:endParaRPr sz="1600" dirty="0">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한 학생을 뽑았을 때 남자일 사건과 서울출신일 사건이 서로 독립인가?</a:t>
            </a:r>
            <a:endParaRPr sz="1600" dirty="0">
              <a:latin typeface="Malgun Gothic"/>
              <a:ea typeface="Malgun Gothic"/>
              <a:cs typeface="Malgun Gothic"/>
              <a:sym typeface="Malgun Gothic"/>
            </a:endParaRPr>
          </a:p>
        </p:txBody>
      </p:sp>
      <p:graphicFrame>
        <p:nvGraphicFramePr>
          <p:cNvPr id="2500" name="Google Shape;2500;p157"/>
          <p:cNvGraphicFramePr/>
          <p:nvPr/>
        </p:nvGraphicFramePr>
        <p:xfrm>
          <a:off x="2181900" y="1722663"/>
          <a:ext cx="4651800" cy="1119300"/>
        </p:xfrm>
        <a:graphic>
          <a:graphicData uri="http://schemas.openxmlformats.org/drawingml/2006/table">
            <a:tbl>
              <a:tblPr>
                <a:noFill/>
                <a:tableStyleId>{0944CDFF-17AD-4667-B9B5-D25C10F7F634}</a:tableStyleId>
              </a:tblPr>
              <a:tblGrid>
                <a:gridCol w="1162950">
                  <a:extLst>
                    <a:ext uri="{9D8B030D-6E8A-4147-A177-3AD203B41FA5}">
                      <a16:colId xmlns:a16="http://schemas.microsoft.com/office/drawing/2014/main" val="20000"/>
                    </a:ext>
                  </a:extLst>
                </a:gridCol>
                <a:gridCol w="1162950">
                  <a:extLst>
                    <a:ext uri="{9D8B030D-6E8A-4147-A177-3AD203B41FA5}">
                      <a16:colId xmlns:a16="http://schemas.microsoft.com/office/drawing/2014/main" val="20001"/>
                    </a:ext>
                  </a:extLst>
                </a:gridCol>
                <a:gridCol w="1162950">
                  <a:extLst>
                    <a:ext uri="{9D8B030D-6E8A-4147-A177-3AD203B41FA5}">
                      <a16:colId xmlns:a16="http://schemas.microsoft.com/office/drawing/2014/main" val="20002"/>
                    </a:ext>
                  </a:extLst>
                </a:gridCol>
                <a:gridCol w="1162950">
                  <a:extLst>
                    <a:ext uri="{9D8B030D-6E8A-4147-A177-3AD203B41FA5}">
                      <a16:colId xmlns:a16="http://schemas.microsoft.com/office/drawing/2014/main" val="20003"/>
                    </a:ext>
                  </a:extLst>
                </a:gridCol>
              </a:tblGrid>
              <a:tr h="299575">
                <a:tc>
                  <a:txBody>
                    <a:bodyPr/>
                    <a:lstStyle/>
                    <a:p>
                      <a:pPr marL="0" lvl="0" indent="0" algn="ctr" rtl="0">
                        <a:spcBef>
                          <a:spcPts val="0"/>
                        </a:spcBef>
                        <a:spcAft>
                          <a:spcPts val="0"/>
                        </a:spcAft>
                        <a:buNone/>
                      </a:pPr>
                      <a:endParaRPr sz="1300">
                        <a:latin typeface="Malgun Gothic"/>
                        <a:ea typeface="Malgun Gothic"/>
                        <a:cs typeface="Malgun Gothic"/>
                        <a:sym typeface="Malgun Gothic"/>
                      </a:endParaRPr>
                    </a:p>
                  </a:txBody>
                  <a:tcPr marL="0" marR="0" marT="0" marB="0" anchor="ctr">
                    <a:solidFill>
                      <a:srgbClr val="F3F3F3"/>
                    </a:solidFill>
                  </a:tcP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S (서울출신)</a:t>
                      </a:r>
                      <a:endParaRPr sz="1300">
                        <a:latin typeface="Malgun Gothic"/>
                        <a:ea typeface="Malgun Gothic"/>
                        <a:cs typeface="Malgun Gothic"/>
                        <a:sym typeface="Malgun Gothic"/>
                      </a:endParaRPr>
                    </a:p>
                  </a:txBody>
                  <a:tcPr marL="0" marR="0" marT="0" marB="0" anchor="ctr">
                    <a:solidFill>
                      <a:srgbClr val="F3F3F3"/>
                    </a:solidFill>
                  </a:tcP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C (지방출신)</a:t>
                      </a:r>
                      <a:endParaRPr sz="1300">
                        <a:latin typeface="Malgun Gothic"/>
                        <a:ea typeface="Malgun Gothic"/>
                        <a:cs typeface="Malgun Gothic"/>
                        <a:sym typeface="Malgun Gothic"/>
                      </a:endParaRPr>
                    </a:p>
                  </a:txBody>
                  <a:tcPr marL="0" marR="0" marT="0" marB="0" anchor="ctr">
                    <a:solidFill>
                      <a:srgbClr val="F3F3F3"/>
                    </a:solidFill>
                  </a:tcP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계</a:t>
                      </a:r>
                      <a:endParaRPr sz="1300">
                        <a:latin typeface="Malgun Gothic"/>
                        <a:ea typeface="Malgun Gothic"/>
                        <a:cs typeface="Malgun Gothic"/>
                        <a:sym typeface="Malgun Gothic"/>
                      </a:endParaRPr>
                    </a:p>
                  </a:txBody>
                  <a:tcPr marL="0" marR="0" marT="0" marB="0" anchor="ctr">
                    <a:solidFill>
                      <a:srgbClr val="F3F3F3"/>
                    </a:solidFill>
                  </a:tcPr>
                </a:tc>
                <a:extLst>
                  <a:ext uri="{0D108BD9-81ED-4DB2-BD59-A6C34878D82A}">
                    <a16:rowId xmlns:a16="http://schemas.microsoft.com/office/drawing/2014/main" val="10000"/>
                  </a:ext>
                </a:extLst>
              </a:tr>
              <a:tr h="299575">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M (남자)</a:t>
                      </a:r>
                      <a:endParaRPr sz="1300">
                        <a:latin typeface="Malgun Gothic"/>
                        <a:ea typeface="Malgun Gothic"/>
                        <a:cs typeface="Malgun Gothic"/>
                        <a:sym typeface="Malgun Gothic"/>
                      </a:endParaRPr>
                    </a:p>
                  </a:txBody>
                  <a:tcPr marL="0" marR="0" marT="0" marB="0" anchor="ctr">
                    <a:solidFill>
                      <a:srgbClr val="F3F3F3"/>
                    </a:solidFill>
                  </a:tcP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5</a:t>
                      </a:r>
                      <a:endParaRPr sz="1300">
                        <a:latin typeface="Malgun Gothic"/>
                        <a:ea typeface="Malgun Gothic"/>
                        <a:cs typeface="Malgun Gothic"/>
                        <a:sym typeface="Malgun Gothic"/>
                      </a:endParaRPr>
                    </a:p>
                  </a:txBody>
                  <a:tcPr marL="0" marR="0" marT="0" marB="0" anchor="ct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5</a:t>
                      </a:r>
                      <a:endParaRPr sz="1300">
                        <a:latin typeface="Malgun Gothic"/>
                        <a:ea typeface="Malgun Gothic"/>
                        <a:cs typeface="Malgun Gothic"/>
                        <a:sym typeface="Malgun Gothic"/>
                      </a:endParaRPr>
                    </a:p>
                  </a:txBody>
                  <a:tcPr marL="0" marR="0" marT="0" marB="0" anchor="ct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10</a:t>
                      </a:r>
                      <a:endParaRPr sz="1300">
                        <a:latin typeface="Malgun Gothic"/>
                        <a:ea typeface="Malgun Gothic"/>
                        <a:cs typeface="Malgun Gothic"/>
                        <a:sym typeface="Malgun Gothic"/>
                      </a:endParaRPr>
                    </a:p>
                  </a:txBody>
                  <a:tcPr marL="0" marR="0" marT="0" marB="0" anchor="ctr"/>
                </a:tc>
                <a:extLst>
                  <a:ext uri="{0D108BD9-81ED-4DB2-BD59-A6C34878D82A}">
                    <a16:rowId xmlns:a16="http://schemas.microsoft.com/office/drawing/2014/main" val="10001"/>
                  </a:ext>
                </a:extLst>
              </a:tr>
              <a:tr h="299575">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F (여자)</a:t>
                      </a:r>
                      <a:endParaRPr sz="1300">
                        <a:latin typeface="Malgun Gothic"/>
                        <a:ea typeface="Malgun Gothic"/>
                        <a:cs typeface="Malgun Gothic"/>
                        <a:sym typeface="Malgun Gothic"/>
                      </a:endParaRPr>
                    </a:p>
                  </a:txBody>
                  <a:tcPr marL="0" marR="0" marT="0" marB="0" anchor="ctr">
                    <a:solidFill>
                      <a:srgbClr val="F3F3F3"/>
                    </a:solidFill>
                  </a:tcP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10</a:t>
                      </a:r>
                      <a:endParaRPr sz="1300">
                        <a:latin typeface="Malgun Gothic"/>
                        <a:ea typeface="Malgun Gothic"/>
                        <a:cs typeface="Malgun Gothic"/>
                        <a:sym typeface="Malgun Gothic"/>
                      </a:endParaRPr>
                    </a:p>
                  </a:txBody>
                  <a:tcPr marL="0" marR="0" marT="0" marB="0" anchor="ct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10</a:t>
                      </a:r>
                      <a:endParaRPr sz="1300">
                        <a:latin typeface="Malgun Gothic"/>
                        <a:ea typeface="Malgun Gothic"/>
                        <a:cs typeface="Malgun Gothic"/>
                        <a:sym typeface="Malgun Gothic"/>
                      </a:endParaRPr>
                    </a:p>
                  </a:txBody>
                  <a:tcPr marL="0" marR="0" marT="0" marB="0" anchor="ct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20</a:t>
                      </a:r>
                      <a:endParaRPr sz="1300">
                        <a:latin typeface="Malgun Gothic"/>
                        <a:ea typeface="Malgun Gothic"/>
                        <a:cs typeface="Malgun Gothic"/>
                        <a:sym typeface="Malgun Gothic"/>
                      </a:endParaRPr>
                    </a:p>
                  </a:txBody>
                  <a:tcPr marL="0" marR="0" marT="0" marB="0" anchor="ctr"/>
                </a:tc>
                <a:extLst>
                  <a:ext uri="{0D108BD9-81ED-4DB2-BD59-A6C34878D82A}">
                    <a16:rowId xmlns:a16="http://schemas.microsoft.com/office/drawing/2014/main" val="10002"/>
                  </a:ext>
                </a:extLst>
              </a:tr>
              <a:tr h="220575">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계</a:t>
                      </a:r>
                      <a:endParaRPr sz="1300">
                        <a:latin typeface="Malgun Gothic"/>
                        <a:ea typeface="Malgun Gothic"/>
                        <a:cs typeface="Malgun Gothic"/>
                        <a:sym typeface="Malgun Gothic"/>
                      </a:endParaRPr>
                    </a:p>
                  </a:txBody>
                  <a:tcPr marL="0" marR="0" marT="0" marB="0" anchor="ctr">
                    <a:solidFill>
                      <a:srgbClr val="F3F3F3"/>
                    </a:solidFill>
                  </a:tcP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15</a:t>
                      </a:r>
                      <a:endParaRPr sz="1300">
                        <a:latin typeface="Malgun Gothic"/>
                        <a:ea typeface="Malgun Gothic"/>
                        <a:cs typeface="Malgun Gothic"/>
                        <a:sym typeface="Malgun Gothic"/>
                      </a:endParaRPr>
                    </a:p>
                  </a:txBody>
                  <a:tcPr marL="0" marR="0" marT="0" marB="0" anchor="ct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15</a:t>
                      </a:r>
                      <a:endParaRPr sz="1300">
                        <a:latin typeface="Malgun Gothic"/>
                        <a:ea typeface="Malgun Gothic"/>
                        <a:cs typeface="Malgun Gothic"/>
                        <a:sym typeface="Malgun Gothic"/>
                      </a:endParaRPr>
                    </a:p>
                  </a:txBody>
                  <a:tcPr marL="0" marR="0" marT="0" marB="0" anchor="ctr"/>
                </a:tc>
                <a:tc>
                  <a:txBody>
                    <a:bodyPr/>
                    <a:lstStyle/>
                    <a:p>
                      <a:pPr marL="0" lvl="0" indent="0" algn="ctr" rtl="0">
                        <a:spcBef>
                          <a:spcPts val="0"/>
                        </a:spcBef>
                        <a:spcAft>
                          <a:spcPts val="0"/>
                        </a:spcAft>
                        <a:buNone/>
                      </a:pPr>
                      <a:r>
                        <a:rPr lang="ko-KR" sz="1300">
                          <a:latin typeface="Malgun Gothic"/>
                          <a:ea typeface="Malgun Gothic"/>
                          <a:cs typeface="Malgun Gothic"/>
                          <a:sym typeface="Malgun Gothic"/>
                        </a:rPr>
                        <a:t>30</a:t>
                      </a:r>
                      <a:endParaRPr sz="1300">
                        <a:latin typeface="Malgun Gothic"/>
                        <a:ea typeface="Malgun Gothic"/>
                        <a:cs typeface="Malgun Gothic"/>
                        <a:sym typeface="Malgun Gothic"/>
                      </a:endParaRPr>
                    </a:p>
                  </a:txBody>
                  <a:tcPr marL="0" marR="0" marT="0" marB="0" anchor="ctr"/>
                </a:tc>
                <a:extLst>
                  <a:ext uri="{0D108BD9-81ED-4DB2-BD59-A6C34878D82A}">
                    <a16:rowId xmlns:a16="http://schemas.microsoft.com/office/drawing/2014/main" val="10003"/>
                  </a:ext>
                </a:extLst>
              </a:tr>
            </a:tbl>
          </a:graphicData>
        </a:graphic>
      </p:graphicFrame>
      <p:sp>
        <p:nvSpPr>
          <p:cNvPr id="2501" name="Google Shape;2501;p157"/>
          <p:cNvSpPr txBox="1"/>
          <p:nvPr/>
        </p:nvSpPr>
        <p:spPr>
          <a:xfrm>
            <a:off x="818350" y="5866900"/>
            <a:ext cx="7660200" cy="2469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1000"/>
              </a:spcBef>
              <a:spcAft>
                <a:spcPts val="0"/>
              </a:spcAft>
              <a:buNone/>
            </a:pPr>
            <a:r>
              <a:rPr lang="ko-KR" sz="1500">
                <a:solidFill>
                  <a:schemeClr val="dk1"/>
                </a:solidFill>
                <a:highlight>
                  <a:srgbClr val="FFFFCC"/>
                </a:highlight>
                <a:latin typeface="Malgun Gothic"/>
                <a:ea typeface="Malgun Gothic"/>
                <a:cs typeface="Malgun Gothic"/>
                <a:sym typeface="Malgun Gothic"/>
              </a:rPr>
              <a:t>두 사건이 독립사건인 경우의 확률의 곱셈법칙 : P(A ∩ B) = P(B) P(A∣B) = P(A) P(B)</a:t>
            </a:r>
            <a:endParaRPr sz="1100">
              <a:highlight>
                <a:srgbClr val="FFFFCC"/>
              </a:highlight>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505"/>
        <p:cNvGrpSpPr/>
        <p:nvPr/>
      </p:nvGrpSpPr>
      <p:grpSpPr>
        <a:xfrm>
          <a:off x="0" y="0"/>
          <a:ext cx="0" cy="0"/>
          <a:chOff x="0" y="0"/>
          <a:chExt cx="0" cy="0"/>
        </a:xfrm>
      </p:grpSpPr>
      <p:sp>
        <p:nvSpPr>
          <p:cNvPr id="2506" name="Google Shape;2506;p15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507" name="Google Shape;2507;p15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508" name="Google Shape;2508;p15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158</a:t>
            </a:fld>
            <a:endParaRPr/>
          </a:p>
        </p:txBody>
      </p:sp>
      <p:sp>
        <p:nvSpPr>
          <p:cNvPr id="2509" name="Google Shape;2509;p158"/>
          <p:cNvSpPr txBox="1"/>
          <p:nvPr/>
        </p:nvSpPr>
        <p:spPr>
          <a:xfrm>
            <a:off x="519450" y="2286050"/>
            <a:ext cx="8077500" cy="28902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342900" lvl="0" indent="-266700" algn="l" rtl="0">
              <a:lnSpc>
                <a:spcPct val="115000"/>
              </a:lnSpc>
              <a:spcBef>
                <a:spcPts val="0"/>
              </a:spcBef>
              <a:spcAft>
                <a:spcPts val="0"/>
              </a:spcAft>
              <a:buClr>
                <a:schemeClr val="dk1"/>
              </a:buClr>
              <a:buSzPts val="2000"/>
              <a:buFont typeface="Malgun Gothic"/>
              <a:buChar char="▪"/>
            </a:pPr>
            <a:r>
              <a:rPr lang="ko-KR">
                <a:solidFill>
                  <a:schemeClr val="dk1"/>
                </a:solidFill>
                <a:latin typeface="Malgun Gothic"/>
                <a:ea typeface="Malgun Gothic"/>
                <a:cs typeface="Malgun Gothic"/>
                <a:sym typeface="Malgun Gothic"/>
              </a:rPr>
              <a:t>3개의 제품검사에서 한 개, 두 개의 불량품이 발견될 확률은 다음과 같다.</a:t>
            </a: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a:t>
            </a:r>
            <a:r>
              <a:rPr lang="ko-KR" sz="1000">
                <a:solidFill>
                  <a:schemeClr val="dk1"/>
                </a:solidFill>
                <a:latin typeface="Malgun Gothic"/>
                <a:ea typeface="Malgun Gothic"/>
                <a:cs typeface="Malgun Gothic"/>
                <a:sym typeface="Malgun Gothic"/>
              </a:rPr>
              <a:t>4</a:t>
            </a:r>
            <a:r>
              <a:rPr lang="ko-KR">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2 </a:t>
            </a:r>
            <a:r>
              <a:rPr lang="ko-KR">
                <a:solidFill>
                  <a:schemeClr val="dk1"/>
                </a:solidFill>
                <a:latin typeface="Malgun Gothic"/>
                <a:ea typeface="Malgun Gothic"/>
                <a:cs typeface="Malgun Gothic"/>
                <a:sym typeface="Malgun Gothic"/>
              </a:rPr>
              <a:t>✕ </a:t>
            </a:r>
            <a:r>
              <a:rPr lang="ko-KR" sz="1000">
                <a:solidFill>
                  <a:schemeClr val="dk1"/>
                </a:solidFill>
                <a:latin typeface="Malgun Gothic"/>
                <a:ea typeface="Malgun Gothic"/>
                <a:cs typeface="Malgun Gothic"/>
                <a:sym typeface="Malgun Gothic"/>
              </a:rPr>
              <a:t>2</a:t>
            </a:r>
            <a:r>
              <a:rPr lang="ko-KR">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1 </a:t>
            </a:r>
            <a:r>
              <a:rPr lang="ko-KR">
                <a:solidFill>
                  <a:schemeClr val="dk1"/>
                </a:solidFill>
                <a:latin typeface="Malgun Gothic"/>
                <a:ea typeface="Malgun Gothic"/>
                <a:cs typeface="Malgun Gothic"/>
                <a:sym typeface="Malgun Gothic"/>
              </a:rPr>
              <a:t>) / </a:t>
            </a:r>
            <a:r>
              <a:rPr lang="ko-KR" sz="1000">
                <a:solidFill>
                  <a:schemeClr val="dk1"/>
                </a:solidFill>
                <a:latin typeface="Malgun Gothic"/>
                <a:ea typeface="Malgun Gothic"/>
                <a:cs typeface="Malgun Gothic"/>
                <a:sym typeface="Malgun Gothic"/>
              </a:rPr>
              <a:t>6</a:t>
            </a:r>
            <a:r>
              <a:rPr lang="ko-KR">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3 </a:t>
            </a:r>
            <a:r>
              <a:rPr lang="ko-KR">
                <a:solidFill>
                  <a:schemeClr val="dk1"/>
                </a:solidFill>
                <a:latin typeface="Malgun Gothic"/>
                <a:ea typeface="Malgun Gothic"/>
                <a:cs typeface="Malgun Gothic"/>
                <a:sym typeface="Malgun Gothic"/>
              </a:rPr>
              <a:t>=3/5</a:t>
            </a: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a:t>
            </a:r>
            <a:r>
              <a:rPr lang="ko-KR" sz="1000">
                <a:solidFill>
                  <a:schemeClr val="dk1"/>
                </a:solidFill>
                <a:latin typeface="Malgun Gothic"/>
                <a:ea typeface="Malgun Gothic"/>
                <a:cs typeface="Malgun Gothic"/>
                <a:sym typeface="Malgun Gothic"/>
              </a:rPr>
              <a:t>4</a:t>
            </a:r>
            <a:r>
              <a:rPr lang="ko-KR">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1 </a:t>
            </a:r>
            <a:r>
              <a:rPr lang="ko-KR">
                <a:solidFill>
                  <a:schemeClr val="dk1"/>
                </a:solidFill>
                <a:latin typeface="Malgun Gothic"/>
                <a:ea typeface="Malgun Gothic"/>
                <a:cs typeface="Malgun Gothic"/>
                <a:sym typeface="Malgun Gothic"/>
              </a:rPr>
              <a:t>✕ </a:t>
            </a:r>
            <a:r>
              <a:rPr lang="ko-KR" sz="1000">
                <a:solidFill>
                  <a:schemeClr val="dk1"/>
                </a:solidFill>
                <a:latin typeface="Malgun Gothic"/>
                <a:ea typeface="Malgun Gothic"/>
                <a:cs typeface="Malgun Gothic"/>
                <a:sym typeface="Malgun Gothic"/>
              </a:rPr>
              <a:t>2</a:t>
            </a:r>
            <a:r>
              <a:rPr lang="ko-KR">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2 </a:t>
            </a:r>
            <a:r>
              <a:rPr lang="ko-KR">
                <a:solidFill>
                  <a:schemeClr val="dk1"/>
                </a:solidFill>
                <a:latin typeface="Malgun Gothic"/>
                <a:ea typeface="Malgun Gothic"/>
                <a:cs typeface="Malgun Gothic"/>
                <a:sym typeface="Malgun Gothic"/>
              </a:rPr>
              <a:t>) / </a:t>
            </a:r>
            <a:r>
              <a:rPr lang="ko-KR" sz="1000">
                <a:solidFill>
                  <a:schemeClr val="dk1"/>
                </a:solidFill>
                <a:latin typeface="Malgun Gothic"/>
                <a:ea typeface="Malgun Gothic"/>
                <a:cs typeface="Malgun Gothic"/>
                <a:sym typeface="Malgun Gothic"/>
              </a:rPr>
              <a:t>6</a:t>
            </a:r>
            <a:r>
              <a:rPr lang="ko-KR">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3 </a:t>
            </a:r>
            <a:r>
              <a:rPr lang="ko-KR">
                <a:solidFill>
                  <a:schemeClr val="dk1"/>
                </a:solidFill>
                <a:latin typeface="Malgun Gothic"/>
                <a:ea typeface="Malgun Gothic"/>
                <a:cs typeface="Malgun Gothic"/>
                <a:sym typeface="Malgun Gothic"/>
              </a:rPr>
              <a:t>=1/5</a:t>
            </a:r>
            <a:endParaRPr>
              <a:solidFill>
                <a:schemeClr val="dk1"/>
              </a:solidFill>
              <a:latin typeface="Malgun Gothic"/>
              <a:ea typeface="Malgun Gothic"/>
              <a:cs typeface="Malgun Gothic"/>
              <a:sym typeface="Malgun Gothic"/>
            </a:endParaRPr>
          </a:p>
          <a:p>
            <a:pPr marL="342900" lvl="0" indent="-266700" algn="l" rtl="0">
              <a:lnSpc>
                <a:spcPct val="115000"/>
              </a:lnSpc>
              <a:spcBef>
                <a:spcPts val="0"/>
              </a:spcBef>
              <a:spcAft>
                <a:spcPts val="0"/>
              </a:spcAft>
              <a:buClr>
                <a:schemeClr val="dk1"/>
              </a:buClr>
              <a:buSzPts val="2000"/>
              <a:buFont typeface="Malgun Gothic"/>
              <a:buChar char="▪"/>
            </a:pPr>
            <a:r>
              <a:rPr lang="ko-KR">
                <a:solidFill>
                  <a:schemeClr val="dk1"/>
                </a:solidFill>
                <a:latin typeface="Malgun Gothic"/>
                <a:ea typeface="Malgun Gothic"/>
                <a:cs typeface="Malgun Gothic"/>
                <a:sym typeface="Malgun Gothic"/>
              </a:rPr>
              <a:t>따라서 적어도 1개의 불량품이 발견될 확률은 3/5 ＋ 1/5 = 4/5 이다. </a:t>
            </a:r>
            <a:endParaRPr>
              <a:solidFill>
                <a:schemeClr val="dk1"/>
              </a:solidFill>
              <a:latin typeface="Malgun Gothic"/>
              <a:ea typeface="Malgun Gothic"/>
              <a:cs typeface="Malgun Gothic"/>
              <a:sym typeface="Malgun Gothic"/>
            </a:endParaRPr>
          </a:p>
          <a:p>
            <a:pPr marL="342900" lvl="0" indent="-266700" algn="l" rtl="0">
              <a:lnSpc>
                <a:spcPct val="115000"/>
              </a:lnSpc>
              <a:spcBef>
                <a:spcPts val="0"/>
              </a:spcBef>
              <a:spcAft>
                <a:spcPts val="0"/>
              </a:spcAft>
              <a:buClr>
                <a:schemeClr val="dk1"/>
              </a:buClr>
              <a:buSzPts val="2000"/>
              <a:buFont typeface="Malgun Gothic"/>
              <a:buChar char="▪"/>
            </a:pPr>
            <a:r>
              <a:rPr lang="ko-KR">
                <a:solidFill>
                  <a:schemeClr val="dk1"/>
                </a:solidFill>
                <a:latin typeface="Malgun Gothic"/>
                <a:ea typeface="Malgun Gothic"/>
                <a:cs typeface="Malgun Gothic"/>
                <a:sym typeface="Malgun Gothic"/>
              </a:rPr>
              <a:t>이 확률을 구하는 다른 방법은 불량품이 하나도 없을 사건(이것을 적어도 1개의 불량품이 발견될 사건의 여사건이라고 함)의 확률을 구한 다음 1 에서 빼 주는 것이다. 즉, 적어도 1개의 불량품이 발견될 확률은 다음과 같다.</a:t>
            </a: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1- ( </a:t>
            </a:r>
            <a:r>
              <a:rPr lang="ko-KR" sz="1000">
                <a:solidFill>
                  <a:schemeClr val="dk1"/>
                </a:solidFill>
                <a:latin typeface="Malgun Gothic"/>
                <a:ea typeface="Malgun Gothic"/>
                <a:cs typeface="Malgun Gothic"/>
                <a:sym typeface="Malgun Gothic"/>
              </a:rPr>
              <a:t>4</a:t>
            </a:r>
            <a:r>
              <a:rPr lang="ko-KR">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3 </a:t>
            </a:r>
            <a:r>
              <a:rPr lang="ko-KR">
                <a:solidFill>
                  <a:schemeClr val="dk1"/>
                </a:solidFill>
                <a:latin typeface="Malgun Gothic"/>
                <a:ea typeface="Malgun Gothic"/>
                <a:cs typeface="Malgun Gothic"/>
                <a:sym typeface="Malgun Gothic"/>
              </a:rPr>
              <a:t>/ </a:t>
            </a:r>
            <a:r>
              <a:rPr lang="ko-KR" sz="1000">
                <a:solidFill>
                  <a:schemeClr val="dk1"/>
                </a:solidFill>
                <a:latin typeface="Malgun Gothic"/>
                <a:ea typeface="Malgun Gothic"/>
                <a:cs typeface="Malgun Gothic"/>
                <a:sym typeface="Malgun Gothic"/>
              </a:rPr>
              <a:t>6</a:t>
            </a:r>
            <a:r>
              <a:rPr lang="ko-KR">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3 </a:t>
            </a:r>
            <a:r>
              <a:rPr lang="ko-KR">
                <a:solidFill>
                  <a:schemeClr val="dk1"/>
                </a:solidFill>
                <a:latin typeface="Malgun Gothic"/>
                <a:ea typeface="Malgun Gothic"/>
                <a:cs typeface="Malgun Gothic"/>
                <a:sym typeface="Malgun Gothic"/>
              </a:rPr>
              <a:t>) =1 - (4/20) = 4/5</a:t>
            </a:r>
            <a:endParaRPr>
              <a:solidFill>
                <a:schemeClr val="dk1"/>
              </a:solidFill>
              <a:latin typeface="Malgun Gothic"/>
              <a:ea typeface="Malgun Gothic"/>
              <a:cs typeface="Malgun Gothic"/>
              <a:sym typeface="Malgun Gothic"/>
            </a:endParaRPr>
          </a:p>
        </p:txBody>
      </p:sp>
      <p:sp>
        <p:nvSpPr>
          <p:cNvPr id="2510" name="Google Shape;2510;p158"/>
          <p:cNvSpPr txBox="1">
            <a:spLocks noGrp="1"/>
          </p:cNvSpPr>
          <p:nvPr>
            <p:ph type="body" idx="4294967295"/>
          </p:nvPr>
        </p:nvSpPr>
        <p:spPr>
          <a:xfrm>
            <a:off x="315300" y="1110000"/>
            <a:ext cx="8513400" cy="8901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9-13</a:t>
            </a:r>
            <a:r>
              <a:rPr lang="ko-KR" sz="1600" dirty="0">
                <a:latin typeface="Malgun Gothic"/>
                <a:ea typeface="Malgun Gothic"/>
                <a:cs typeface="Malgun Gothic"/>
                <a:sym typeface="Malgun Gothic"/>
              </a:rPr>
              <a:t>] 6개의 제품이 들어있는 상자가 있는데 이중 2개가 불량품이라고 하자. 제품검사를 위해 3개를 추출하였을 때 적어도 1개의 불량품이 발견될 확률은? 검사를 위해 한번 추출한 제품은 다시 넣지 않는 비 복원추출이라고 가정하자.</a:t>
            </a:r>
            <a:endParaRPr sz="1600" dirty="0">
              <a:latin typeface="Malgun Gothic"/>
              <a:ea typeface="Malgun Gothic"/>
              <a:cs typeface="Malgun Gothic"/>
              <a:sym typeface="Malgun Gothic"/>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5" name="Google Shape;2515;p15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확률의 계산</a:t>
            </a:r>
            <a:endParaRPr/>
          </a:p>
        </p:txBody>
      </p:sp>
      <p:sp>
        <p:nvSpPr>
          <p:cNvPr id="2516" name="Google Shape;2516;p15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9. 데이터의 확률분포 모형 - 확률의 정의 및 계산</a:t>
            </a:r>
            <a:endParaRPr/>
          </a:p>
        </p:txBody>
      </p:sp>
      <p:sp>
        <p:nvSpPr>
          <p:cNvPr id="2517" name="Google Shape;2517;p15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159</a:t>
            </a:fld>
            <a:endParaRPr/>
          </a:p>
        </p:txBody>
      </p:sp>
      <p:sp>
        <p:nvSpPr>
          <p:cNvPr id="2518" name="Google Shape;2518;p159"/>
          <p:cNvSpPr txBox="1">
            <a:spLocks noGrp="1"/>
          </p:cNvSpPr>
          <p:nvPr>
            <p:ph type="body" idx="4294967295"/>
          </p:nvPr>
        </p:nvSpPr>
        <p:spPr>
          <a:xfrm>
            <a:off x="315300" y="1110000"/>
            <a:ext cx="5755800" cy="1059600"/>
          </a:xfrm>
          <a:prstGeom prst="rect">
            <a:avLst/>
          </a:prstGeom>
          <a:noFill/>
          <a:ln>
            <a:noFill/>
          </a:ln>
        </p:spPr>
        <p:txBody>
          <a:bodyPr spcFirstLastPara="1" wrap="square" lIns="91425" tIns="45700" rIns="91425" bIns="45700" anchor="t" anchorCtr="0">
            <a:normAutofit/>
          </a:bodyPr>
          <a:lstStyle/>
          <a:p>
            <a:pPr marL="457200" lvl="0" indent="-355600" algn="l" rtl="0">
              <a:lnSpc>
                <a:spcPct val="150000"/>
              </a:lnSpc>
              <a:spcBef>
                <a:spcPts val="1000"/>
              </a:spcBef>
              <a:spcAft>
                <a:spcPts val="0"/>
              </a:spcAft>
              <a:buSzPts val="2000"/>
              <a:buChar char="•"/>
            </a:pPr>
            <a:r>
              <a:rPr lang="ko-KR" b="1">
                <a:latin typeface="Malgun Gothic"/>
                <a:ea typeface="Malgun Gothic"/>
                <a:cs typeface="Malgun Gothic"/>
                <a:sym typeface="Malgun Gothic"/>
              </a:rPr>
              <a:t>여사건을 이용한 확률계산 </a:t>
            </a:r>
            <a:r>
              <a:rPr lang="ko-KR">
                <a:latin typeface="Malgun Gothic"/>
                <a:ea typeface="Malgun Gothic"/>
                <a:cs typeface="Malgun Gothic"/>
                <a:sym typeface="Malgun Gothic"/>
              </a:rPr>
              <a:t>                             </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A</a:t>
            </a:r>
            <a:r>
              <a:rPr lang="ko-KR" baseline="30000">
                <a:latin typeface="Malgun Gothic"/>
                <a:ea typeface="Malgun Gothic"/>
                <a:cs typeface="Malgun Gothic"/>
                <a:sym typeface="Malgun Gothic"/>
              </a:rPr>
              <a:t>C</a:t>
            </a:r>
            <a:r>
              <a:rPr lang="ko-KR">
                <a:latin typeface="Malgun Gothic"/>
                <a:ea typeface="Malgun Gothic"/>
                <a:cs typeface="Malgun Gothic"/>
                <a:sym typeface="Malgun Gothic"/>
              </a:rPr>
              <a:t>를 사건A의 여사건(나머지 사건)이라고 할 때 </a:t>
            </a:r>
            <a:r>
              <a:rPr lang="ko-KR">
                <a:highlight>
                  <a:srgbClr val="FFFF99"/>
                </a:highlight>
                <a:latin typeface="Malgun Gothic"/>
                <a:ea typeface="Malgun Gothic"/>
                <a:cs typeface="Malgun Gothic"/>
                <a:sym typeface="Malgun Gothic"/>
              </a:rPr>
              <a:t> </a:t>
            </a:r>
            <a:r>
              <a:rPr lang="ko-KR">
                <a:latin typeface="Malgun Gothic"/>
                <a:ea typeface="Malgun Gothic"/>
                <a:cs typeface="Malgun Gothic"/>
                <a:sym typeface="Malgun Gothic"/>
              </a:rPr>
              <a:t>                           </a:t>
            </a:r>
            <a:endParaRPr>
              <a:latin typeface="Malgun Gothic"/>
              <a:ea typeface="Malgun Gothic"/>
              <a:cs typeface="Malgun Gothic"/>
              <a:sym typeface="Malgun Gothic"/>
            </a:endParaRPr>
          </a:p>
        </p:txBody>
      </p:sp>
      <p:sp>
        <p:nvSpPr>
          <p:cNvPr id="2519" name="Google Shape;2519;p159"/>
          <p:cNvSpPr/>
          <p:nvPr/>
        </p:nvSpPr>
        <p:spPr>
          <a:xfrm>
            <a:off x="6071175" y="1110093"/>
            <a:ext cx="2529000" cy="1842300"/>
          </a:xfrm>
          <a:prstGeom prst="rect">
            <a:avLst/>
          </a:prstGeom>
          <a:solidFill>
            <a:srgbClr val="B7B7B7"/>
          </a:solidFill>
          <a:ln>
            <a:noFill/>
          </a:ln>
        </p:spPr>
        <p:txBody>
          <a:bodyPr spcFirstLastPara="1" wrap="square" lIns="0" tIns="0" rIns="0" bIns="0" anchor="t" anchorCtr="0">
            <a:noAutofit/>
          </a:bodyPr>
          <a:lstStyle/>
          <a:p>
            <a:pPr marL="457200" lvl="0" indent="0" algn="l" rtl="0">
              <a:lnSpc>
                <a:spcPct val="150000"/>
              </a:lnSpc>
              <a:spcBef>
                <a:spcPts val="1000"/>
              </a:spcBef>
              <a:spcAft>
                <a:spcPts val="0"/>
              </a:spcAft>
              <a:buClr>
                <a:schemeClr val="dk1"/>
              </a:buClr>
              <a:buSzPts val="1100"/>
              <a:buFont typeface="Arial"/>
              <a:buNone/>
            </a:pPr>
            <a:endParaRPr/>
          </a:p>
        </p:txBody>
      </p:sp>
      <p:sp>
        <p:nvSpPr>
          <p:cNvPr id="2520" name="Google Shape;2520;p159"/>
          <p:cNvSpPr/>
          <p:nvPr/>
        </p:nvSpPr>
        <p:spPr>
          <a:xfrm>
            <a:off x="6568891" y="1410500"/>
            <a:ext cx="1541400" cy="1277100"/>
          </a:xfrm>
          <a:prstGeom prst="ellipse">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algun Gothic"/>
              <a:ea typeface="Malgun Gothic"/>
              <a:cs typeface="Malgun Gothic"/>
              <a:sym typeface="Malgun Gothic"/>
            </a:endParaRPr>
          </a:p>
        </p:txBody>
      </p:sp>
      <p:sp>
        <p:nvSpPr>
          <p:cNvPr id="2521" name="Google Shape;2521;p159"/>
          <p:cNvSpPr txBox="1"/>
          <p:nvPr/>
        </p:nvSpPr>
        <p:spPr>
          <a:xfrm>
            <a:off x="7066657" y="1806075"/>
            <a:ext cx="548700" cy="4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1000"/>
              </a:spcBef>
              <a:spcAft>
                <a:spcPts val="0"/>
              </a:spcAft>
              <a:buClr>
                <a:schemeClr val="dk1"/>
              </a:buClr>
              <a:buSzPts val="1100"/>
              <a:buFont typeface="Arial"/>
              <a:buNone/>
            </a:pPr>
            <a:r>
              <a:rPr lang="ko-KR" sz="2600">
                <a:solidFill>
                  <a:schemeClr val="dk1"/>
                </a:solidFill>
                <a:latin typeface="Malgun Gothic"/>
                <a:ea typeface="Malgun Gothic"/>
                <a:cs typeface="Malgun Gothic"/>
                <a:sym typeface="Malgun Gothic"/>
              </a:rPr>
              <a:t>A</a:t>
            </a:r>
            <a:endParaRPr sz="2600">
              <a:latin typeface="Malgun Gothic"/>
              <a:ea typeface="Malgun Gothic"/>
              <a:cs typeface="Malgun Gothic"/>
              <a:sym typeface="Malgun Gothic"/>
            </a:endParaRPr>
          </a:p>
        </p:txBody>
      </p:sp>
      <p:sp>
        <p:nvSpPr>
          <p:cNvPr id="2522" name="Google Shape;2522;p159"/>
          <p:cNvSpPr txBox="1"/>
          <p:nvPr/>
        </p:nvSpPr>
        <p:spPr>
          <a:xfrm>
            <a:off x="6141158" y="1224842"/>
            <a:ext cx="548700" cy="4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1000"/>
              </a:spcBef>
              <a:spcAft>
                <a:spcPts val="0"/>
              </a:spcAft>
              <a:buClr>
                <a:schemeClr val="dk1"/>
              </a:buClr>
              <a:buSzPts val="1100"/>
              <a:buFont typeface="Arial"/>
              <a:buNone/>
            </a:pPr>
            <a:r>
              <a:rPr lang="ko-KR" sz="2500">
                <a:solidFill>
                  <a:schemeClr val="dk1"/>
                </a:solidFill>
                <a:latin typeface="Malgun Gothic"/>
                <a:ea typeface="Malgun Gothic"/>
                <a:cs typeface="Malgun Gothic"/>
                <a:sym typeface="Malgun Gothic"/>
              </a:rPr>
              <a:t>A</a:t>
            </a:r>
            <a:r>
              <a:rPr lang="ko-KR" sz="2500" baseline="30000">
                <a:solidFill>
                  <a:schemeClr val="dk1"/>
                </a:solidFill>
                <a:latin typeface="Malgun Gothic"/>
                <a:ea typeface="Malgun Gothic"/>
                <a:cs typeface="Malgun Gothic"/>
                <a:sym typeface="Malgun Gothic"/>
              </a:rPr>
              <a:t>C</a:t>
            </a:r>
            <a:endParaRPr sz="2500">
              <a:latin typeface="Malgun Gothic"/>
              <a:ea typeface="Malgun Gothic"/>
              <a:cs typeface="Malgun Gothic"/>
              <a:sym typeface="Malgun Gothic"/>
            </a:endParaRPr>
          </a:p>
        </p:txBody>
      </p:sp>
      <p:sp>
        <p:nvSpPr>
          <p:cNvPr id="2523" name="Google Shape;2523;p159"/>
          <p:cNvSpPr txBox="1"/>
          <p:nvPr/>
        </p:nvSpPr>
        <p:spPr>
          <a:xfrm>
            <a:off x="533325" y="4806634"/>
            <a:ext cx="8077500" cy="13416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1) 구입 제품 중 불량품이 1개도 없을 확률</a:t>
            </a:r>
            <a:endParaRPr>
              <a:solidFill>
                <a:schemeClr val="dk1"/>
              </a:solidFill>
              <a:latin typeface="Malgun Gothic"/>
              <a:ea typeface="Malgun Gothic"/>
              <a:cs typeface="Malgun Gothic"/>
              <a:sym typeface="Malgun Gothic"/>
            </a:endParaRPr>
          </a:p>
          <a:p>
            <a:pPr marL="91440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P(A) = </a:t>
            </a:r>
            <a:r>
              <a:rPr lang="ko-KR" sz="1000">
                <a:solidFill>
                  <a:schemeClr val="dk1"/>
                </a:solidFill>
                <a:latin typeface="Malgun Gothic"/>
                <a:ea typeface="Malgun Gothic"/>
                <a:cs typeface="Malgun Gothic"/>
                <a:sym typeface="Malgun Gothic"/>
              </a:rPr>
              <a:t>7</a:t>
            </a:r>
            <a:r>
              <a:rPr lang="ko-KR">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2</a:t>
            </a:r>
            <a:r>
              <a:rPr lang="ko-KR">
                <a:solidFill>
                  <a:schemeClr val="dk1"/>
                </a:solidFill>
                <a:latin typeface="Malgun Gothic"/>
                <a:ea typeface="Malgun Gothic"/>
                <a:cs typeface="Malgun Gothic"/>
                <a:sym typeface="Malgun Gothic"/>
              </a:rPr>
              <a:t> / </a:t>
            </a:r>
            <a:r>
              <a:rPr lang="ko-KR" sz="1000">
                <a:solidFill>
                  <a:schemeClr val="dk1"/>
                </a:solidFill>
                <a:latin typeface="Malgun Gothic"/>
                <a:ea typeface="Malgun Gothic"/>
                <a:cs typeface="Malgun Gothic"/>
                <a:sym typeface="Malgun Gothic"/>
              </a:rPr>
              <a:t>10</a:t>
            </a:r>
            <a:r>
              <a:rPr lang="ko-KR">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2</a:t>
            </a:r>
            <a:endParaRPr sz="1000">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2) 구입제품 중 불량품이 적어도 1개 있는 경우</a:t>
            </a:r>
            <a:endParaRPr>
              <a:solidFill>
                <a:schemeClr val="dk1"/>
              </a:solidFill>
              <a:latin typeface="Malgun Gothic"/>
              <a:ea typeface="Malgun Gothic"/>
              <a:cs typeface="Malgun Gothic"/>
              <a:sym typeface="Malgun Gothic"/>
            </a:endParaRPr>
          </a:p>
          <a:p>
            <a:pPr marL="91440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P(A</a:t>
            </a:r>
            <a:r>
              <a:rPr lang="ko-KR" sz="1600" baseline="30000">
                <a:solidFill>
                  <a:schemeClr val="dk1"/>
                </a:solidFill>
                <a:latin typeface="Malgun Gothic"/>
                <a:ea typeface="Malgun Gothic"/>
                <a:cs typeface="Malgun Gothic"/>
                <a:sym typeface="Malgun Gothic"/>
              </a:rPr>
              <a:t>C</a:t>
            </a:r>
            <a:r>
              <a:rPr lang="ko-KR">
                <a:solidFill>
                  <a:schemeClr val="dk1"/>
                </a:solidFill>
                <a:latin typeface="Malgun Gothic"/>
                <a:ea typeface="Malgun Gothic"/>
                <a:cs typeface="Malgun Gothic"/>
                <a:sym typeface="Malgun Gothic"/>
              </a:rPr>
              <a:t>) = 1 - P(A)</a:t>
            </a:r>
            <a:endParaRPr>
              <a:solidFill>
                <a:schemeClr val="dk1"/>
              </a:solidFill>
              <a:latin typeface="Malgun Gothic"/>
              <a:ea typeface="Malgun Gothic"/>
              <a:cs typeface="Malgun Gothic"/>
              <a:sym typeface="Malgun Gothic"/>
            </a:endParaRPr>
          </a:p>
        </p:txBody>
      </p:sp>
      <p:sp>
        <p:nvSpPr>
          <p:cNvPr id="2524" name="Google Shape;2524;p159"/>
          <p:cNvSpPr txBox="1">
            <a:spLocks noGrp="1"/>
          </p:cNvSpPr>
          <p:nvPr>
            <p:ph type="body" idx="4294967295"/>
          </p:nvPr>
        </p:nvSpPr>
        <p:spPr>
          <a:xfrm>
            <a:off x="462300" y="3204650"/>
            <a:ext cx="8219400" cy="1603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9-14</a:t>
            </a:r>
            <a:r>
              <a:rPr lang="ko-KR" sz="1600" dirty="0">
                <a:latin typeface="Malgun Gothic"/>
                <a:ea typeface="Malgun Gothic"/>
                <a:cs typeface="Malgun Gothic"/>
                <a:sym typeface="Malgun Gothic"/>
              </a:rPr>
              <a:t>] 10개 제품 중에 불량품이 3개 있다. 이 중에서 2개의 제품을 구입하였을 때 다음 확률을 구하여라.</a:t>
            </a:r>
            <a:endParaRPr sz="1600" dirty="0">
              <a:latin typeface="Malgun Gothic"/>
              <a:ea typeface="Malgun Gothic"/>
              <a:cs typeface="Malgun Gothic"/>
              <a:sym typeface="Malgun Gothic"/>
            </a:endParaRPr>
          </a:p>
          <a:p>
            <a:pPr marL="457200" lvl="0" indent="-330200" algn="l" rtl="0">
              <a:lnSpc>
                <a:spcPct val="115000"/>
              </a:lnSpc>
              <a:spcBef>
                <a:spcPts val="1000"/>
              </a:spcBef>
              <a:spcAft>
                <a:spcPts val="0"/>
              </a:spcAft>
              <a:buSzPts val="1600"/>
              <a:buFont typeface="Malgun Gothic"/>
              <a:buAutoNum type="arabicParenR"/>
            </a:pPr>
            <a:r>
              <a:rPr lang="ko-KR" sz="1600" dirty="0">
                <a:latin typeface="Malgun Gothic"/>
                <a:ea typeface="Malgun Gothic"/>
                <a:cs typeface="Malgun Gothic"/>
                <a:sym typeface="Malgun Gothic"/>
              </a:rPr>
              <a:t>구입 제품 중 불량품이 1개도 없을 확률</a:t>
            </a:r>
            <a:endParaRPr sz="1600" dirty="0">
              <a:latin typeface="Malgun Gothic"/>
              <a:ea typeface="Malgun Gothic"/>
              <a:cs typeface="Malgun Gothic"/>
              <a:sym typeface="Malgun Gothic"/>
            </a:endParaRPr>
          </a:p>
          <a:p>
            <a:pPr marL="457200" lvl="0" indent="-330200" algn="l" rtl="0">
              <a:lnSpc>
                <a:spcPct val="115000"/>
              </a:lnSpc>
              <a:spcBef>
                <a:spcPts val="1000"/>
              </a:spcBef>
              <a:spcAft>
                <a:spcPts val="0"/>
              </a:spcAft>
              <a:buSzPts val="1600"/>
              <a:buFont typeface="Malgun Gothic"/>
              <a:buAutoNum type="arabicParenR"/>
            </a:pPr>
            <a:r>
              <a:rPr lang="ko-KR" sz="1600" dirty="0">
                <a:latin typeface="Malgun Gothic"/>
                <a:ea typeface="Malgun Gothic"/>
                <a:cs typeface="Malgun Gothic"/>
                <a:sym typeface="Malgun Gothic"/>
              </a:rPr>
              <a:t>구입 제품 중 불량품이 적어도 1개 있는 경우</a:t>
            </a:r>
            <a:endParaRPr sz="1200" dirty="0">
              <a:latin typeface="Malgun Gothic"/>
              <a:ea typeface="Malgun Gothic"/>
              <a:cs typeface="Malgun Gothic"/>
              <a:sym typeface="Malgun Gothic"/>
            </a:endParaRPr>
          </a:p>
        </p:txBody>
      </p:sp>
      <p:pic>
        <p:nvPicPr>
          <p:cNvPr id="2525" name="Google Shape;2525;p159" descr="{&quot;type&quot;:&quot;$$&quot;,&quot;backgroundColorModified&quot;:false,&quot;font&quot;:{&quot;color&quot;:&quot;#000000&quot;,&quot;size&quot;:21,&quot;family&quot;:&quot;Arial&quot;},&quot;id&quot;:&quot;233&quot;,&quot;aid&quot;:null,&quot;backgroundColor&quot;:&quot;#FFFFFF&quot;,&quot;code&quot;:&quot;$$P\\left(\\mathrm{A^{c}}{}^{}\\right)=1-P\\left(\\mathrm{A}\\right)$$&quot;,&quot;ts&quot;:1724391024247,&quot;cs&quot;:&quot;vTiYbIRe3mFmUfaz81XYDQ==&quot;,&quot;size&quot;:{&quot;width&quot;:272.75,&quot;height&quot;:33}}"/>
          <p:cNvPicPr preferRelativeResize="0"/>
          <p:nvPr/>
        </p:nvPicPr>
        <p:blipFill>
          <a:blip r:embed="rId3">
            <a:alphaModFix/>
          </a:blip>
          <a:stretch>
            <a:fillRect/>
          </a:stretch>
        </p:blipFill>
        <p:spPr>
          <a:xfrm>
            <a:off x="1822725" y="2310555"/>
            <a:ext cx="2597944" cy="314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농업에서 데이터화란?</a:t>
            </a:r>
            <a:endParaRPr/>
          </a:p>
        </p:txBody>
      </p:sp>
      <p:sp>
        <p:nvSpPr>
          <p:cNvPr id="187" name="Google Shape;187;p2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188" name="Google Shape;188;p2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16</a:t>
            </a:fld>
            <a:endParaRPr/>
          </a:p>
        </p:txBody>
      </p:sp>
      <p:sp>
        <p:nvSpPr>
          <p:cNvPr id="189" name="Google Shape;189;p23"/>
          <p:cNvSpPr txBox="1">
            <a:spLocks noGrp="1"/>
          </p:cNvSpPr>
          <p:nvPr>
            <p:ph type="body" idx="4294967295"/>
          </p:nvPr>
        </p:nvSpPr>
        <p:spPr>
          <a:xfrm>
            <a:off x="315300" y="1110000"/>
            <a:ext cx="8566200" cy="13827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표현체(Phenome) : 작물 생육정보, 질병정보, 기후정보, 위치정보, 가축의 도축정보, 실시간 행동정보 등</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유전체정보 : WGS, SNP, RNAseq, Epigenome etc</a:t>
            </a:r>
            <a:endParaRPr>
              <a:latin typeface="Malgun Gothic"/>
              <a:ea typeface="Malgun Gothic"/>
              <a:cs typeface="Malgun Gothic"/>
              <a:sym typeface="Malgun Gothic"/>
            </a:endParaRPr>
          </a:p>
        </p:txBody>
      </p:sp>
      <p:cxnSp>
        <p:nvCxnSpPr>
          <p:cNvPr id="190" name="Google Shape;190;p23"/>
          <p:cNvCxnSpPr/>
          <p:nvPr/>
        </p:nvCxnSpPr>
        <p:spPr>
          <a:xfrm>
            <a:off x="5013493" y="4270513"/>
            <a:ext cx="1092300" cy="0"/>
          </a:xfrm>
          <a:prstGeom prst="straightConnector1">
            <a:avLst/>
          </a:prstGeom>
          <a:noFill/>
          <a:ln w="28575" cap="flat" cmpd="sng">
            <a:solidFill>
              <a:schemeClr val="dk1"/>
            </a:solidFill>
            <a:prstDash val="solid"/>
            <a:miter lim="800000"/>
            <a:headEnd type="none" w="sm" len="sm"/>
            <a:tailEnd type="stealth" w="med" len="med"/>
          </a:ln>
        </p:spPr>
      </p:cxnSp>
      <p:sp>
        <p:nvSpPr>
          <p:cNvPr id="191" name="Google Shape;191;p23"/>
          <p:cNvSpPr txBox="1"/>
          <p:nvPr/>
        </p:nvSpPr>
        <p:spPr>
          <a:xfrm>
            <a:off x="6424004" y="3958250"/>
            <a:ext cx="2651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i="0" u="none" strike="noStrike" cap="none">
                <a:solidFill>
                  <a:srgbClr val="000000"/>
                </a:solidFill>
                <a:latin typeface="Malgun Gothic"/>
                <a:ea typeface="Malgun Gothic"/>
                <a:cs typeface="Malgun Gothic"/>
                <a:sym typeface="Malgun Gothic"/>
              </a:rPr>
              <a:t>생산성, 효율성 증대</a:t>
            </a:r>
            <a:endParaRPr sz="1800" i="0" u="none" strike="noStrike" cap="none">
              <a:solidFill>
                <a:srgbClr val="000000"/>
              </a:solidFill>
              <a:latin typeface="Malgun Gothic"/>
              <a:ea typeface="Malgun Gothic"/>
              <a:cs typeface="Malgun Gothic"/>
              <a:sym typeface="Malgun Gothic"/>
            </a:endParaRPr>
          </a:p>
          <a:p>
            <a:pPr marL="0" marR="0" lvl="0" indent="0" algn="l" rtl="0">
              <a:lnSpc>
                <a:spcPct val="100000"/>
              </a:lnSpc>
              <a:spcBef>
                <a:spcPts val="0"/>
              </a:spcBef>
              <a:spcAft>
                <a:spcPts val="0"/>
              </a:spcAft>
              <a:buClr>
                <a:srgbClr val="000000"/>
              </a:buClr>
              <a:buSzPts val="1800"/>
              <a:buFont typeface="Arial"/>
              <a:buNone/>
            </a:pPr>
            <a:r>
              <a:rPr lang="ko-KR" sz="1800" i="0" u="none" strike="noStrike" cap="none">
                <a:solidFill>
                  <a:srgbClr val="000000"/>
                </a:solidFill>
                <a:latin typeface="Malgun Gothic"/>
                <a:ea typeface="Malgun Gothic"/>
                <a:cs typeface="Malgun Gothic"/>
                <a:sym typeface="Malgun Gothic"/>
              </a:rPr>
              <a:t>소비자 구매 방법</a:t>
            </a:r>
            <a:endParaRPr sz="1400" i="0" u="none" strike="noStrike" cap="none">
              <a:solidFill>
                <a:srgbClr val="000000"/>
              </a:solidFill>
              <a:latin typeface="Malgun Gothic"/>
              <a:ea typeface="Malgun Gothic"/>
              <a:cs typeface="Malgun Gothic"/>
              <a:sym typeface="Malgun Gothic"/>
            </a:endParaRPr>
          </a:p>
        </p:txBody>
      </p:sp>
      <p:pic>
        <p:nvPicPr>
          <p:cNvPr id="192" name="Google Shape;192;p23"/>
          <p:cNvPicPr preferRelativeResize="0"/>
          <p:nvPr/>
        </p:nvPicPr>
        <p:blipFill>
          <a:blip r:embed="rId3">
            <a:alphaModFix/>
          </a:blip>
          <a:stretch>
            <a:fillRect/>
          </a:stretch>
        </p:blipFill>
        <p:spPr>
          <a:xfrm>
            <a:off x="884366" y="3715550"/>
            <a:ext cx="1730557" cy="1153250"/>
          </a:xfrm>
          <a:prstGeom prst="rect">
            <a:avLst/>
          </a:prstGeom>
          <a:noFill/>
          <a:ln>
            <a:noFill/>
          </a:ln>
        </p:spPr>
      </p:pic>
      <p:pic>
        <p:nvPicPr>
          <p:cNvPr id="193" name="Google Shape;193;p23"/>
          <p:cNvPicPr preferRelativeResize="0"/>
          <p:nvPr/>
        </p:nvPicPr>
        <p:blipFill>
          <a:blip r:embed="rId4">
            <a:alphaModFix/>
          </a:blip>
          <a:stretch>
            <a:fillRect/>
          </a:stretch>
        </p:blipFill>
        <p:spPr>
          <a:xfrm>
            <a:off x="884375" y="2462196"/>
            <a:ext cx="1730550" cy="1169404"/>
          </a:xfrm>
          <a:prstGeom prst="rect">
            <a:avLst/>
          </a:prstGeom>
          <a:noFill/>
          <a:ln>
            <a:noFill/>
          </a:ln>
        </p:spPr>
      </p:pic>
      <p:pic>
        <p:nvPicPr>
          <p:cNvPr id="194" name="Google Shape;194;p23"/>
          <p:cNvPicPr preferRelativeResize="0"/>
          <p:nvPr/>
        </p:nvPicPr>
        <p:blipFill rotWithShape="1">
          <a:blip r:embed="rId5">
            <a:alphaModFix/>
          </a:blip>
          <a:srcRect l="20753" t="14545" r="18118" b="25766"/>
          <a:stretch/>
        </p:blipFill>
        <p:spPr>
          <a:xfrm>
            <a:off x="884375" y="4952750"/>
            <a:ext cx="1730550" cy="1126094"/>
          </a:xfrm>
          <a:prstGeom prst="rect">
            <a:avLst/>
          </a:prstGeom>
          <a:noFill/>
          <a:ln>
            <a:noFill/>
          </a:ln>
        </p:spPr>
      </p:pic>
      <p:pic>
        <p:nvPicPr>
          <p:cNvPr id="195" name="Google Shape;195;p23"/>
          <p:cNvPicPr preferRelativeResize="0"/>
          <p:nvPr/>
        </p:nvPicPr>
        <p:blipFill>
          <a:blip r:embed="rId6">
            <a:alphaModFix/>
          </a:blip>
          <a:stretch>
            <a:fillRect/>
          </a:stretch>
        </p:blipFill>
        <p:spPr>
          <a:xfrm>
            <a:off x="2731075" y="3715550"/>
            <a:ext cx="2050218" cy="1153249"/>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2529"/>
        <p:cNvGrpSpPr/>
        <p:nvPr/>
      </p:nvGrpSpPr>
      <p:grpSpPr>
        <a:xfrm>
          <a:off x="0" y="0"/>
          <a:ext cx="0" cy="0"/>
          <a:chOff x="0" y="0"/>
          <a:chExt cx="0" cy="0"/>
        </a:xfrm>
      </p:grpSpPr>
      <p:sp>
        <p:nvSpPr>
          <p:cNvPr id="2530" name="Google Shape;2530;p160"/>
          <p:cNvSpPr txBox="1">
            <a:spLocks noGrp="1"/>
          </p:cNvSpPr>
          <p:nvPr>
            <p:ph type="title"/>
          </p:nvPr>
        </p:nvSpPr>
        <p:spPr>
          <a:xfrm>
            <a:off x="2019450" y="1288550"/>
            <a:ext cx="6810300" cy="12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solidFill>
                  <a:schemeClr val="dk1"/>
                </a:solidFill>
              </a:rPr>
              <a:t>데이터의 확률분포 모형</a:t>
            </a:r>
            <a:endParaRPr>
              <a:solidFill>
                <a:schemeClr val="dk1"/>
              </a:solidFill>
            </a:endParaRPr>
          </a:p>
          <a:p>
            <a:pPr marL="457200" lvl="0" indent="-457200" algn="l" rtl="0">
              <a:spcBef>
                <a:spcPts val="0"/>
              </a:spcBef>
              <a:spcAft>
                <a:spcPts val="0"/>
              </a:spcAft>
              <a:buClr>
                <a:schemeClr val="dk1"/>
              </a:buClr>
              <a:buSzPts val="3600"/>
              <a:buChar char="-"/>
            </a:pPr>
            <a:r>
              <a:rPr lang="ko-KR">
                <a:solidFill>
                  <a:schemeClr val="dk1"/>
                </a:solidFill>
              </a:rPr>
              <a:t>이산형 확률변수 및 분포</a:t>
            </a:r>
            <a:endParaRPr/>
          </a:p>
        </p:txBody>
      </p:sp>
      <p:sp>
        <p:nvSpPr>
          <p:cNvPr id="2531" name="Google Shape;2531;p160"/>
          <p:cNvSpPr txBox="1">
            <a:spLocks noGrp="1"/>
          </p:cNvSpPr>
          <p:nvPr>
            <p:ph type="subTitle" idx="1"/>
          </p:nvPr>
        </p:nvSpPr>
        <p:spPr>
          <a:xfrm>
            <a:off x="1575450" y="3741625"/>
            <a:ext cx="6405000" cy="1497600"/>
          </a:xfrm>
          <a:prstGeom prst="rect">
            <a:avLst/>
          </a:prstGeom>
        </p:spPr>
        <p:txBody>
          <a:bodyPr spcFirstLastPara="1" wrap="square" lIns="91425" tIns="45700" rIns="91425" bIns="45700" anchor="t" anchorCtr="0">
            <a:normAutofit/>
          </a:bodyPr>
          <a:lstStyle/>
          <a:p>
            <a:pPr marL="285750" lvl="0" indent="-285750" algn="l" rtl="0">
              <a:lnSpc>
                <a:spcPct val="115000"/>
              </a:lnSpc>
              <a:spcBef>
                <a:spcPts val="0"/>
              </a:spcBef>
              <a:spcAft>
                <a:spcPts val="0"/>
              </a:spcAft>
              <a:buSzPts val="1400"/>
              <a:buFont typeface="Malgun Gothic"/>
              <a:buChar char="•"/>
            </a:pPr>
            <a:r>
              <a:rPr lang="ko-KR" sz="1600"/>
              <a:t>이산형 확률변수와 그 확률분포를 설명할 수 있게 된다.</a:t>
            </a:r>
            <a:endParaRPr sz="1600">
              <a:latin typeface="Malgun Gothic"/>
              <a:ea typeface="Malgun Gothic"/>
              <a:cs typeface="Malgun Gothic"/>
              <a:sym typeface="Malgun Gothic"/>
            </a:endParaRPr>
          </a:p>
        </p:txBody>
      </p:sp>
      <p:pic>
        <p:nvPicPr>
          <p:cNvPr id="2532" name="Google Shape;2532;p160"/>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2533" name="Google Shape;2533;p160"/>
          <p:cNvSpPr txBox="1"/>
          <p:nvPr/>
        </p:nvSpPr>
        <p:spPr>
          <a:xfrm>
            <a:off x="368842" y="969625"/>
            <a:ext cx="1650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10</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p16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이산형 확률변량</a:t>
            </a:r>
            <a:endParaRPr/>
          </a:p>
        </p:txBody>
      </p:sp>
      <p:sp>
        <p:nvSpPr>
          <p:cNvPr id="2539" name="Google Shape;2539;p161"/>
          <p:cNvSpPr txBox="1">
            <a:spLocks noGrp="1"/>
          </p:cNvSpPr>
          <p:nvPr>
            <p:ph type="body" idx="4294967295"/>
          </p:nvPr>
        </p:nvSpPr>
        <p:spPr>
          <a:xfrm>
            <a:off x="315300" y="1110000"/>
            <a:ext cx="6267750" cy="5104800"/>
          </a:xfrm>
          <a:prstGeom prst="rect">
            <a:avLst/>
          </a:prstGeom>
        </p:spPr>
        <p:txBody>
          <a:bodyPr spcFirstLastPara="1" wrap="square" lIns="91425" tIns="45700" rIns="91425" bIns="45700" anchor="t" anchorCtr="0">
            <a:normAutofit/>
          </a:bodyPr>
          <a:lstStyle/>
          <a:p>
            <a:pPr marL="457200" lvl="0" indent="-336550" algn="l" rtl="0">
              <a:lnSpc>
                <a:spcPct val="115000"/>
              </a:lnSpc>
              <a:spcBef>
                <a:spcPts val="1000"/>
              </a:spcBef>
              <a:spcAft>
                <a:spcPts val="0"/>
              </a:spcAft>
              <a:buSzPct val="100000"/>
              <a:buFont typeface="Malgun Gothic"/>
              <a:buChar char="•"/>
            </a:pPr>
            <a:r>
              <a:rPr lang="ko-KR" sz="1600" dirty="0">
                <a:latin typeface="Malgun Gothic"/>
                <a:ea typeface="Malgun Gothic"/>
                <a:cs typeface="Malgun Gothic"/>
                <a:sym typeface="Malgun Gothic"/>
              </a:rPr>
              <a:t>동전 두개를 반복해서 던지는 통계적 실험을 생각하여 보자. 동전들이 이상적일 경우에 이 실험의 표본공간은 {‘</a:t>
            </a:r>
            <a:r>
              <a:rPr lang="ko-KR" sz="1600" dirty="0" err="1">
                <a:latin typeface="Malgun Gothic"/>
                <a:ea typeface="Malgun Gothic"/>
                <a:cs typeface="Malgun Gothic"/>
                <a:sym typeface="Malgun Gothic"/>
              </a:rPr>
              <a:t>뒤뒤</a:t>
            </a:r>
            <a:r>
              <a:rPr lang="ko-KR" sz="1600" dirty="0">
                <a:latin typeface="Malgun Gothic"/>
                <a:ea typeface="Malgun Gothic"/>
                <a:cs typeface="Malgun Gothic"/>
                <a:sym typeface="Malgun Gothic"/>
              </a:rPr>
              <a:t>’, ‘앞뒤’, ‘</a:t>
            </a:r>
            <a:r>
              <a:rPr lang="ko-KR" sz="1600" dirty="0" err="1">
                <a:latin typeface="Malgun Gothic"/>
                <a:ea typeface="Malgun Gothic"/>
                <a:cs typeface="Malgun Gothic"/>
                <a:sym typeface="Malgun Gothic"/>
              </a:rPr>
              <a:t>뒤앞</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앞앞</a:t>
            </a:r>
            <a:r>
              <a:rPr lang="ko-KR" sz="1600" dirty="0">
                <a:latin typeface="Malgun Gothic"/>
                <a:ea typeface="Malgun Gothic"/>
                <a:cs typeface="Malgun Gothic"/>
                <a:sym typeface="Malgun Gothic"/>
              </a:rPr>
              <a:t>’}이고, 표본공간의 각 원소가 나오는 사건의 확률은 고전적 정의에 의해 1/4 이다. </a:t>
            </a:r>
            <a:endParaRPr sz="1600" dirty="0">
              <a:latin typeface="Malgun Gothic"/>
              <a:ea typeface="Malgun Gothic"/>
              <a:cs typeface="Malgun Gothic"/>
              <a:sym typeface="Malgun Gothic"/>
            </a:endParaRPr>
          </a:p>
          <a:p>
            <a:pPr marL="457200" lvl="0" indent="-336550" algn="l" rtl="0">
              <a:lnSpc>
                <a:spcPct val="115000"/>
              </a:lnSpc>
              <a:spcBef>
                <a:spcPts val="0"/>
              </a:spcBef>
              <a:spcAft>
                <a:spcPts val="0"/>
              </a:spcAft>
              <a:buSzPct val="100000"/>
              <a:buFont typeface="Malgun Gothic"/>
              <a:buChar char="•"/>
            </a:pPr>
            <a:r>
              <a:rPr lang="ko-KR" sz="1600" dirty="0">
                <a:latin typeface="Malgun Gothic"/>
                <a:ea typeface="Malgun Gothic"/>
                <a:cs typeface="Malgun Gothic"/>
                <a:sym typeface="Malgun Gothic"/>
              </a:rPr>
              <a:t>이러한 예에서 우리가 관심을 갖는 사실은 앞 또는 뒤가 나오는 회수일 것이다. </a:t>
            </a:r>
            <a:r>
              <a:rPr lang="ko-KR" sz="1600" dirty="0" err="1">
                <a:latin typeface="Malgun Gothic"/>
                <a:ea typeface="Malgun Gothic"/>
                <a:cs typeface="Malgun Gothic"/>
                <a:sym typeface="Malgun Gothic"/>
              </a:rPr>
              <a:t>X를</a:t>
            </a:r>
            <a:r>
              <a:rPr lang="ko-KR" sz="1600" dirty="0">
                <a:latin typeface="Malgun Gothic"/>
                <a:ea typeface="Malgun Gothic"/>
                <a:cs typeface="Malgun Gothic"/>
                <a:sym typeface="Malgun Gothic"/>
              </a:rPr>
              <a:t> ‘앞이 나오는 </a:t>
            </a:r>
            <a:r>
              <a:rPr lang="ko-KR" sz="1600" dirty="0" err="1">
                <a:latin typeface="Malgun Gothic"/>
                <a:ea typeface="Malgun Gothic"/>
                <a:cs typeface="Malgun Gothic"/>
                <a:sym typeface="Malgun Gothic"/>
              </a:rPr>
              <a:t>회수’라고</a:t>
            </a:r>
            <a:r>
              <a:rPr lang="ko-KR" sz="1600" dirty="0">
                <a:latin typeface="Malgun Gothic"/>
                <a:ea typeface="Malgun Gothic"/>
                <a:cs typeface="Malgun Gothic"/>
                <a:sym typeface="Malgun Gothic"/>
              </a:rPr>
              <a:t> 정의하면, </a:t>
            </a:r>
            <a:r>
              <a:rPr lang="ko-KR" sz="1600" dirty="0" err="1">
                <a:latin typeface="Malgun Gothic"/>
                <a:ea typeface="Malgun Gothic"/>
                <a:cs typeface="Malgun Gothic"/>
                <a:sym typeface="Malgun Gothic"/>
              </a:rPr>
              <a:t>X의</a:t>
            </a:r>
            <a:r>
              <a:rPr lang="ko-KR" sz="1600" dirty="0">
                <a:latin typeface="Malgun Gothic"/>
                <a:ea typeface="Malgun Gothic"/>
                <a:cs typeface="Malgun Gothic"/>
                <a:sym typeface="Malgun Gothic"/>
              </a:rPr>
              <a:t> 가능한 값은 0, 1 또는 2 가 될 수 있다. </a:t>
            </a:r>
            <a:endParaRPr sz="1600" dirty="0">
              <a:latin typeface="Malgun Gothic"/>
              <a:ea typeface="Malgun Gothic"/>
              <a:cs typeface="Malgun Gothic"/>
              <a:sym typeface="Malgun Gothic"/>
            </a:endParaRPr>
          </a:p>
          <a:p>
            <a:pPr marL="457200" lvl="0" indent="-336550" algn="l" rtl="0">
              <a:lnSpc>
                <a:spcPct val="115000"/>
              </a:lnSpc>
              <a:spcBef>
                <a:spcPts val="0"/>
              </a:spcBef>
              <a:spcAft>
                <a:spcPts val="0"/>
              </a:spcAft>
              <a:buSzPct val="100000"/>
              <a:buChar char="•"/>
            </a:pPr>
            <a:r>
              <a:rPr lang="ko-KR" sz="1600" dirty="0">
                <a:latin typeface="Malgun Gothic"/>
                <a:ea typeface="Malgun Gothic"/>
                <a:cs typeface="Malgun Gothic"/>
                <a:sym typeface="Malgun Gothic"/>
              </a:rPr>
              <a:t>이와 같이 </a:t>
            </a:r>
            <a:r>
              <a:rPr lang="ko-KR" sz="1600" b="1" dirty="0">
                <a:latin typeface="Malgun Gothic"/>
                <a:ea typeface="Malgun Gothic"/>
                <a:cs typeface="Malgun Gothic"/>
                <a:sym typeface="Malgun Gothic"/>
              </a:rPr>
              <a:t>표본공간의 각 원소에 하나의 </a:t>
            </a:r>
            <a:r>
              <a:rPr lang="ko-KR" sz="1600" b="1" dirty="0" err="1">
                <a:latin typeface="Malgun Gothic"/>
                <a:ea typeface="Malgun Gothic"/>
                <a:cs typeface="Malgun Gothic"/>
                <a:sym typeface="Malgun Gothic"/>
              </a:rPr>
              <a:t>실수값을</a:t>
            </a:r>
            <a:r>
              <a:rPr lang="ko-KR" sz="1600" b="1" dirty="0">
                <a:latin typeface="Malgun Gothic"/>
                <a:ea typeface="Malgun Gothic"/>
                <a:cs typeface="Malgun Gothic"/>
                <a:sym typeface="Malgun Gothic"/>
              </a:rPr>
              <a:t> 대응시켜 주는 함수를 </a:t>
            </a:r>
            <a:r>
              <a:rPr lang="ko-KR" sz="1600" b="1" dirty="0" err="1">
                <a:latin typeface="Malgun Gothic"/>
                <a:ea typeface="Malgun Gothic"/>
                <a:cs typeface="Malgun Gothic"/>
                <a:sym typeface="Malgun Gothic"/>
              </a:rPr>
              <a:t>확률변량</a:t>
            </a:r>
            <a:r>
              <a:rPr lang="ko-KR" sz="1600" dirty="0">
                <a:latin typeface="Malgun Gothic"/>
                <a:ea typeface="Malgun Gothic"/>
                <a:cs typeface="Malgun Gothic"/>
                <a:sym typeface="Malgun Gothic"/>
              </a:rPr>
              <a:t>(</a:t>
            </a:r>
            <a:r>
              <a:rPr lang="ko-KR" sz="1600" dirty="0" err="1">
                <a:latin typeface="Malgun Gothic"/>
                <a:ea typeface="Malgun Gothic"/>
                <a:cs typeface="Malgun Gothic"/>
                <a:sym typeface="Malgun Gothic"/>
              </a:rPr>
              <a:t>random</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variable</a:t>
            </a:r>
            <a:r>
              <a:rPr lang="ko-KR" sz="1600" dirty="0">
                <a:latin typeface="Malgun Gothic"/>
                <a:ea typeface="Malgun Gothic"/>
                <a:cs typeface="Malgun Gothic"/>
                <a:sym typeface="Malgun Gothic"/>
              </a:rPr>
              <a:t>)이라 한다.</a:t>
            </a:r>
            <a:endParaRPr sz="1600" dirty="0">
              <a:latin typeface="Malgun Gothic"/>
              <a:ea typeface="Malgun Gothic"/>
              <a:cs typeface="Malgun Gothic"/>
              <a:sym typeface="Malgun Gothic"/>
            </a:endParaRPr>
          </a:p>
          <a:p>
            <a:pPr marL="457200" lvl="0" indent="-336550" algn="l" rtl="0">
              <a:lnSpc>
                <a:spcPct val="115000"/>
              </a:lnSpc>
              <a:spcBef>
                <a:spcPts val="0"/>
              </a:spcBef>
              <a:spcAft>
                <a:spcPts val="0"/>
              </a:spcAft>
              <a:buSzPct val="100000"/>
              <a:buChar char="•"/>
            </a:pPr>
            <a:r>
              <a:rPr lang="ko-KR" sz="1600" dirty="0" err="1">
                <a:latin typeface="Malgun Gothic"/>
                <a:ea typeface="Malgun Gothic"/>
                <a:cs typeface="Malgun Gothic"/>
                <a:sym typeface="Malgun Gothic"/>
              </a:rPr>
              <a:t>확률변량의</a:t>
            </a:r>
            <a:r>
              <a:rPr lang="ko-KR" sz="1600" dirty="0">
                <a:latin typeface="Malgun Gothic"/>
                <a:ea typeface="Malgun Gothic"/>
                <a:cs typeface="Malgun Gothic"/>
                <a:sym typeface="Malgun Gothic"/>
              </a:rPr>
              <a:t> 가능한 값들이 </a:t>
            </a:r>
            <a:r>
              <a:rPr lang="ko-KR" sz="1600" dirty="0" err="1">
                <a:latin typeface="Malgun Gothic"/>
                <a:ea typeface="Malgun Gothic"/>
                <a:cs typeface="Malgun Gothic"/>
                <a:sym typeface="Malgun Gothic"/>
              </a:rPr>
              <a:t>유한개</a:t>
            </a:r>
            <a:r>
              <a:rPr lang="ko-KR" sz="1600" dirty="0">
                <a:latin typeface="Malgun Gothic"/>
                <a:ea typeface="Malgun Gothic"/>
                <a:cs typeface="Malgun Gothic"/>
                <a:sym typeface="Malgun Gothic"/>
              </a:rPr>
              <a:t>(</a:t>
            </a:r>
            <a:r>
              <a:rPr lang="ko-KR" sz="1600" dirty="0" err="1">
                <a:latin typeface="Malgun Gothic"/>
                <a:ea typeface="Malgun Gothic"/>
                <a:cs typeface="Malgun Gothic"/>
                <a:sym typeface="Malgun Gothic"/>
              </a:rPr>
              <a:t>finite</a:t>
            </a:r>
            <a:r>
              <a:rPr lang="ko-KR" sz="1600" dirty="0">
                <a:latin typeface="Malgun Gothic"/>
                <a:ea typeface="Malgun Gothic"/>
                <a:cs typeface="Malgun Gothic"/>
                <a:sym typeface="Malgun Gothic"/>
              </a:rPr>
              <a:t>) 또는 </a:t>
            </a:r>
            <a:r>
              <a:rPr lang="ko-KR" sz="1600" dirty="0" err="1">
                <a:latin typeface="Malgun Gothic"/>
                <a:ea typeface="Malgun Gothic"/>
                <a:cs typeface="Malgun Gothic"/>
                <a:sym typeface="Malgun Gothic"/>
              </a:rPr>
              <a:t>무한개이나</a:t>
            </a:r>
            <a:r>
              <a:rPr lang="ko-KR" sz="1600" dirty="0">
                <a:latin typeface="Malgun Gothic"/>
                <a:ea typeface="Malgun Gothic"/>
                <a:cs typeface="Malgun Gothic"/>
                <a:sym typeface="Malgun Gothic"/>
              </a:rPr>
              <a:t> 셀 수 있을(</a:t>
            </a:r>
            <a:r>
              <a:rPr lang="ko-KR" sz="1600" dirty="0" err="1">
                <a:latin typeface="Malgun Gothic"/>
                <a:ea typeface="Malgun Gothic"/>
                <a:cs typeface="Malgun Gothic"/>
                <a:sym typeface="Malgun Gothic"/>
              </a:rPr>
              <a:t>countably</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infinite</a:t>
            </a:r>
            <a:r>
              <a:rPr lang="ko-KR" sz="1600" dirty="0">
                <a:latin typeface="Malgun Gothic"/>
                <a:ea typeface="Malgun Gothic"/>
                <a:cs typeface="Malgun Gothic"/>
                <a:sym typeface="Malgun Gothic"/>
              </a:rPr>
              <a:t>) 때 </a:t>
            </a:r>
            <a:r>
              <a:rPr lang="ko-KR" sz="1600" b="1" dirty="0">
                <a:latin typeface="Malgun Gothic"/>
                <a:ea typeface="Malgun Gothic"/>
                <a:cs typeface="Malgun Gothic"/>
                <a:sym typeface="Malgun Gothic"/>
              </a:rPr>
              <a:t>이산형 </a:t>
            </a:r>
            <a:r>
              <a:rPr lang="ko-KR" sz="1600" b="1" dirty="0" err="1">
                <a:latin typeface="Malgun Gothic"/>
                <a:ea typeface="Malgun Gothic"/>
                <a:cs typeface="Malgun Gothic"/>
                <a:sym typeface="Malgun Gothic"/>
              </a:rPr>
              <a:t>확률변량</a:t>
            </a:r>
            <a:r>
              <a:rPr lang="ko-KR" sz="1600" dirty="0">
                <a:latin typeface="Malgun Gothic"/>
                <a:ea typeface="Malgun Gothic"/>
                <a:cs typeface="Malgun Gothic"/>
                <a:sym typeface="Malgun Gothic"/>
              </a:rPr>
              <a:t>(</a:t>
            </a:r>
            <a:r>
              <a:rPr lang="ko-KR" sz="1600" dirty="0" err="1">
                <a:latin typeface="Malgun Gothic"/>
                <a:ea typeface="Malgun Gothic"/>
                <a:cs typeface="Malgun Gothic"/>
                <a:sym typeface="Malgun Gothic"/>
              </a:rPr>
              <a:t>discrete</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random</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variable</a:t>
            </a:r>
            <a:r>
              <a:rPr lang="ko-KR" sz="1600" dirty="0">
                <a:latin typeface="Malgun Gothic"/>
                <a:ea typeface="Malgun Gothic"/>
                <a:cs typeface="Malgun Gothic"/>
                <a:sym typeface="Malgun Gothic"/>
              </a:rPr>
              <a:t>)이라 한다. </a:t>
            </a:r>
            <a:endParaRPr sz="1600" dirty="0">
              <a:latin typeface="Malgun Gothic"/>
              <a:ea typeface="Malgun Gothic"/>
              <a:cs typeface="Malgun Gothic"/>
              <a:sym typeface="Malgun Gothic"/>
            </a:endParaRPr>
          </a:p>
          <a:p>
            <a:pPr marL="457200" lvl="0" indent="-336550" algn="l" rtl="0">
              <a:lnSpc>
                <a:spcPct val="115000"/>
              </a:lnSpc>
              <a:spcBef>
                <a:spcPts val="0"/>
              </a:spcBef>
              <a:spcAft>
                <a:spcPts val="0"/>
              </a:spcAft>
              <a:buSzPct val="100000"/>
              <a:buChar char="•"/>
            </a:pPr>
            <a:r>
              <a:rPr lang="ko-KR" sz="1600" dirty="0" err="1">
                <a:latin typeface="Malgun Gothic"/>
                <a:ea typeface="Malgun Gothic"/>
                <a:cs typeface="Malgun Gothic"/>
                <a:sym typeface="Malgun Gothic"/>
              </a:rPr>
              <a:t>확률변량의</a:t>
            </a:r>
            <a:r>
              <a:rPr lang="ko-KR" sz="1600" dirty="0">
                <a:latin typeface="Malgun Gothic"/>
                <a:ea typeface="Malgun Gothic"/>
                <a:cs typeface="Malgun Gothic"/>
                <a:sym typeface="Malgun Gothic"/>
              </a:rPr>
              <a:t> 가능한 값들이 </a:t>
            </a:r>
            <a:r>
              <a:rPr lang="ko-KR" sz="1600" dirty="0" err="1">
                <a:latin typeface="Malgun Gothic"/>
                <a:ea typeface="Malgun Gothic"/>
                <a:cs typeface="Malgun Gothic"/>
                <a:sym typeface="Malgun Gothic"/>
              </a:rPr>
              <a:t>무한개이며</a:t>
            </a:r>
            <a:r>
              <a:rPr lang="ko-KR" sz="1600" dirty="0">
                <a:latin typeface="Malgun Gothic"/>
                <a:ea typeface="Malgun Gothic"/>
                <a:cs typeface="Malgun Gothic"/>
                <a:sym typeface="Malgun Gothic"/>
              </a:rPr>
              <a:t> 셀 수 없을(</a:t>
            </a:r>
            <a:r>
              <a:rPr lang="ko-KR" sz="1600" dirty="0" err="1">
                <a:latin typeface="Malgun Gothic"/>
                <a:ea typeface="Malgun Gothic"/>
                <a:cs typeface="Malgun Gothic"/>
                <a:sym typeface="Malgun Gothic"/>
              </a:rPr>
              <a:t>uncountably</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infinite</a:t>
            </a:r>
            <a:r>
              <a:rPr lang="ko-KR" sz="1600" dirty="0">
                <a:latin typeface="Malgun Gothic"/>
                <a:ea typeface="Malgun Gothic"/>
                <a:cs typeface="Malgun Gothic"/>
                <a:sym typeface="Malgun Gothic"/>
              </a:rPr>
              <a:t>) 때 이를 </a:t>
            </a:r>
            <a:r>
              <a:rPr lang="ko-KR" sz="1600" b="1" dirty="0">
                <a:latin typeface="Malgun Gothic"/>
                <a:ea typeface="Malgun Gothic"/>
                <a:cs typeface="Malgun Gothic"/>
                <a:sym typeface="Malgun Gothic"/>
              </a:rPr>
              <a:t>연속형 </a:t>
            </a:r>
            <a:r>
              <a:rPr lang="ko-KR" sz="1600" b="1" dirty="0" err="1">
                <a:latin typeface="Malgun Gothic"/>
                <a:ea typeface="Malgun Gothic"/>
                <a:cs typeface="Malgun Gothic"/>
                <a:sym typeface="Malgun Gothic"/>
              </a:rPr>
              <a:t>확률변량</a:t>
            </a:r>
            <a:r>
              <a:rPr lang="ko-KR" sz="1600" dirty="0">
                <a:latin typeface="Malgun Gothic"/>
                <a:ea typeface="Malgun Gothic"/>
                <a:cs typeface="Malgun Gothic"/>
                <a:sym typeface="Malgun Gothic"/>
              </a:rPr>
              <a:t>(</a:t>
            </a:r>
            <a:r>
              <a:rPr lang="ko-KR" sz="1600" dirty="0" err="1">
                <a:latin typeface="Malgun Gothic"/>
                <a:ea typeface="Malgun Gothic"/>
                <a:cs typeface="Malgun Gothic"/>
                <a:sym typeface="Malgun Gothic"/>
              </a:rPr>
              <a:t>continuous</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random</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variable</a:t>
            </a:r>
            <a:r>
              <a:rPr lang="ko-KR" sz="1600" dirty="0">
                <a:latin typeface="Malgun Gothic"/>
                <a:ea typeface="Malgun Gothic"/>
                <a:cs typeface="Malgun Gothic"/>
                <a:sym typeface="Malgun Gothic"/>
              </a:rPr>
              <a:t>)이라 한다.</a:t>
            </a:r>
            <a:endParaRPr sz="1600" dirty="0">
              <a:latin typeface="Malgun Gothic"/>
              <a:ea typeface="Malgun Gothic"/>
              <a:cs typeface="Malgun Gothic"/>
              <a:sym typeface="Malgun Gothic"/>
            </a:endParaRPr>
          </a:p>
        </p:txBody>
      </p:sp>
      <p:sp>
        <p:nvSpPr>
          <p:cNvPr id="2540" name="Google Shape;2540;p16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541" name="Google Shape;2541;p16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161</a:t>
            </a:fld>
            <a:endParaRPr/>
          </a:p>
        </p:txBody>
      </p:sp>
      <p:graphicFrame>
        <p:nvGraphicFramePr>
          <p:cNvPr id="2542" name="Google Shape;2542;p161"/>
          <p:cNvGraphicFramePr/>
          <p:nvPr/>
        </p:nvGraphicFramePr>
        <p:xfrm>
          <a:off x="6583050" y="1954478"/>
          <a:ext cx="2245725" cy="2411325"/>
        </p:xfrm>
        <a:graphic>
          <a:graphicData uri="http://schemas.openxmlformats.org/drawingml/2006/table">
            <a:tbl>
              <a:tblPr>
                <a:noFill/>
                <a:tableStyleId>{F41085A2-962C-4FD3-9F40-4B6A08268D1C}</a:tableStyleId>
              </a:tblPr>
              <a:tblGrid>
                <a:gridCol w="879400">
                  <a:extLst>
                    <a:ext uri="{9D8B030D-6E8A-4147-A177-3AD203B41FA5}">
                      <a16:colId xmlns:a16="http://schemas.microsoft.com/office/drawing/2014/main" val="20000"/>
                    </a:ext>
                  </a:extLst>
                </a:gridCol>
                <a:gridCol w="1366325">
                  <a:extLst>
                    <a:ext uri="{9D8B030D-6E8A-4147-A177-3AD203B41FA5}">
                      <a16:colId xmlns:a16="http://schemas.microsoft.com/office/drawing/2014/main" val="20001"/>
                    </a:ext>
                  </a:extLst>
                </a:gridCol>
              </a:tblGrid>
              <a:tr h="784975">
                <a:tc>
                  <a:txBody>
                    <a:bodyPr/>
                    <a:lstStyle/>
                    <a:p>
                      <a:pPr marL="25400" marR="25400" lvl="0" indent="0" algn="ctr" rtl="0">
                        <a:lnSpc>
                          <a:spcPct val="130000"/>
                        </a:lnSpc>
                        <a:spcBef>
                          <a:spcPts val="0"/>
                        </a:spcBef>
                        <a:spcAft>
                          <a:spcPts val="0"/>
                        </a:spcAft>
                        <a:buClr>
                          <a:srgbClr val="000000"/>
                        </a:buClr>
                        <a:buSzPts val="1400"/>
                        <a:buFont typeface="Malgun Gothic"/>
                        <a:buNone/>
                      </a:pPr>
                      <a:r>
                        <a:rPr lang="ko-KR" b="1" u="none" strike="noStrike" cap="none">
                          <a:solidFill>
                            <a:srgbClr val="000000"/>
                          </a:solidFill>
                          <a:latin typeface="Malgun Gothic"/>
                          <a:ea typeface="Malgun Gothic"/>
                          <a:cs typeface="Malgun Gothic"/>
                          <a:sym typeface="Malgun Gothic"/>
                        </a:rPr>
                        <a:t>표본공간 </a:t>
                      </a:r>
                      <a:endParaRPr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25400" marR="25400" lvl="0" indent="0" algn="ctr" rtl="0">
                        <a:lnSpc>
                          <a:spcPct val="130000"/>
                        </a:lnSpc>
                        <a:spcBef>
                          <a:spcPts val="0"/>
                        </a:spcBef>
                        <a:spcAft>
                          <a:spcPts val="0"/>
                        </a:spcAft>
                        <a:buClr>
                          <a:srgbClr val="000000"/>
                        </a:buClr>
                        <a:buSzPts val="1400"/>
                        <a:buFont typeface="Malgun Gothic"/>
                        <a:buNone/>
                      </a:pPr>
                      <a:r>
                        <a:rPr lang="ko-KR" b="1" u="none" strike="noStrike" cap="none">
                          <a:solidFill>
                            <a:srgbClr val="000000"/>
                          </a:solidFill>
                          <a:latin typeface="Malgun Gothic"/>
                          <a:ea typeface="Malgun Gothic"/>
                          <a:cs typeface="Malgun Gothic"/>
                          <a:sym typeface="Malgun Gothic"/>
                        </a:rPr>
                        <a:t>X={앞}이 나오는 회수</a:t>
                      </a:r>
                      <a:endParaRPr u="none" strike="noStrike" cap="none">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1626350">
                <a:tc>
                  <a:txBody>
                    <a:bodyPr/>
                    <a:lstStyle/>
                    <a:p>
                      <a:pPr marL="25400" marR="25400" lvl="0" indent="0" algn="ctr" rtl="0">
                        <a:lnSpc>
                          <a:spcPct val="130000"/>
                        </a:lnSpc>
                        <a:spcBef>
                          <a:spcPts val="0"/>
                        </a:spcBef>
                        <a:spcAft>
                          <a:spcPts val="0"/>
                        </a:spcAft>
                        <a:buClr>
                          <a:srgbClr val="000000"/>
                        </a:buClr>
                        <a:buSzPts val="1400"/>
                        <a:buFont typeface="Malgun Gothic"/>
                        <a:buNone/>
                      </a:pPr>
                      <a:r>
                        <a:rPr lang="ko-KR" b="1" u="none" strike="noStrike" cap="none">
                          <a:solidFill>
                            <a:srgbClr val="000000"/>
                          </a:solidFill>
                          <a:latin typeface="Malgun Gothic"/>
                          <a:ea typeface="Malgun Gothic"/>
                          <a:cs typeface="Malgun Gothic"/>
                          <a:sym typeface="Malgun Gothic"/>
                        </a:rPr>
                        <a:t>‘뒤뒤’</a:t>
                      </a:r>
                      <a:endParaRPr b="1"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400"/>
                        <a:buFont typeface="Malgun Gothic"/>
                        <a:buNone/>
                      </a:pPr>
                      <a:r>
                        <a:rPr lang="ko-KR" b="1" u="none" strike="noStrike" cap="none">
                          <a:solidFill>
                            <a:srgbClr val="000000"/>
                          </a:solidFill>
                          <a:latin typeface="Malgun Gothic"/>
                          <a:ea typeface="Malgun Gothic"/>
                          <a:cs typeface="Malgun Gothic"/>
                          <a:sym typeface="Malgun Gothic"/>
                        </a:rPr>
                        <a:t>‘앞뒤’</a:t>
                      </a:r>
                      <a:endParaRPr b="1"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400"/>
                        <a:buFont typeface="Malgun Gothic"/>
                        <a:buNone/>
                      </a:pPr>
                      <a:r>
                        <a:rPr lang="ko-KR" b="1" u="none" strike="noStrike" cap="none">
                          <a:solidFill>
                            <a:srgbClr val="000000"/>
                          </a:solidFill>
                          <a:latin typeface="Malgun Gothic"/>
                          <a:ea typeface="Malgun Gothic"/>
                          <a:cs typeface="Malgun Gothic"/>
                          <a:sym typeface="Malgun Gothic"/>
                        </a:rPr>
                        <a:t>‘뒤앞’</a:t>
                      </a:r>
                      <a:endParaRPr b="1"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400"/>
                        <a:buFont typeface="Malgun Gothic"/>
                        <a:buNone/>
                      </a:pPr>
                      <a:r>
                        <a:rPr lang="ko-KR" b="1" u="none" strike="noStrike" cap="none">
                          <a:solidFill>
                            <a:srgbClr val="000000"/>
                          </a:solidFill>
                          <a:latin typeface="Malgun Gothic"/>
                          <a:ea typeface="Malgun Gothic"/>
                          <a:cs typeface="Malgun Gothic"/>
                          <a:sym typeface="Malgun Gothic"/>
                        </a:rPr>
                        <a:t>‘앞앞’</a:t>
                      </a:r>
                      <a:endParaRPr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1400"/>
                        <a:buFont typeface="Malgun Gothic"/>
                        <a:buNone/>
                      </a:pPr>
                      <a:r>
                        <a:rPr lang="ko-KR" b="1" u="none" strike="noStrike" cap="none">
                          <a:solidFill>
                            <a:srgbClr val="000000"/>
                          </a:solidFill>
                          <a:latin typeface="Malgun Gothic"/>
                          <a:ea typeface="Malgun Gothic"/>
                          <a:cs typeface="Malgun Gothic"/>
                          <a:sym typeface="Malgun Gothic"/>
                        </a:rPr>
                        <a:t>0</a:t>
                      </a:r>
                      <a:endParaRPr b="1"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400"/>
                        <a:buFont typeface="Malgun Gothic"/>
                        <a:buNone/>
                      </a:pPr>
                      <a:r>
                        <a:rPr lang="ko-KR" b="1" u="none" strike="noStrike" cap="none">
                          <a:solidFill>
                            <a:srgbClr val="000000"/>
                          </a:solidFill>
                          <a:latin typeface="Malgun Gothic"/>
                          <a:ea typeface="Malgun Gothic"/>
                          <a:cs typeface="Malgun Gothic"/>
                          <a:sym typeface="Malgun Gothic"/>
                        </a:rPr>
                        <a:t>1</a:t>
                      </a:r>
                      <a:endParaRPr b="1"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400"/>
                        <a:buFont typeface="Malgun Gothic"/>
                        <a:buNone/>
                      </a:pPr>
                      <a:r>
                        <a:rPr lang="ko-KR" b="1" u="none" strike="noStrike" cap="none">
                          <a:solidFill>
                            <a:srgbClr val="000000"/>
                          </a:solidFill>
                          <a:latin typeface="Malgun Gothic"/>
                          <a:ea typeface="Malgun Gothic"/>
                          <a:cs typeface="Malgun Gothic"/>
                          <a:sym typeface="Malgun Gothic"/>
                        </a:rPr>
                        <a:t>1</a:t>
                      </a:r>
                      <a:endParaRPr b="1"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400"/>
                        <a:buFont typeface="Malgun Gothic"/>
                        <a:buNone/>
                      </a:pPr>
                      <a:r>
                        <a:rPr lang="ko-KR" b="1" u="none" strike="noStrike" cap="none">
                          <a:solidFill>
                            <a:srgbClr val="000000"/>
                          </a:solidFill>
                          <a:latin typeface="Malgun Gothic"/>
                          <a:ea typeface="Malgun Gothic"/>
                          <a:cs typeface="Malgun Gothic"/>
                          <a:sym typeface="Malgun Gothic"/>
                        </a:rPr>
                        <a:t>2</a:t>
                      </a:r>
                      <a:endParaRPr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547" name="Google Shape;2547;p16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이산형 확률변수의 확률분포함수 : 확률질량함수(pdf)</a:t>
            </a:r>
            <a:endParaRPr/>
          </a:p>
        </p:txBody>
      </p:sp>
      <p:sp>
        <p:nvSpPr>
          <p:cNvPr id="2548" name="Google Shape;2548;p162"/>
          <p:cNvSpPr txBox="1">
            <a:spLocks noGrp="1"/>
          </p:cNvSpPr>
          <p:nvPr>
            <p:ph type="body" idx="4294967295"/>
          </p:nvPr>
        </p:nvSpPr>
        <p:spPr>
          <a:xfrm>
            <a:off x="315300" y="1110000"/>
            <a:ext cx="8513400" cy="1920000"/>
          </a:xfrm>
          <a:prstGeom prst="rect">
            <a:avLst/>
          </a:prstGeom>
        </p:spPr>
        <p:txBody>
          <a:bodyPr spcFirstLastPara="1" wrap="square" lIns="91425" tIns="45700" rIns="91425" bIns="45700" anchor="t" anchorCtr="0">
            <a:normAutofit fontScale="92500" lnSpcReduction="2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확률변량 </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가 0 이 될 확률은 {‘뒤뒤’}가 될 사건의 확률이므로 1/4이고, </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가 1이 될 확률은 {‘앞뒤’, ‘뒤앞’}인 사건의 확률이므로 2/4, </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가 2가 될 확률은 {‘앞앞’} 인 사건의 확률이므로 1/4이 된다. </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확률변량 </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의 값에 대한 확률을 표나 함수형태로 정리하여 놓은 것을 확률분포함수(probability distribution function)라 하고 대개 </a:t>
            </a:r>
            <a:r>
              <a:rPr lang="ko-KR" i="1">
                <a:latin typeface="Times New Roman"/>
                <a:ea typeface="Times New Roman"/>
                <a:cs typeface="Times New Roman"/>
                <a:sym typeface="Times New Roman"/>
              </a:rPr>
              <a:t>f</a:t>
            </a:r>
            <a:r>
              <a:rPr lang="ko-KR">
                <a:latin typeface="Times New Roman"/>
                <a:ea typeface="Times New Roman"/>
                <a:cs typeface="Times New Roman"/>
                <a:sym typeface="Times New Roman"/>
              </a:rPr>
              <a:t>(</a:t>
            </a:r>
            <a:r>
              <a:rPr lang="ko-KR" i="1">
                <a:latin typeface="Times New Roman"/>
                <a:ea typeface="Times New Roman"/>
                <a:cs typeface="Times New Roman"/>
                <a:sym typeface="Times New Roman"/>
              </a:rPr>
              <a:t>x</a:t>
            </a:r>
            <a:r>
              <a:rPr lang="ko-KR">
                <a:latin typeface="Times New Roman"/>
                <a:ea typeface="Times New Roman"/>
                <a:cs typeface="Times New Roman"/>
                <a:sym typeface="Times New Roman"/>
              </a:rPr>
              <a:t>)</a:t>
            </a:r>
            <a:r>
              <a:rPr lang="ko-KR">
                <a:latin typeface="Malgun Gothic"/>
                <a:ea typeface="Malgun Gothic"/>
                <a:cs typeface="Malgun Gothic"/>
                <a:sym typeface="Malgun Gothic"/>
              </a:rPr>
              <a:t>로 표시한다.</a:t>
            </a:r>
            <a:endParaRPr>
              <a:latin typeface="Malgun Gothic"/>
              <a:ea typeface="Malgun Gothic"/>
              <a:cs typeface="Malgun Gothic"/>
              <a:sym typeface="Malgun Gothic"/>
            </a:endParaRPr>
          </a:p>
        </p:txBody>
      </p:sp>
      <p:sp>
        <p:nvSpPr>
          <p:cNvPr id="2549" name="Google Shape;2549;p16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550" name="Google Shape;2550;p16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162</a:t>
            </a:fld>
            <a:endParaRPr/>
          </a:p>
        </p:txBody>
      </p:sp>
      <p:graphicFrame>
        <p:nvGraphicFramePr>
          <p:cNvPr id="2551" name="Google Shape;2551;p162"/>
          <p:cNvGraphicFramePr/>
          <p:nvPr/>
        </p:nvGraphicFramePr>
        <p:xfrm>
          <a:off x="924619" y="3030006"/>
          <a:ext cx="4168275" cy="2729100"/>
        </p:xfrm>
        <a:graphic>
          <a:graphicData uri="http://schemas.openxmlformats.org/drawingml/2006/table">
            <a:tbl>
              <a:tblPr>
                <a:noFill/>
                <a:tableStyleId>{F41085A2-962C-4FD3-9F40-4B6A08268D1C}</a:tableStyleId>
              </a:tblPr>
              <a:tblGrid>
                <a:gridCol w="1998500">
                  <a:extLst>
                    <a:ext uri="{9D8B030D-6E8A-4147-A177-3AD203B41FA5}">
                      <a16:colId xmlns:a16="http://schemas.microsoft.com/office/drawing/2014/main" val="20000"/>
                    </a:ext>
                  </a:extLst>
                </a:gridCol>
                <a:gridCol w="2169775">
                  <a:extLst>
                    <a:ext uri="{9D8B030D-6E8A-4147-A177-3AD203B41FA5}">
                      <a16:colId xmlns:a16="http://schemas.microsoft.com/office/drawing/2014/main" val="20001"/>
                    </a:ext>
                  </a:extLst>
                </a:gridCol>
              </a:tblGrid>
              <a:tr h="456300">
                <a:tc>
                  <a:txBody>
                    <a:bodyPr/>
                    <a:lstStyle/>
                    <a:p>
                      <a:pPr marL="25400" marR="25400" lvl="0" indent="0" algn="ctr"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Malgun Gothic"/>
                          <a:ea typeface="Malgun Gothic"/>
                          <a:cs typeface="Malgun Gothic"/>
                          <a:sym typeface="Malgun Gothic"/>
                        </a:rPr>
                        <a:t>1) 테이블 형태 표시 </a:t>
                      </a:r>
                      <a:endParaRPr sz="16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25400" marR="25400" lvl="0" indent="0" algn="ctr"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Malgun Gothic"/>
                          <a:ea typeface="Malgun Gothic"/>
                          <a:cs typeface="Malgun Gothic"/>
                          <a:sym typeface="Malgun Gothic"/>
                        </a:rPr>
                        <a:t>2) 함수 형태 표시</a:t>
                      </a:r>
                      <a:endParaRPr sz="16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2272800">
                <a:tc>
                  <a:txBody>
                    <a:bodyPr/>
                    <a:lstStyle/>
                    <a:p>
                      <a:pPr marL="25400" marR="25400" lvl="0" indent="0" algn="l" rtl="0">
                        <a:lnSpc>
                          <a:spcPct val="115000"/>
                        </a:lnSpc>
                        <a:spcBef>
                          <a:spcPts val="0"/>
                        </a:spcBef>
                        <a:spcAft>
                          <a:spcPts val="0"/>
                        </a:spcAft>
                        <a:buClr>
                          <a:srgbClr val="000000"/>
                        </a:buClr>
                        <a:buSzPts val="1600"/>
                        <a:buFont typeface="Malgun Gothic"/>
                        <a:buNone/>
                      </a:pPr>
                      <a:r>
                        <a:rPr lang="ko-KR" sz="1600" b="1" u="none" strike="noStrike" cap="none">
                          <a:solidFill>
                            <a:srgbClr val="000000"/>
                          </a:solidFill>
                          <a:latin typeface="Malgun Gothic"/>
                          <a:ea typeface="Malgun Gothic"/>
                          <a:cs typeface="Malgun Gothic"/>
                          <a:sym typeface="Malgun Gothic"/>
                        </a:rPr>
                        <a:t> </a:t>
                      </a:r>
                      <a:r>
                        <a:rPr lang="ko-KR" sz="1600" b="1" i="1" u="none" strike="noStrike" cap="none">
                          <a:solidFill>
                            <a:srgbClr val="000000"/>
                          </a:solidFill>
                          <a:latin typeface="Times New Roman"/>
                          <a:ea typeface="Times New Roman"/>
                          <a:cs typeface="Times New Roman"/>
                          <a:sym typeface="Times New Roman"/>
                        </a:rPr>
                        <a:t> </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 </a:t>
                      </a:r>
                      <a:r>
                        <a:rPr lang="ko-KR" sz="1600" i="1" u="none" strike="noStrike" cap="none">
                          <a:solidFill>
                            <a:srgbClr val="000000"/>
                          </a:solidFill>
                          <a:latin typeface="Times New Roman"/>
                          <a:ea typeface="Times New Roman"/>
                          <a:cs typeface="Times New Roman"/>
                          <a:sym typeface="Times New Roman"/>
                        </a:rPr>
                        <a:t>x </a:t>
                      </a:r>
                      <a:r>
                        <a:rPr lang="ko-KR" sz="1600" u="none" strike="noStrike" cap="none">
                          <a:solidFill>
                            <a:srgbClr val="000000"/>
                          </a:solidFill>
                          <a:latin typeface="Times New Roman"/>
                          <a:ea typeface="Times New Roman"/>
                          <a:cs typeface="Times New Roman"/>
                          <a:sym typeface="Times New Roman"/>
                        </a:rPr>
                        <a:t>  </a:t>
                      </a:r>
                      <a:r>
                        <a:rPr lang="ko-KR" sz="1600" i="1" u="none" strike="noStrike" cap="none">
                          <a:solidFill>
                            <a:srgbClr val="000000"/>
                          </a:solidFill>
                          <a:latin typeface="Times New Roman"/>
                          <a:ea typeface="Times New Roman"/>
                          <a:cs typeface="Times New Roman"/>
                          <a:sym typeface="Times New Roman"/>
                        </a:rPr>
                        <a:t>P</a:t>
                      </a:r>
                      <a:r>
                        <a:rPr lang="ko-KR" sz="1600" u="none" strike="noStrike" cap="none">
                          <a:solidFill>
                            <a:srgbClr val="000000"/>
                          </a:solidFill>
                          <a:latin typeface="Times New Roman"/>
                          <a:ea typeface="Times New Roman"/>
                          <a:cs typeface="Times New Roman"/>
                          <a:sym typeface="Times New Roman"/>
                        </a:rPr>
                        <a:t>(</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a:t>
                      </a:r>
                      <a:endParaRPr sz="1600" u="none" strike="noStrike" cap="none">
                        <a:latin typeface="Times New Roman"/>
                        <a:ea typeface="Times New Roman"/>
                        <a:cs typeface="Times New Roman"/>
                        <a:sym typeface="Times New Roman"/>
                      </a:endParaRPr>
                    </a:p>
                    <a:p>
                      <a:pPr marL="25400" marR="25400" lvl="0" indent="0" algn="l"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Malgun Gothic"/>
                          <a:ea typeface="Malgun Gothic"/>
                          <a:cs typeface="Malgun Gothic"/>
                          <a:sym typeface="Malgun Gothic"/>
                        </a:rPr>
                        <a:t>----------------------</a:t>
                      </a:r>
                      <a:endParaRPr sz="1600" u="none" strike="noStrike" cap="none">
                        <a:latin typeface="Malgun Gothic"/>
                        <a:ea typeface="Malgun Gothic"/>
                        <a:cs typeface="Malgun Gothic"/>
                        <a:sym typeface="Malgun Gothic"/>
                      </a:endParaRPr>
                    </a:p>
                    <a:p>
                      <a:pPr marL="25400" marR="25400" lvl="0" indent="0" algn="l"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Malgun Gothic"/>
                          <a:ea typeface="Malgun Gothic"/>
                          <a:cs typeface="Malgun Gothic"/>
                          <a:sym typeface="Malgun Gothic"/>
                        </a:rPr>
                        <a:t>  </a:t>
                      </a:r>
                      <a:r>
                        <a:rPr lang="ko-KR" sz="1600" u="none" strike="noStrike" cap="none">
                          <a:solidFill>
                            <a:srgbClr val="000000"/>
                          </a:solidFill>
                          <a:latin typeface="Times New Roman"/>
                          <a:ea typeface="Times New Roman"/>
                          <a:cs typeface="Times New Roman"/>
                          <a:sym typeface="Times New Roman"/>
                        </a:rPr>
                        <a:t> 0         1/4 </a:t>
                      </a:r>
                      <a:endParaRPr sz="1600" u="none" strike="noStrike" cap="none">
                        <a:solidFill>
                          <a:srgbClr val="000000"/>
                        </a:solidFill>
                        <a:latin typeface="Times New Roman"/>
                        <a:ea typeface="Times New Roman"/>
                        <a:cs typeface="Times New Roman"/>
                        <a:sym typeface="Times New Roman"/>
                      </a:endParaRPr>
                    </a:p>
                    <a:p>
                      <a:pPr marL="25400" marR="25400" lvl="0" indent="0" algn="l"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Times New Roman"/>
                          <a:ea typeface="Times New Roman"/>
                          <a:cs typeface="Times New Roman"/>
                          <a:sym typeface="Times New Roman"/>
                        </a:rPr>
                        <a:t>    1         2/4</a:t>
                      </a:r>
                      <a:endParaRPr sz="1600" u="none" strike="noStrike" cap="none">
                        <a:solidFill>
                          <a:srgbClr val="000000"/>
                        </a:solidFill>
                        <a:latin typeface="Times New Roman"/>
                        <a:ea typeface="Times New Roman"/>
                        <a:cs typeface="Times New Roman"/>
                        <a:sym typeface="Times New Roman"/>
                      </a:endParaRPr>
                    </a:p>
                    <a:p>
                      <a:pPr marL="25400" marR="25400" lvl="0" indent="0" algn="l"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Times New Roman"/>
                          <a:ea typeface="Times New Roman"/>
                          <a:cs typeface="Times New Roman"/>
                          <a:sym typeface="Times New Roman"/>
                        </a:rPr>
                        <a:t>    2         1/4</a:t>
                      </a:r>
                      <a:endParaRPr sz="1600" u="none" strike="noStrike" cap="none">
                        <a:solidFill>
                          <a:srgbClr val="000000"/>
                        </a:solidFill>
                        <a:latin typeface="Times New Roman"/>
                        <a:ea typeface="Times New Roman"/>
                        <a:cs typeface="Times New Roman"/>
                        <a:sym typeface="Times New Roman"/>
                      </a:endParaRPr>
                    </a:p>
                    <a:p>
                      <a:pPr marL="25400" marR="25400" lvl="0" indent="0" algn="l"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Malgun Gothic"/>
                          <a:ea typeface="Malgun Gothic"/>
                          <a:cs typeface="Malgun Gothic"/>
                          <a:sym typeface="Malgun Gothic"/>
                        </a:rPr>
                        <a:t>---------------------</a:t>
                      </a:r>
                      <a:endParaRPr sz="1600" u="none" strike="noStrike" cap="none">
                        <a:solidFill>
                          <a:srgbClr val="000000"/>
                        </a:solidFill>
                        <a:latin typeface="Malgun Gothic"/>
                        <a:ea typeface="Malgun Gothic"/>
                        <a:cs typeface="Malgun Gothic"/>
                        <a:sym typeface="Malgun Gothic"/>
                      </a:endParaRPr>
                    </a:p>
                    <a:p>
                      <a:pPr marL="25400" marR="25400" lvl="0" indent="0" algn="l"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Malgun Gothic"/>
                          <a:ea typeface="Malgun Gothic"/>
                          <a:cs typeface="Malgun Gothic"/>
                          <a:sym typeface="Malgun Gothic"/>
                        </a:rPr>
                        <a:t>   계          </a:t>
                      </a:r>
                      <a:r>
                        <a:rPr lang="ko-KR" sz="1600" u="none" strike="noStrike" cap="none">
                          <a:solidFill>
                            <a:srgbClr val="000000"/>
                          </a:solidFill>
                          <a:latin typeface="Times New Roman"/>
                          <a:ea typeface="Times New Roman"/>
                          <a:cs typeface="Times New Roman"/>
                          <a:sym typeface="Times New Roman"/>
                        </a:rPr>
                        <a:t> 1</a:t>
                      </a:r>
                      <a:endParaRPr sz="1600"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25400" marR="25400" lvl="0" indent="0" algn="l" rtl="0">
                        <a:lnSpc>
                          <a:spcPct val="115000"/>
                        </a:lnSpc>
                        <a:spcBef>
                          <a:spcPts val="0"/>
                        </a:spcBef>
                        <a:spcAft>
                          <a:spcPts val="0"/>
                        </a:spcAft>
                        <a:buClr>
                          <a:srgbClr val="000000"/>
                        </a:buClr>
                        <a:buSzPts val="1600"/>
                        <a:buFont typeface="Malgun Gothic"/>
                        <a:buNone/>
                      </a:pPr>
                      <a:r>
                        <a:rPr lang="ko-KR" sz="1600">
                          <a:latin typeface="Times New Roman"/>
                          <a:ea typeface="Times New Roman"/>
                          <a:cs typeface="Times New Roman"/>
                          <a:sym typeface="Times New Roman"/>
                        </a:rPr>
                        <a:t> </a:t>
                      </a:r>
                      <a:r>
                        <a:rPr lang="ko-KR" sz="1600" i="1" u="none" strike="noStrike" cap="none">
                          <a:solidFill>
                            <a:srgbClr val="000000"/>
                          </a:solidFill>
                          <a:latin typeface="Times New Roman"/>
                          <a:ea typeface="Times New Roman"/>
                          <a:cs typeface="Times New Roman"/>
                          <a:sym typeface="Times New Roman"/>
                        </a:rPr>
                        <a:t>f</a:t>
                      </a:r>
                      <a:r>
                        <a:rPr lang="ko-KR" sz="1600" u="none" strike="noStrike" cap="none">
                          <a:solidFill>
                            <a:srgbClr val="000000"/>
                          </a:solidFill>
                          <a:latin typeface="Times New Roman"/>
                          <a:ea typeface="Times New Roman"/>
                          <a:cs typeface="Times New Roman"/>
                          <a:sym typeface="Times New Roman"/>
                        </a:rPr>
                        <a:t>(</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 1/4,  </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=0</a:t>
                      </a:r>
                      <a:endParaRPr sz="1600" u="none" strike="noStrike" cap="none">
                        <a:latin typeface="Times New Roman"/>
                        <a:ea typeface="Times New Roman"/>
                        <a:cs typeface="Times New Roman"/>
                        <a:sym typeface="Times New Roman"/>
                      </a:endParaRPr>
                    </a:p>
                    <a:p>
                      <a:pPr marL="457200" marR="25400" lvl="0" indent="0" algn="l" rtl="0">
                        <a:lnSpc>
                          <a:spcPct val="115000"/>
                        </a:lnSpc>
                        <a:spcBef>
                          <a:spcPts val="0"/>
                        </a:spcBef>
                        <a:spcAft>
                          <a:spcPts val="0"/>
                        </a:spcAft>
                        <a:buClr>
                          <a:srgbClr val="000000"/>
                        </a:buClr>
                        <a:buSzPts val="1600"/>
                        <a:buFont typeface="Malgun Gothic"/>
                        <a:buNone/>
                      </a:pPr>
                      <a:r>
                        <a:rPr lang="ko-KR" sz="1600">
                          <a:latin typeface="Times New Roman"/>
                          <a:ea typeface="Times New Roman"/>
                          <a:cs typeface="Times New Roman"/>
                          <a:sym typeface="Times New Roman"/>
                        </a:rPr>
                        <a:t> </a:t>
                      </a:r>
                      <a:r>
                        <a:rPr lang="ko-KR" sz="1600" u="none" strike="noStrike" cap="none">
                          <a:solidFill>
                            <a:srgbClr val="000000"/>
                          </a:solidFill>
                          <a:latin typeface="Times New Roman"/>
                          <a:ea typeface="Times New Roman"/>
                          <a:cs typeface="Times New Roman"/>
                          <a:sym typeface="Times New Roman"/>
                        </a:rPr>
                        <a:t>= 2/4,  </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=1</a:t>
                      </a:r>
                      <a:endParaRPr sz="1600" u="none" strike="noStrike" cap="none">
                        <a:solidFill>
                          <a:srgbClr val="000000"/>
                        </a:solidFill>
                        <a:latin typeface="Times New Roman"/>
                        <a:ea typeface="Times New Roman"/>
                        <a:cs typeface="Times New Roman"/>
                        <a:sym typeface="Times New Roman"/>
                      </a:endParaRPr>
                    </a:p>
                    <a:p>
                      <a:pPr marL="457200" marR="25400" lvl="0" indent="0" algn="l" rtl="0">
                        <a:lnSpc>
                          <a:spcPct val="115000"/>
                        </a:lnSpc>
                        <a:spcBef>
                          <a:spcPts val="0"/>
                        </a:spcBef>
                        <a:spcAft>
                          <a:spcPts val="0"/>
                        </a:spcAft>
                        <a:buClr>
                          <a:srgbClr val="000000"/>
                        </a:buClr>
                        <a:buSzPts val="1600"/>
                        <a:buFont typeface="Malgun Gothic"/>
                        <a:buNone/>
                      </a:pPr>
                      <a:r>
                        <a:rPr lang="ko-KR" sz="1600">
                          <a:latin typeface="Times New Roman"/>
                          <a:ea typeface="Times New Roman"/>
                          <a:cs typeface="Times New Roman"/>
                          <a:sym typeface="Times New Roman"/>
                        </a:rPr>
                        <a:t> </a:t>
                      </a:r>
                      <a:r>
                        <a:rPr lang="ko-KR" sz="1600" u="none" strike="noStrike" cap="none">
                          <a:solidFill>
                            <a:srgbClr val="000000"/>
                          </a:solidFill>
                          <a:latin typeface="Times New Roman"/>
                          <a:ea typeface="Times New Roman"/>
                          <a:cs typeface="Times New Roman"/>
                          <a:sym typeface="Times New Roman"/>
                        </a:rPr>
                        <a:t>= 1/4,  </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=2</a:t>
                      </a:r>
                      <a:endParaRPr sz="1600"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cxnSp>
        <p:nvCxnSpPr>
          <p:cNvPr id="2552" name="Google Shape;2552;p162"/>
          <p:cNvCxnSpPr/>
          <p:nvPr/>
        </p:nvCxnSpPr>
        <p:spPr>
          <a:xfrm>
            <a:off x="5781845" y="3532200"/>
            <a:ext cx="0" cy="2091300"/>
          </a:xfrm>
          <a:prstGeom prst="straightConnector1">
            <a:avLst/>
          </a:prstGeom>
          <a:noFill/>
          <a:ln w="9525" cap="flat" cmpd="sng">
            <a:solidFill>
              <a:schemeClr val="dk2"/>
            </a:solidFill>
            <a:prstDash val="solid"/>
            <a:round/>
            <a:headEnd type="stealth" w="med" len="med"/>
            <a:tailEnd type="none" w="med" len="med"/>
          </a:ln>
        </p:spPr>
      </p:cxnSp>
      <p:cxnSp>
        <p:nvCxnSpPr>
          <p:cNvPr id="2553" name="Google Shape;2553;p162"/>
          <p:cNvCxnSpPr/>
          <p:nvPr/>
        </p:nvCxnSpPr>
        <p:spPr>
          <a:xfrm>
            <a:off x="5694134" y="5523284"/>
            <a:ext cx="2985300" cy="0"/>
          </a:xfrm>
          <a:prstGeom prst="straightConnector1">
            <a:avLst/>
          </a:prstGeom>
          <a:noFill/>
          <a:ln w="9525" cap="flat" cmpd="sng">
            <a:solidFill>
              <a:schemeClr val="dk2"/>
            </a:solidFill>
            <a:prstDash val="solid"/>
            <a:round/>
            <a:headEnd type="none" w="med" len="med"/>
            <a:tailEnd type="none" w="med" len="med"/>
          </a:ln>
        </p:spPr>
      </p:cxnSp>
      <p:cxnSp>
        <p:nvCxnSpPr>
          <p:cNvPr id="2554" name="Google Shape;2554;p162"/>
          <p:cNvCxnSpPr/>
          <p:nvPr/>
        </p:nvCxnSpPr>
        <p:spPr>
          <a:xfrm>
            <a:off x="5693321" y="408967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555" name="Google Shape;2555;p162"/>
          <p:cNvCxnSpPr/>
          <p:nvPr/>
        </p:nvCxnSpPr>
        <p:spPr>
          <a:xfrm>
            <a:off x="5693321" y="438535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556" name="Google Shape;2556;p162"/>
          <p:cNvCxnSpPr/>
          <p:nvPr/>
        </p:nvCxnSpPr>
        <p:spPr>
          <a:xfrm>
            <a:off x="5693321" y="468103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557" name="Google Shape;2557;p162"/>
          <p:cNvCxnSpPr/>
          <p:nvPr/>
        </p:nvCxnSpPr>
        <p:spPr>
          <a:xfrm>
            <a:off x="5693321" y="4973468"/>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558" name="Google Shape;2558;p162"/>
          <p:cNvCxnSpPr/>
          <p:nvPr/>
        </p:nvCxnSpPr>
        <p:spPr>
          <a:xfrm>
            <a:off x="5693321" y="5269148"/>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559" name="Google Shape;2559;p162"/>
          <p:cNvCxnSpPr/>
          <p:nvPr/>
        </p:nvCxnSpPr>
        <p:spPr>
          <a:xfrm rot="10800000">
            <a:off x="6775005" y="5519336"/>
            <a:ext cx="0" cy="103500"/>
          </a:xfrm>
          <a:prstGeom prst="straightConnector1">
            <a:avLst/>
          </a:prstGeom>
          <a:noFill/>
          <a:ln w="9525" cap="flat" cmpd="sng">
            <a:solidFill>
              <a:schemeClr val="dk2"/>
            </a:solidFill>
            <a:prstDash val="solid"/>
            <a:round/>
            <a:headEnd type="none" w="med" len="med"/>
            <a:tailEnd type="none" w="med" len="med"/>
          </a:ln>
        </p:spPr>
      </p:cxnSp>
      <p:cxnSp>
        <p:nvCxnSpPr>
          <p:cNvPr id="2560" name="Google Shape;2560;p162"/>
          <p:cNvCxnSpPr/>
          <p:nvPr/>
        </p:nvCxnSpPr>
        <p:spPr>
          <a:xfrm rot="10800000">
            <a:off x="7729127" y="5519336"/>
            <a:ext cx="0" cy="103500"/>
          </a:xfrm>
          <a:prstGeom prst="straightConnector1">
            <a:avLst/>
          </a:prstGeom>
          <a:noFill/>
          <a:ln w="9525" cap="flat" cmpd="sng">
            <a:solidFill>
              <a:schemeClr val="dk2"/>
            </a:solidFill>
            <a:prstDash val="solid"/>
            <a:round/>
            <a:headEnd type="none" w="med" len="med"/>
            <a:tailEnd type="none" w="med" len="med"/>
          </a:ln>
        </p:spPr>
      </p:cxnSp>
      <p:sp>
        <p:nvSpPr>
          <p:cNvPr id="2561" name="Google Shape;2561;p162"/>
          <p:cNvSpPr txBox="1"/>
          <p:nvPr/>
        </p:nvSpPr>
        <p:spPr>
          <a:xfrm>
            <a:off x="6052416" y="5567699"/>
            <a:ext cx="483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a:t>
            </a:r>
            <a:endParaRPr sz="1000" b="1">
              <a:solidFill>
                <a:schemeClr val="dk1"/>
              </a:solidFill>
              <a:latin typeface="Malgun Gothic"/>
              <a:ea typeface="Malgun Gothic"/>
              <a:cs typeface="Malgun Gothic"/>
              <a:sym typeface="Malgun Gothic"/>
            </a:endParaRPr>
          </a:p>
        </p:txBody>
      </p:sp>
      <p:sp>
        <p:nvSpPr>
          <p:cNvPr id="2562" name="Google Shape;2562;p162"/>
          <p:cNvSpPr txBox="1"/>
          <p:nvPr/>
        </p:nvSpPr>
        <p:spPr>
          <a:xfrm>
            <a:off x="7021534" y="5567699"/>
            <a:ext cx="483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a:t>
            </a:r>
            <a:endParaRPr sz="1000" b="1">
              <a:solidFill>
                <a:schemeClr val="dk1"/>
              </a:solidFill>
              <a:latin typeface="Malgun Gothic"/>
              <a:ea typeface="Malgun Gothic"/>
              <a:cs typeface="Malgun Gothic"/>
              <a:sym typeface="Malgun Gothic"/>
            </a:endParaRPr>
          </a:p>
        </p:txBody>
      </p:sp>
      <p:sp>
        <p:nvSpPr>
          <p:cNvPr id="2563" name="Google Shape;2563;p162"/>
          <p:cNvSpPr/>
          <p:nvPr/>
        </p:nvSpPr>
        <p:spPr>
          <a:xfrm>
            <a:off x="5997725" y="4833750"/>
            <a:ext cx="548700" cy="689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4" name="Google Shape;2564;p162"/>
          <p:cNvSpPr/>
          <p:nvPr/>
        </p:nvSpPr>
        <p:spPr>
          <a:xfrm>
            <a:off x="6970073" y="4081200"/>
            <a:ext cx="548700" cy="14421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565" name="Google Shape;2565;p162"/>
          <p:cNvCxnSpPr/>
          <p:nvPr/>
        </p:nvCxnSpPr>
        <p:spPr>
          <a:xfrm>
            <a:off x="5693321" y="3784870"/>
            <a:ext cx="100200" cy="0"/>
          </a:xfrm>
          <a:prstGeom prst="straightConnector1">
            <a:avLst/>
          </a:prstGeom>
          <a:noFill/>
          <a:ln w="9525" cap="flat" cmpd="sng">
            <a:solidFill>
              <a:schemeClr val="dk2"/>
            </a:solidFill>
            <a:prstDash val="solid"/>
            <a:round/>
            <a:headEnd type="none" w="med" len="med"/>
            <a:tailEnd type="none" w="med" len="med"/>
          </a:ln>
        </p:spPr>
      </p:cxnSp>
      <p:sp>
        <p:nvSpPr>
          <p:cNvPr id="2566" name="Google Shape;2566;p162"/>
          <p:cNvSpPr txBox="1"/>
          <p:nvPr/>
        </p:nvSpPr>
        <p:spPr>
          <a:xfrm>
            <a:off x="5411399" y="5424400"/>
            <a:ext cx="362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a:t>
            </a:r>
            <a:endParaRPr sz="1000" b="1">
              <a:solidFill>
                <a:schemeClr val="dk1"/>
              </a:solidFill>
              <a:latin typeface="Malgun Gothic"/>
              <a:ea typeface="Malgun Gothic"/>
              <a:cs typeface="Malgun Gothic"/>
              <a:sym typeface="Malgun Gothic"/>
            </a:endParaRPr>
          </a:p>
        </p:txBody>
      </p:sp>
      <p:sp>
        <p:nvSpPr>
          <p:cNvPr id="2567" name="Google Shape;2567;p162"/>
          <p:cNvSpPr txBox="1"/>
          <p:nvPr/>
        </p:nvSpPr>
        <p:spPr>
          <a:xfrm>
            <a:off x="5338450" y="5168450"/>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0.1</a:t>
            </a:r>
            <a:endParaRPr sz="1000" b="1">
              <a:solidFill>
                <a:schemeClr val="dk1"/>
              </a:solidFill>
              <a:latin typeface="Malgun Gothic"/>
              <a:ea typeface="Malgun Gothic"/>
              <a:cs typeface="Malgun Gothic"/>
              <a:sym typeface="Malgun Gothic"/>
            </a:endParaRPr>
          </a:p>
        </p:txBody>
      </p:sp>
      <p:sp>
        <p:nvSpPr>
          <p:cNvPr id="2568" name="Google Shape;2568;p162"/>
          <p:cNvSpPr txBox="1"/>
          <p:nvPr/>
        </p:nvSpPr>
        <p:spPr>
          <a:xfrm>
            <a:off x="5338450" y="489100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0.2</a:t>
            </a:r>
            <a:endParaRPr sz="1000" b="1">
              <a:solidFill>
                <a:schemeClr val="dk1"/>
              </a:solidFill>
              <a:latin typeface="Malgun Gothic"/>
              <a:ea typeface="Malgun Gothic"/>
              <a:cs typeface="Malgun Gothic"/>
              <a:sym typeface="Malgun Gothic"/>
            </a:endParaRPr>
          </a:p>
        </p:txBody>
      </p:sp>
      <p:sp>
        <p:nvSpPr>
          <p:cNvPr id="2569" name="Google Shape;2569;p162"/>
          <p:cNvSpPr txBox="1"/>
          <p:nvPr/>
        </p:nvSpPr>
        <p:spPr>
          <a:xfrm>
            <a:off x="5338450" y="458620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0.3</a:t>
            </a:r>
            <a:endParaRPr sz="1000" b="1">
              <a:solidFill>
                <a:schemeClr val="dk1"/>
              </a:solidFill>
              <a:latin typeface="Malgun Gothic"/>
              <a:ea typeface="Malgun Gothic"/>
              <a:cs typeface="Malgun Gothic"/>
              <a:sym typeface="Malgun Gothic"/>
            </a:endParaRPr>
          </a:p>
        </p:txBody>
      </p:sp>
      <p:sp>
        <p:nvSpPr>
          <p:cNvPr id="2570" name="Google Shape;2570;p162"/>
          <p:cNvSpPr txBox="1"/>
          <p:nvPr/>
        </p:nvSpPr>
        <p:spPr>
          <a:xfrm>
            <a:off x="5338450" y="428140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0.4</a:t>
            </a:r>
            <a:endParaRPr sz="1000" b="1">
              <a:solidFill>
                <a:schemeClr val="dk1"/>
              </a:solidFill>
              <a:latin typeface="Malgun Gothic"/>
              <a:ea typeface="Malgun Gothic"/>
              <a:cs typeface="Malgun Gothic"/>
              <a:sym typeface="Malgun Gothic"/>
            </a:endParaRPr>
          </a:p>
        </p:txBody>
      </p:sp>
      <p:sp>
        <p:nvSpPr>
          <p:cNvPr id="2571" name="Google Shape;2571;p162"/>
          <p:cNvSpPr txBox="1"/>
          <p:nvPr/>
        </p:nvSpPr>
        <p:spPr>
          <a:xfrm>
            <a:off x="5338450" y="3994848"/>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0.5</a:t>
            </a:r>
            <a:endParaRPr sz="1000" b="1">
              <a:solidFill>
                <a:schemeClr val="dk1"/>
              </a:solidFill>
              <a:latin typeface="Malgun Gothic"/>
              <a:ea typeface="Malgun Gothic"/>
              <a:cs typeface="Malgun Gothic"/>
              <a:sym typeface="Malgun Gothic"/>
            </a:endParaRPr>
          </a:p>
        </p:txBody>
      </p:sp>
      <p:sp>
        <p:nvSpPr>
          <p:cNvPr id="2572" name="Google Shape;2572;p162"/>
          <p:cNvSpPr txBox="1"/>
          <p:nvPr/>
        </p:nvSpPr>
        <p:spPr>
          <a:xfrm>
            <a:off x="5338450" y="3690048"/>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0.6</a:t>
            </a:r>
            <a:endParaRPr sz="1000" b="1">
              <a:solidFill>
                <a:schemeClr val="dk1"/>
              </a:solidFill>
              <a:latin typeface="Malgun Gothic"/>
              <a:ea typeface="Malgun Gothic"/>
              <a:cs typeface="Malgun Gothic"/>
              <a:sym typeface="Malgun Gothic"/>
            </a:endParaRPr>
          </a:p>
        </p:txBody>
      </p:sp>
      <p:sp>
        <p:nvSpPr>
          <p:cNvPr id="2573" name="Google Shape;2573;p162"/>
          <p:cNvSpPr txBox="1"/>
          <p:nvPr/>
        </p:nvSpPr>
        <p:spPr>
          <a:xfrm>
            <a:off x="5158500" y="3311750"/>
            <a:ext cx="12312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chemeClr val="dk1"/>
                </a:solidFill>
                <a:latin typeface="Malgun Gothic"/>
                <a:ea typeface="Malgun Gothic"/>
                <a:cs typeface="Malgun Gothic"/>
                <a:sym typeface="Malgun Gothic"/>
              </a:rPr>
              <a:t>확률질량: </a:t>
            </a:r>
            <a:r>
              <a:rPr lang="ko-KR" sz="1200" b="1" i="1">
                <a:solidFill>
                  <a:schemeClr val="dk1"/>
                </a:solidFill>
                <a:latin typeface="Times New Roman"/>
                <a:ea typeface="Times New Roman"/>
                <a:cs typeface="Times New Roman"/>
                <a:sym typeface="Times New Roman"/>
              </a:rPr>
              <a:t>f(x)</a:t>
            </a:r>
            <a:endParaRPr sz="1200" b="1" i="1">
              <a:solidFill>
                <a:schemeClr val="dk1"/>
              </a:solidFill>
              <a:latin typeface="Times New Roman"/>
              <a:ea typeface="Times New Roman"/>
              <a:cs typeface="Times New Roman"/>
              <a:sym typeface="Times New Roman"/>
            </a:endParaRPr>
          </a:p>
        </p:txBody>
      </p:sp>
      <p:sp>
        <p:nvSpPr>
          <p:cNvPr id="2574" name="Google Shape;2574;p162"/>
          <p:cNvSpPr txBox="1"/>
          <p:nvPr/>
        </p:nvSpPr>
        <p:spPr>
          <a:xfrm>
            <a:off x="5909558" y="4633098"/>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0.25</a:t>
            </a:r>
            <a:endParaRPr sz="1000" b="1">
              <a:solidFill>
                <a:schemeClr val="dk1"/>
              </a:solidFill>
              <a:latin typeface="Malgun Gothic"/>
              <a:ea typeface="Malgun Gothic"/>
              <a:cs typeface="Malgun Gothic"/>
              <a:sym typeface="Malgun Gothic"/>
            </a:endParaRPr>
          </a:p>
        </p:txBody>
      </p:sp>
      <p:sp>
        <p:nvSpPr>
          <p:cNvPr id="2575" name="Google Shape;2575;p162"/>
          <p:cNvSpPr txBox="1"/>
          <p:nvPr/>
        </p:nvSpPr>
        <p:spPr>
          <a:xfrm>
            <a:off x="6893155" y="3872768"/>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0.5</a:t>
            </a:r>
            <a:endParaRPr sz="1000" b="1">
              <a:solidFill>
                <a:schemeClr val="dk1"/>
              </a:solidFill>
              <a:latin typeface="Malgun Gothic"/>
              <a:ea typeface="Malgun Gothic"/>
              <a:cs typeface="Malgun Gothic"/>
              <a:sym typeface="Malgun Gothic"/>
            </a:endParaRPr>
          </a:p>
        </p:txBody>
      </p:sp>
      <p:cxnSp>
        <p:nvCxnSpPr>
          <p:cNvPr id="2576" name="Google Shape;2576;p162"/>
          <p:cNvCxnSpPr/>
          <p:nvPr/>
        </p:nvCxnSpPr>
        <p:spPr>
          <a:xfrm rot="10800000">
            <a:off x="8670886" y="5519336"/>
            <a:ext cx="0" cy="103500"/>
          </a:xfrm>
          <a:prstGeom prst="straightConnector1">
            <a:avLst/>
          </a:prstGeom>
          <a:noFill/>
          <a:ln w="9525" cap="flat" cmpd="sng">
            <a:solidFill>
              <a:schemeClr val="dk2"/>
            </a:solidFill>
            <a:prstDash val="solid"/>
            <a:round/>
            <a:headEnd type="none" w="med" len="med"/>
            <a:tailEnd type="none" w="med" len="med"/>
          </a:ln>
        </p:spPr>
      </p:cxnSp>
      <p:sp>
        <p:nvSpPr>
          <p:cNvPr id="2577" name="Google Shape;2577;p162"/>
          <p:cNvSpPr txBox="1"/>
          <p:nvPr/>
        </p:nvSpPr>
        <p:spPr>
          <a:xfrm>
            <a:off x="7958354" y="5567699"/>
            <a:ext cx="483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2</a:t>
            </a:r>
            <a:endParaRPr sz="1000" b="1">
              <a:solidFill>
                <a:schemeClr val="dk1"/>
              </a:solidFill>
              <a:latin typeface="Malgun Gothic"/>
              <a:ea typeface="Malgun Gothic"/>
              <a:cs typeface="Malgun Gothic"/>
              <a:sym typeface="Malgun Gothic"/>
            </a:endParaRPr>
          </a:p>
        </p:txBody>
      </p:sp>
      <p:sp>
        <p:nvSpPr>
          <p:cNvPr id="2578" name="Google Shape;2578;p162"/>
          <p:cNvSpPr/>
          <p:nvPr/>
        </p:nvSpPr>
        <p:spPr>
          <a:xfrm>
            <a:off x="7930075" y="4833900"/>
            <a:ext cx="548700" cy="689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79" name="Google Shape;2579;p162"/>
          <p:cNvSpPr txBox="1"/>
          <p:nvPr/>
        </p:nvSpPr>
        <p:spPr>
          <a:xfrm>
            <a:off x="7851037" y="4633098"/>
            <a:ext cx="714300" cy="191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0.25</a:t>
            </a:r>
            <a:endParaRPr sz="1000" b="1">
              <a:solidFill>
                <a:schemeClr val="dk1"/>
              </a:solidFill>
              <a:latin typeface="Malgun Gothic"/>
              <a:ea typeface="Malgun Gothic"/>
              <a:cs typeface="Malgun Gothic"/>
              <a:sym typeface="Malgun Gothic"/>
            </a:endParaRPr>
          </a:p>
        </p:txBody>
      </p:sp>
      <p:sp>
        <p:nvSpPr>
          <p:cNvPr id="2580" name="Google Shape;2580;p162"/>
          <p:cNvSpPr txBox="1"/>
          <p:nvPr/>
        </p:nvSpPr>
        <p:spPr>
          <a:xfrm>
            <a:off x="6570170" y="5803488"/>
            <a:ext cx="13485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i="1">
                <a:solidFill>
                  <a:schemeClr val="dk1"/>
                </a:solidFill>
                <a:latin typeface="Times New Roman"/>
                <a:ea typeface="Times New Roman"/>
                <a:cs typeface="Times New Roman"/>
                <a:sym typeface="Times New Roman"/>
              </a:rPr>
              <a:t>x</a:t>
            </a:r>
            <a:endParaRPr sz="1200" b="1" i="1">
              <a:solidFill>
                <a:schemeClr val="dk1"/>
              </a:solidFill>
              <a:latin typeface="Times New Roman"/>
              <a:ea typeface="Times New Roman"/>
              <a:cs typeface="Times New Roman"/>
              <a:sym typeface="Times New Roman"/>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5" name="Google Shape;2585;p16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이산형 확률변수의 누적확률분포함수(cdf)</a:t>
            </a:r>
            <a:endParaRPr>
              <a:latin typeface="Malgun Gothic"/>
              <a:ea typeface="Malgun Gothic"/>
              <a:cs typeface="Malgun Gothic"/>
              <a:sym typeface="Malgun Gothic"/>
            </a:endParaRPr>
          </a:p>
        </p:txBody>
      </p:sp>
      <p:sp>
        <p:nvSpPr>
          <p:cNvPr id="2586" name="Google Shape;2586;p163"/>
          <p:cNvSpPr txBox="1">
            <a:spLocks noGrp="1"/>
          </p:cNvSpPr>
          <p:nvPr>
            <p:ph type="body" idx="4294967295"/>
          </p:nvPr>
        </p:nvSpPr>
        <p:spPr>
          <a:xfrm>
            <a:off x="315300" y="1110000"/>
            <a:ext cx="8513400" cy="1059600"/>
          </a:xfrm>
          <a:prstGeom prst="rect">
            <a:avLst/>
          </a:prstGeom>
        </p:spPr>
        <p:txBody>
          <a:bodyPr spcFirstLastPara="1" wrap="square" lIns="91425" tIns="45700" rIns="91425" bIns="45700" anchor="t" anchorCtr="0">
            <a:normAutofit fontScale="92500" lnSpcReduction="20000"/>
          </a:bodyPr>
          <a:lstStyle/>
          <a:p>
            <a:pPr marL="457200" lvl="0" indent="-355600" algn="l" rtl="0">
              <a:lnSpc>
                <a:spcPct val="115000"/>
              </a:lnSpc>
              <a:spcBef>
                <a:spcPts val="1000"/>
              </a:spcBef>
              <a:spcAft>
                <a:spcPts val="0"/>
              </a:spcAft>
              <a:buSzPts val="2000"/>
              <a:buChar char="•"/>
            </a:pPr>
            <a:r>
              <a:rPr lang="ko-KR">
                <a:latin typeface="Malgun Gothic"/>
                <a:ea typeface="Malgun Gothic"/>
                <a:cs typeface="Malgun Gothic"/>
                <a:sym typeface="Malgun Gothic"/>
              </a:rPr>
              <a:t>확률변량 </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의 값이 증가하는 데에 따른 누적확률 즉, </a:t>
            </a:r>
            <a:r>
              <a:rPr lang="ko-KR" i="1">
                <a:latin typeface="Times New Roman"/>
                <a:ea typeface="Times New Roman"/>
                <a:cs typeface="Times New Roman"/>
                <a:sym typeface="Times New Roman"/>
              </a:rPr>
              <a:t>P</a:t>
            </a:r>
            <a:r>
              <a:rPr lang="ko-KR">
                <a:latin typeface="Times New Roman"/>
                <a:ea typeface="Times New Roman"/>
                <a:cs typeface="Times New Roman"/>
                <a:sym typeface="Times New Roman"/>
              </a:rPr>
              <a:t>(</a:t>
            </a:r>
            <a:r>
              <a:rPr lang="ko-KR" i="1">
                <a:latin typeface="Times New Roman"/>
                <a:ea typeface="Times New Roman"/>
                <a:cs typeface="Times New Roman"/>
                <a:sym typeface="Times New Roman"/>
              </a:rPr>
              <a:t>X</a:t>
            </a:r>
            <a:r>
              <a:rPr lang="ko-KR">
                <a:latin typeface="Times New Roman"/>
                <a:ea typeface="Times New Roman"/>
                <a:cs typeface="Times New Roman"/>
                <a:sym typeface="Times New Roman"/>
              </a:rPr>
              <a:t> ≤ </a:t>
            </a:r>
            <a:r>
              <a:rPr lang="ko-KR" i="1">
                <a:latin typeface="Times New Roman"/>
                <a:ea typeface="Times New Roman"/>
                <a:cs typeface="Times New Roman"/>
                <a:sym typeface="Times New Roman"/>
              </a:rPr>
              <a:t>x</a:t>
            </a:r>
            <a:r>
              <a:rPr lang="ko-KR">
                <a:latin typeface="Times New Roman"/>
                <a:ea typeface="Times New Roman"/>
                <a:cs typeface="Times New Roman"/>
                <a:sym typeface="Times New Roman"/>
              </a:rPr>
              <a:t>)</a:t>
            </a:r>
            <a:r>
              <a:rPr lang="ko-KR">
                <a:latin typeface="Malgun Gothic"/>
                <a:ea typeface="Malgun Gothic"/>
                <a:cs typeface="Malgun Gothic"/>
                <a:sym typeface="Malgun Gothic"/>
              </a:rPr>
              <a:t>의 값을 </a:t>
            </a:r>
            <a:r>
              <a:rPr lang="ko-KR" b="1">
                <a:latin typeface="Malgun Gothic"/>
                <a:ea typeface="Malgun Gothic"/>
                <a:cs typeface="Malgun Gothic"/>
                <a:sym typeface="Malgun Gothic"/>
              </a:rPr>
              <a:t>누적확률분포함수</a:t>
            </a:r>
            <a:r>
              <a:rPr lang="ko-KR">
                <a:latin typeface="Malgun Gothic"/>
                <a:ea typeface="Malgun Gothic"/>
                <a:cs typeface="Malgun Gothic"/>
                <a:sym typeface="Malgun Gothic"/>
              </a:rPr>
              <a:t>(cumulative distribution function)라 하고 </a:t>
            </a:r>
            <a:r>
              <a:rPr lang="ko-KR" i="1">
                <a:latin typeface="Times New Roman"/>
                <a:ea typeface="Times New Roman"/>
                <a:cs typeface="Times New Roman"/>
                <a:sym typeface="Times New Roman"/>
              </a:rPr>
              <a:t>F</a:t>
            </a:r>
            <a:r>
              <a:rPr lang="ko-KR">
                <a:latin typeface="Times New Roman"/>
                <a:ea typeface="Times New Roman"/>
                <a:cs typeface="Times New Roman"/>
                <a:sym typeface="Times New Roman"/>
              </a:rPr>
              <a:t>(</a:t>
            </a:r>
            <a:r>
              <a:rPr lang="ko-KR" i="1">
                <a:latin typeface="Times New Roman"/>
                <a:ea typeface="Times New Roman"/>
                <a:cs typeface="Times New Roman"/>
                <a:sym typeface="Times New Roman"/>
              </a:rPr>
              <a:t>x</a:t>
            </a:r>
            <a:r>
              <a:rPr lang="ko-KR">
                <a:latin typeface="Times New Roman"/>
                <a:ea typeface="Times New Roman"/>
                <a:cs typeface="Times New Roman"/>
                <a:sym typeface="Times New Roman"/>
              </a:rPr>
              <a:t>)</a:t>
            </a:r>
            <a:r>
              <a:rPr lang="ko-KR">
                <a:latin typeface="Malgun Gothic"/>
                <a:ea typeface="Malgun Gothic"/>
                <a:cs typeface="Malgun Gothic"/>
                <a:sym typeface="Malgun Gothic"/>
              </a:rPr>
              <a:t> 로 나타낸다.</a:t>
            </a:r>
            <a:endParaRPr>
              <a:latin typeface="Malgun Gothic"/>
              <a:ea typeface="Malgun Gothic"/>
              <a:cs typeface="Malgun Gothic"/>
              <a:sym typeface="Malgun Gothic"/>
            </a:endParaRPr>
          </a:p>
        </p:txBody>
      </p:sp>
      <p:sp>
        <p:nvSpPr>
          <p:cNvPr id="2587" name="Google Shape;2587;p16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588" name="Google Shape;2588;p16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163</a:t>
            </a:fld>
            <a:endParaRPr/>
          </a:p>
        </p:txBody>
      </p:sp>
      <p:graphicFrame>
        <p:nvGraphicFramePr>
          <p:cNvPr id="2589" name="Google Shape;2589;p163"/>
          <p:cNvGraphicFramePr/>
          <p:nvPr/>
        </p:nvGraphicFramePr>
        <p:xfrm>
          <a:off x="543894" y="2428318"/>
          <a:ext cx="3982350" cy="2475850"/>
        </p:xfrm>
        <a:graphic>
          <a:graphicData uri="http://schemas.openxmlformats.org/drawingml/2006/table">
            <a:tbl>
              <a:tblPr>
                <a:noFill/>
                <a:tableStyleId>{F41085A2-962C-4FD3-9F40-4B6A08268D1C}</a:tableStyleId>
              </a:tblPr>
              <a:tblGrid>
                <a:gridCol w="1909350">
                  <a:extLst>
                    <a:ext uri="{9D8B030D-6E8A-4147-A177-3AD203B41FA5}">
                      <a16:colId xmlns:a16="http://schemas.microsoft.com/office/drawing/2014/main" val="20000"/>
                    </a:ext>
                  </a:extLst>
                </a:gridCol>
                <a:gridCol w="2073000">
                  <a:extLst>
                    <a:ext uri="{9D8B030D-6E8A-4147-A177-3AD203B41FA5}">
                      <a16:colId xmlns:a16="http://schemas.microsoft.com/office/drawing/2014/main" val="20001"/>
                    </a:ext>
                  </a:extLst>
                </a:gridCol>
              </a:tblGrid>
              <a:tr h="413950">
                <a:tc>
                  <a:txBody>
                    <a:bodyPr/>
                    <a:lstStyle/>
                    <a:p>
                      <a:pPr marL="25400" marR="25400" lvl="0" indent="0" algn="ctr" rtl="0">
                        <a:lnSpc>
                          <a:spcPct val="115000"/>
                        </a:lnSpc>
                        <a:spcBef>
                          <a:spcPts val="0"/>
                        </a:spcBef>
                        <a:spcAft>
                          <a:spcPts val="0"/>
                        </a:spcAft>
                        <a:buClr>
                          <a:srgbClr val="000000"/>
                        </a:buClr>
                        <a:buSzPts val="1600"/>
                        <a:buFont typeface="Malgun Gothic"/>
                        <a:buNone/>
                      </a:pPr>
                      <a:r>
                        <a:rPr lang="ko-KR" sz="1500" u="none" strike="noStrike" cap="none">
                          <a:solidFill>
                            <a:srgbClr val="000000"/>
                          </a:solidFill>
                          <a:latin typeface="Malgun Gothic"/>
                          <a:ea typeface="Malgun Gothic"/>
                          <a:cs typeface="Malgun Gothic"/>
                          <a:sym typeface="Malgun Gothic"/>
                        </a:rPr>
                        <a:t>1) 테이블 형태 표시 </a:t>
                      </a:r>
                      <a:endParaRPr sz="15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25400" marR="25400" lvl="0" indent="0" algn="ctr" rtl="0">
                        <a:lnSpc>
                          <a:spcPct val="115000"/>
                        </a:lnSpc>
                        <a:spcBef>
                          <a:spcPts val="0"/>
                        </a:spcBef>
                        <a:spcAft>
                          <a:spcPts val="0"/>
                        </a:spcAft>
                        <a:buClr>
                          <a:srgbClr val="000000"/>
                        </a:buClr>
                        <a:buSzPts val="1600"/>
                        <a:buFont typeface="Malgun Gothic"/>
                        <a:buNone/>
                      </a:pPr>
                      <a:r>
                        <a:rPr lang="ko-KR" sz="1500" u="none" strike="noStrike" cap="none">
                          <a:solidFill>
                            <a:srgbClr val="000000"/>
                          </a:solidFill>
                          <a:latin typeface="Malgun Gothic"/>
                          <a:ea typeface="Malgun Gothic"/>
                          <a:cs typeface="Malgun Gothic"/>
                          <a:sym typeface="Malgun Gothic"/>
                        </a:rPr>
                        <a:t>2) 함수 형태 표시</a:t>
                      </a:r>
                      <a:endParaRPr sz="15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2061900">
                <a:tc>
                  <a:txBody>
                    <a:bodyPr/>
                    <a:lstStyle/>
                    <a:p>
                      <a:pPr marL="25400" marR="25400" lvl="0" indent="0" algn="l" rtl="0">
                        <a:lnSpc>
                          <a:spcPct val="115000"/>
                        </a:lnSpc>
                        <a:spcBef>
                          <a:spcPts val="0"/>
                        </a:spcBef>
                        <a:spcAft>
                          <a:spcPts val="0"/>
                        </a:spcAft>
                        <a:buClr>
                          <a:srgbClr val="000000"/>
                        </a:buClr>
                        <a:buSzPts val="1600"/>
                        <a:buFont typeface="Malgun Gothic"/>
                        <a:buNone/>
                      </a:pPr>
                      <a:r>
                        <a:rPr lang="ko-KR" sz="1600" b="1" u="none" strike="noStrike" cap="none">
                          <a:solidFill>
                            <a:srgbClr val="000000"/>
                          </a:solidFill>
                          <a:latin typeface="Malgun Gothic"/>
                          <a:ea typeface="Malgun Gothic"/>
                          <a:cs typeface="Malgun Gothic"/>
                          <a:sym typeface="Malgun Gothic"/>
                        </a:rPr>
                        <a:t> </a:t>
                      </a:r>
                      <a:r>
                        <a:rPr lang="ko-KR" sz="1600" b="1" u="none" strike="noStrike" cap="none">
                          <a:solidFill>
                            <a:srgbClr val="000000"/>
                          </a:solidFill>
                          <a:latin typeface="Times New Roman"/>
                          <a:ea typeface="Times New Roman"/>
                          <a:cs typeface="Times New Roman"/>
                          <a:sym typeface="Times New Roman"/>
                        </a:rPr>
                        <a:t> </a:t>
                      </a:r>
                      <a:r>
                        <a:rPr lang="ko-KR" sz="1600" i="1" u="none" strike="noStrike" cap="none">
                          <a:solidFill>
                            <a:srgbClr val="000000"/>
                          </a:solidFill>
                          <a:latin typeface="Times New Roman"/>
                          <a:ea typeface="Times New Roman"/>
                          <a:cs typeface="Times New Roman"/>
                          <a:sym typeface="Times New Roman"/>
                        </a:rPr>
                        <a:t>X </a:t>
                      </a:r>
                      <a:r>
                        <a:rPr lang="ko-KR" sz="1600" u="none" strike="noStrike" cap="none">
                          <a:solidFill>
                            <a:srgbClr val="000000"/>
                          </a:solidFill>
                          <a:latin typeface="Times New Roman"/>
                          <a:ea typeface="Times New Roman"/>
                          <a:cs typeface="Times New Roman"/>
                          <a:sym typeface="Times New Roman"/>
                        </a:rPr>
                        <a:t>= </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a:t>
                      </a:r>
                      <a:r>
                        <a:rPr lang="ko-KR" sz="1600" i="1" u="none" strike="noStrike" cap="none">
                          <a:solidFill>
                            <a:srgbClr val="000000"/>
                          </a:solidFill>
                          <a:latin typeface="Times New Roman"/>
                          <a:ea typeface="Times New Roman"/>
                          <a:cs typeface="Times New Roman"/>
                          <a:sym typeface="Times New Roman"/>
                        </a:rPr>
                        <a:t>P</a:t>
                      </a:r>
                      <a:r>
                        <a:rPr lang="ko-KR" sz="1600" u="none" strike="noStrike" cap="none">
                          <a:solidFill>
                            <a:srgbClr val="000000"/>
                          </a:solidFill>
                          <a:latin typeface="Times New Roman"/>
                          <a:ea typeface="Times New Roman"/>
                          <a:cs typeface="Times New Roman"/>
                          <a:sym typeface="Times New Roman"/>
                        </a:rPr>
                        <a:t>(</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a:t>
                      </a:r>
                      <a:endParaRPr sz="1600" u="none" strike="noStrike" cap="none">
                        <a:latin typeface="Times New Roman"/>
                        <a:ea typeface="Times New Roman"/>
                        <a:cs typeface="Times New Roman"/>
                        <a:sym typeface="Times New Roman"/>
                      </a:endParaRPr>
                    </a:p>
                    <a:p>
                      <a:pPr marL="25400" marR="25400" lvl="0" indent="0" algn="l"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Malgun Gothic"/>
                          <a:ea typeface="Malgun Gothic"/>
                          <a:cs typeface="Malgun Gothic"/>
                          <a:sym typeface="Malgun Gothic"/>
                        </a:rPr>
                        <a:t>---------------------</a:t>
                      </a:r>
                      <a:endParaRPr sz="1600" u="none" strike="noStrike" cap="none">
                        <a:latin typeface="Malgun Gothic"/>
                        <a:ea typeface="Malgun Gothic"/>
                        <a:cs typeface="Malgun Gothic"/>
                        <a:sym typeface="Malgun Gothic"/>
                      </a:endParaRPr>
                    </a:p>
                    <a:p>
                      <a:pPr marL="25400" marR="25400" lvl="0" indent="0" algn="l"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Malgun Gothic"/>
                          <a:ea typeface="Malgun Gothic"/>
                          <a:cs typeface="Malgun Gothic"/>
                          <a:sym typeface="Malgun Gothic"/>
                        </a:rPr>
                        <a:t>   </a:t>
                      </a:r>
                      <a:r>
                        <a:rPr lang="ko-KR" sz="1600" u="none" strike="noStrike" cap="none">
                          <a:solidFill>
                            <a:srgbClr val="000000"/>
                          </a:solidFill>
                          <a:latin typeface="Times New Roman"/>
                          <a:ea typeface="Times New Roman"/>
                          <a:cs typeface="Times New Roman"/>
                          <a:sym typeface="Times New Roman"/>
                        </a:rPr>
                        <a:t>0         1/4 </a:t>
                      </a:r>
                      <a:endParaRPr sz="1600" u="none" strike="noStrike" cap="none">
                        <a:solidFill>
                          <a:srgbClr val="000000"/>
                        </a:solidFill>
                        <a:latin typeface="Times New Roman"/>
                        <a:ea typeface="Times New Roman"/>
                        <a:cs typeface="Times New Roman"/>
                        <a:sym typeface="Times New Roman"/>
                      </a:endParaRPr>
                    </a:p>
                    <a:p>
                      <a:pPr marL="25400" marR="25400" lvl="0" indent="0" algn="l"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Times New Roman"/>
                          <a:ea typeface="Times New Roman"/>
                          <a:cs typeface="Times New Roman"/>
                          <a:sym typeface="Times New Roman"/>
                        </a:rPr>
                        <a:t>    1         </a:t>
                      </a:r>
                      <a:r>
                        <a:rPr lang="ko-KR" sz="1600">
                          <a:latin typeface="Times New Roman"/>
                          <a:ea typeface="Times New Roman"/>
                          <a:cs typeface="Times New Roman"/>
                          <a:sym typeface="Times New Roman"/>
                        </a:rPr>
                        <a:t>3</a:t>
                      </a:r>
                      <a:r>
                        <a:rPr lang="ko-KR" sz="1600" u="none" strike="noStrike" cap="none">
                          <a:solidFill>
                            <a:srgbClr val="000000"/>
                          </a:solidFill>
                          <a:latin typeface="Times New Roman"/>
                          <a:ea typeface="Times New Roman"/>
                          <a:cs typeface="Times New Roman"/>
                          <a:sym typeface="Times New Roman"/>
                        </a:rPr>
                        <a:t>/4</a:t>
                      </a:r>
                      <a:endParaRPr sz="1600" u="none" strike="noStrike" cap="none">
                        <a:solidFill>
                          <a:srgbClr val="000000"/>
                        </a:solidFill>
                        <a:latin typeface="Times New Roman"/>
                        <a:ea typeface="Times New Roman"/>
                        <a:cs typeface="Times New Roman"/>
                        <a:sym typeface="Times New Roman"/>
                      </a:endParaRPr>
                    </a:p>
                    <a:p>
                      <a:pPr marL="25400" marR="25400" lvl="0" indent="0" algn="l" rtl="0">
                        <a:lnSpc>
                          <a:spcPct val="115000"/>
                        </a:lnSpc>
                        <a:spcBef>
                          <a:spcPts val="0"/>
                        </a:spcBef>
                        <a:spcAft>
                          <a:spcPts val="0"/>
                        </a:spcAft>
                        <a:buClr>
                          <a:srgbClr val="000000"/>
                        </a:buClr>
                        <a:buSzPts val="1600"/>
                        <a:buFont typeface="Malgun Gothic"/>
                        <a:buNone/>
                      </a:pPr>
                      <a:r>
                        <a:rPr lang="ko-KR" sz="1600" u="none" strike="noStrike" cap="none">
                          <a:solidFill>
                            <a:srgbClr val="000000"/>
                          </a:solidFill>
                          <a:latin typeface="Times New Roman"/>
                          <a:ea typeface="Times New Roman"/>
                          <a:cs typeface="Times New Roman"/>
                          <a:sym typeface="Times New Roman"/>
                        </a:rPr>
                        <a:t>    2         </a:t>
                      </a:r>
                      <a:r>
                        <a:rPr lang="ko-KR" sz="1600">
                          <a:latin typeface="Times New Roman"/>
                          <a:ea typeface="Times New Roman"/>
                          <a:cs typeface="Times New Roman"/>
                          <a:sym typeface="Times New Roman"/>
                        </a:rPr>
                        <a:t>4</a:t>
                      </a:r>
                      <a:r>
                        <a:rPr lang="ko-KR" sz="1600" u="none" strike="noStrike" cap="none">
                          <a:solidFill>
                            <a:srgbClr val="000000"/>
                          </a:solidFill>
                          <a:latin typeface="Times New Roman"/>
                          <a:ea typeface="Times New Roman"/>
                          <a:cs typeface="Times New Roman"/>
                          <a:sym typeface="Times New Roman"/>
                        </a:rPr>
                        <a:t>/4 =1</a:t>
                      </a:r>
                      <a:endParaRPr sz="1600"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25400" marR="25400" lvl="0" indent="0" algn="l" rtl="0">
                        <a:lnSpc>
                          <a:spcPct val="115000"/>
                        </a:lnSpc>
                        <a:spcBef>
                          <a:spcPts val="0"/>
                        </a:spcBef>
                        <a:spcAft>
                          <a:spcPts val="0"/>
                        </a:spcAft>
                        <a:buClr>
                          <a:srgbClr val="000000"/>
                        </a:buClr>
                        <a:buSzPts val="1600"/>
                        <a:buFont typeface="Malgun Gothic"/>
                        <a:buNone/>
                      </a:pPr>
                      <a:r>
                        <a:rPr lang="ko-KR" sz="1600">
                          <a:latin typeface="Malgun Gothic"/>
                          <a:ea typeface="Malgun Gothic"/>
                          <a:cs typeface="Malgun Gothic"/>
                          <a:sym typeface="Malgun Gothic"/>
                        </a:rPr>
                        <a:t> </a:t>
                      </a:r>
                      <a:r>
                        <a:rPr lang="ko-KR" sz="1600" i="1">
                          <a:latin typeface="Times New Roman"/>
                          <a:ea typeface="Times New Roman"/>
                          <a:cs typeface="Times New Roman"/>
                          <a:sym typeface="Times New Roman"/>
                        </a:rPr>
                        <a:t>F</a:t>
                      </a:r>
                      <a:r>
                        <a:rPr lang="ko-KR" sz="1600" u="none" strike="noStrike" cap="none">
                          <a:solidFill>
                            <a:srgbClr val="000000"/>
                          </a:solidFill>
                          <a:latin typeface="Times New Roman"/>
                          <a:ea typeface="Times New Roman"/>
                          <a:cs typeface="Times New Roman"/>
                          <a:sym typeface="Times New Roman"/>
                        </a:rPr>
                        <a:t>(</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 </a:t>
                      </a:r>
                      <a:r>
                        <a:rPr lang="ko-KR" sz="1600">
                          <a:latin typeface="Times New Roman"/>
                          <a:ea typeface="Times New Roman"/>
                          <a:cs typeface="Times New Roman"/>
                          <a:sym typeface="Times New Roman"/>
                        </a:rPr>
                        <a:t>0</a:t>
                      </a:r>
                      <a:r>
                        <a:rPr lang="ko-KR" sz="1600" u="none" strike="noStrike" cap="none">
                          <a:solidFill>
                            <a:srgbClr val="000000"/>
                          </a:solidFill>
                          <a:latin typeface="Times New Roman"/>
                          <a:ea typeface="Times New Roman"/>
                          <a:cs typeface="Times New Roman"/>
                          <a:sym typeface="Times New Roman"/>
                        </a:rPr>
                        <a:t>,           </a:t>
                      </a:r>
                      <a:r>
                        <a:rPr lang="ko-KR" sz="1600" i="1" u="none" strike="noStrike" cap="none">
                          <a:solidFill>
                            <a:srgbClr val="000000"/>
                          </a:solidFill>
                          <a:latin typeface="Times New Roman"/>
                          <a:ea typeface="Times New Roman"/>
                          <a:cs typeface="Times New Roman"/>
                          <a:sym typeface="Times New Roman"/>
                        </a:rPr>
                        <a:t>x </a:t>
                      </a:r>
                      <a:r>
                        <a:rPr lang="ko-KR" sz="1600">
                          <a:latin typeface="Times New Roman"/>
                          <a:ea typeface="Times New Roman"/>
                          <a:cs typeface="Times New Roman"/>
                          <a:sym typeface="Times New Roman"/>
                        </a:rPr>
                        <a:t>&lt;</a:t>
                      </a:r>
                      <a:r>
                        <a:rPr lang="ko-KR" sz="1600" u="none" strike="noStrike" cap="none">
                          <a:solidFill>
                            <a:srgbClr val="000000"/>
                          </a:solidFill>
                          <a:latin typeface="Times New Roman"/>
                          <a:ea typeface="Times New Roman"/>
                          <a:cs typeface="Times New Roman"/>
                          <a:sym typeface="Times New Roman"/>
                        </a:rPr>
                        <a:t>0</a:t>
                      </a:r>
                      <a:endParaRPr sz="1600" u="none" strike="noStrike" cap="none">
                        <a:latin typeface="Times New Roman"/>
                        <a:ea typeface="Times New Roman"/>
                        <a:cs typeface="Times New Roman"/>
                        <a:sym typeface="Times New Roman"/>
                      </a:endParaRPr>
                    </a:p>
                    <a:p>
                      <a:pPr marL="457200" marR="25400" lvl="0" indent="0" algn="l" rtl="0">
                        <a:lnSpc>
                          <a:spcPct val="115000"/>
                        </a:lnSpc>
                        <a:spcBef>
                          <a:spcPts val="0"/>
                        </a:spcBef>
                        <a:spcAft>
                          <a:spcPts val="0"/>
                        </a:spcAft>
                        <a:buClr>
                          <a:srgbClr val="000000"/>
                        </a:buClr>
                        <a:buSzPts val="1600"/>
                        <a:buFont typeface="Malgun Gothic"/>
                        <a:buNone/>
                      </a:pPr>
                      <a:r>
                        <a:rPr lang="ko-KR" sz="1600">
                          <a:latin typeface="Times New Roman"/>
                          <a:ea typeface="Times New Roman"/>
                          <a:cs typeface="Times New Roman"/>
                          <a:sym typeface="Times New Roman"/>
                        </a:rPr>
                        <a:t> </a:t>
                      </a:r>
                      <a:r>
                        <a:rPr lang="ko-KR" sz="1600" u="none" strike="noStrike" cap="none">
                          <a:solidFill>
                            <a:srgbClr val="000000"/>
                          </a:solidFill>
                          <a:latin typeface="Times New Roman"/>
                          <a:ea typeface="Times New Roman"/>
                          <a:cs typeface="Times New Roman"/>
                          <a:sym typeface="Times New Roman"/>
                        </a:rPr>
                        <a:t>= </a:t>
                      </a:r>
                      <a:r>
                        <a:rPr lang="ko-KR" sz="1600">
                          <a:latin typeface="Times New Roman"/>
                          <a:ea typeface="Times New Roman"/>
                          <a:cs typeface="Times New Roman"/>
                          <a:sym typeface="Times New Roman"/>
                        </a:rPr>
                        <a:t>1</a:t>
                      </a:r>
                      <a:r>
                        <a:rPr lang="ko-KR" sz="1600" u="none" strike="noStrike" cap="none">
                          <a:solidFill>
                            <a:srgbClr val="000000"/>
                          </a:solidFill>
                          <a:latin typeface="Times New Roman"/>
                          <a:ea typeface="Times New Roman"/>
                          <a:cs typeface="Times New Roman"/>
                          <a:sym typeface="Times New Roman"/>
                        </a:rPr>
                        <a:t>/4,   0 ≤ </a:t>
                      </a:r>
                      <a:r>
                        <a:rPr lang="ko-KR" sz="1600" i="1" u="none" strike="noStrike" cap="none">
                          <a:solidFill>
                            <a:srgbClr val="000000"/>
                          </a:solidFill>
                          <a:latin typeface="Times New Roman"/>
                          <a:ea typeface="Times New Roman"/>
                          <a:cs typeface="Times New Roman"/>
                          <a:sym typeface="Times New Roman"/>
                        </a:rPr>
                        <a:t>x </a:t>
                      </a:r>
                      <a:r>
                        <a:rPr lang="ko-KR" sz="1600">
                          <a:solidFill>
                            <a:schemeClr val="dk1"/>
                          </a:solidFill>
                          <a:latin typeface="Times New Roman"/>
                          <a:ea typeface="Times New Roman"/>
                          <a:cs typeface="Times New Roman"/>
                          <a:sym typeface="Times New Roman"/>
                        </a:rPr>
                        <a:t>&lt;</a:t>
                      </a:r>
                      <a:r>
                        <a:rPr lang="ko-KR" sz="1600" u="none" strike="noStrike" cap="none">
                          <a:solidFill>
                            <a:srgbClr val="000000"/>
                          </a:solidFill>
                          <a:latin typeface="Times New Roman"/>
                          <a:ea typeface="Times New Roman"/>
                          <a:cs typeface="Times New Roman"/>
                          <a:sym typeface="Times New Roman"/>
                        </a:rPr>
                        <a:t>1</a:t>
                      </a:r>
                      <a:endParaRPr sz="1600" u="none" strike="noStrike" cap="none">
                        <a:solidFill>
                          <a:srgbClr val="000000"/>
                        </a:solidFill>
                        <a:latin typeface="Times New Roman"/>
                        <a:ea typeface="Times New Roman"/>
                        <a:cs typeface="Times New Roman"/>
                        <a:sym typeface="Times New Roman"/>
                      </a:endParaRPr>
                    </a:p>
                    <a:p>
                      <a:pPr marL="457200" marR="25400" lvl="0" indent="0" algn="l" rtl="0">
                        <a:lnSpc>
                          <a:spcPct val="115000"/>
                        </a:lnSpc>
                        <a:spcBef>
                          <a:spcPts val="0"/>
                        </a:spcBef>
                        <a:spcAft>
                          <a:spcPts val="0"/>
                        </a:spcAft>
                        <a:buClr>
                          <a:schemeClr val="dk1"/>
                        </a:buClr>
                        <a:buSzPts val="1600"/>
                        <a:buFont typeface="Malgun Gothic"/>
                        <a:buNone/>
                      </a:pPr>
                      <a:r>
                        <a:rPr lang="ko-KR" sz="1600">
                          <a:solidFill>
                            <a:schemeClr val="dk1"/>
                          </a:solidFill>
                          <a:latin typeface="Times New Roman"/>
                          <a:ea typeface="Times New Roman"/>
                          <a:cs typeface="Times New Roman"/>
                          <a:sym typeface="Times New Roman"/>
                        </a:rPr>
                        <a:t> = 3/4,   1 ≤ </a:t>
                      </a:r>
                      <a:r>
                        <a:rPr lang="ko-KR" sz="1600" i="1">
                          <a:solidFill>
                            <a:schemeClr val="dk1"/>
                          </a:solidFill>
                          <a:latin typeface="Times New Roman"/>
                          <a:ea typeface="Times New Roman"/>
                          <a:cs typeface="Times New Roman"/>
                          <a:sym typeface="Times New Roman"/>
                        </a:rPr>
                        <a:t>x </a:t>
                      </a:r>
                      <a:r>
                        <a:rPr lang="ko-KR" sz="1600">
                          <a:solidFill>
                            <a:schemeClr val="dk1"/>
                          </a:solidFill>
                          <a:latin typeface="Times New Roman"/>
                          <a:ea typeface="Times New Roman"/>
                          <a:cs typeface="Times New Roman"/>
                          <a:sym typeface="Times New Roman"/>
                        </a:rPr>
                        <a:t>&lt;2</a:t>
                      </a:r>
                      <a:endParaRPr sz="1600">
                        <a:latin typeface="Times New Roman"/>
                        <a:ea typeface="Times New Roman"/>
                        <a:cs typeface="Times New Roman"/>
                        <a:sym typeface="Times New Roman"/>
                      </a:endParaRPr>
                    </a:p>
                    <a:p>
                      <a:pPr marL="457200" marR="25400" lvl="0" indent="0" algn="l" rtl="0">
                        <a:lnSpc>
                          <a:spcPct val="115000"/>
                        </a:lnSpc>
                        <a:spcBef>
                          <a:spcPts val="0"/>
                        </a:spcBef>
                        <a:spcAft>
                          <a:spcPts val="0"/>
                        </a:spcAft>
                        <a:buClr>
                          <a:srgbClr val="000000"/>
                        </a:buClr>
                        <a:buSzPts val="1600"/>
                        <a:buFont typeface="Malgun Gothic"/>
                        <a:buNone/>
                      </a:pPr>
                      <a:r>
                        <a:rPr lang="ko-KR" sz="1600">
                          <a:latin typeface="Times New Roman"/>
                          <a:ea typeface="Times New Roman"/>
                          <a:cs typeface="Times New Roman"/>
                          <a:sym typeface="Times New Roman"/>
                        </a:rPr>
                        <a:t> </a:t>
                      </a:r>
                      <a:r>
                        <a:rPr lang="ko-KR" sz="1600" u="none" strike="noStrike" cap="none">
                          <a:solidFill>
                            <a:srgbClr val="000000"/>
                          </a:solidFill>
                          <a:latin typeface="Times New Roman"/>
                          <a:ea typeface="Times New Roman"/>
                          <a:cs typeface="Times New Roman"/>
                          <a:sym typeface="Times New Roman"/>
                        </a:rPr>
                        <a:t>= 1,      </a:t>
                      </a:r>
                      <a:r>
                        <a:rPr lang="ko-KR" sz="1600">
                          <a:solidFill>
                            <a:schemeClr val="dk1"/>
                          </a:solidFill>
                          <a:latin typeface="Times New Roman"/>
                          <a:ea typeface="Times New Roman"/>
                          <a:cs typeface="Times New Roman"/>
                          <a:sym typeface="Times New Roman"/>
                        </a:rPr>
                        <a:t>2 ≤ </a:t>
                      </a:r>
                      <a:r>
                        <a:rPr lang="ko-KR" sz="1600" i="1">
                          <a:solidFill>
                            <a:schemeClr val="dk1"/>
                          </a:solidFill>
                          <a:latin typeface="Times New Roman"/>
                          <a:ea typeface="Times New Roman"/>
                          <a:cs typeface="Times New Roman"/>
                          <a:sym typeface="Times New Roman"/>
                        </a:rPr>
                        <a:t>x</a:t>
                      </a:r>
                      <a:endParaRPr sz="1600" i="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590" name="Google Shape;2590;p163"/>
          <p:cNvSpPr txBox="1"/>
          <p:nvPr/>
        </p:nvSpPr>
        <p:spPr>
          <a:xfrm>
            <a:off x="4587200" y="5017325"/>
            <a:ext cx="4556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1100">
                <a:latin typeface="Malgun Gothic"/>
                <a:ea typeface="Malgun Gothic"/>
                <a:cs typeface="Malgun Gothic"/>
                <a:sym typeface="Malgun Gothic"/>
              </a:rPr>
              <a:t>그림. 동전을 2개 던졌을 때 앞면이 나오는 회수의 누적확률분포함수</a:t>
            </a:r>
            <a:endParaRPr sz="1100">
              <a:latin typeface="Malgun Gothic"/>
              <a:ea typeface="Malgun Gothic"/>
              <a:cs typeface="Malgun Gothic"/>
              <a:sym typeface="Malgun Gothic"/>
            </a:endParaRPr>
          </a:p>
        </p:txBody>
      </p:sp>
      <p:cxnSp>
        <p:nvCxnSpPr>
          <p:cNvPr id="2591" name="Google Shape;2591;p163"/>
          <p:cNvCxnSpPr/>
          <p:nvPr/>
        </p:nvCxnSpPr>
        <p:spPr>
          <a:xfrm>
            <a:off x="5539875" y="2798375"/>
            <a:ext cx="0" cy="1765800"/>
          </a:xfrm>
          <a:prstGeom prst="straightConnector1">
            <a:avLst/>
          </a:prstGeom>
          <a:noFill/>
          <a:ln w="9525" cap="flat" cmpd="sng">
            <a:solidFill>
              <a:schemeClr val="dk2"/>
            </a:solidFill>
            <a:prstDash val="solid"/>
            <a:round/>
            <a:headEnd type="stealth" w="med" len="med"/>
            <a:tailEnd type="none" w="med" len="med"/>
          </a:ln>
        </p:spPr>
      </p:cxnSp>
      <p:cxnSp>
        <p:nvCxnSpPr>
          <p:cNvPr id="2592" name="Google Shape;2592;p163"/>
          <p:cNvCxnSpPr/>
          <p:nvPr/>
        </p:nvCxnSpPr>
        <p:spPr>
          <a:xfrm>
            <a:off x="5452159" y="4464034"/>
            <a:ext cx="2985300" cy="0"/>
          </a:xfrm>
          <a:prstGeom prst="straightConnector1">
            <a:avLst/>
          </a:prstGeom>
          <a:noFill/>
          <a:ln w="9525" cap="flat" cmpd="sng">
            <a:solidFill>
              <a:schemeClr val="dk2"/>
            </a:solidFill>
            <a:prstDash val="solid"/>
            <a:round/>
            <a:headEnd type="none" w="med" len="med"/>
            <a:tailEnd type="stealth" w="med" len="med"/>
          </a:ln>
        </p:spPr>
      </p:cxnSp>
      <p:cxnSp>
        <p:nvCxnSpPr>
          <p:cNvPr id="2593" name="Google Shape;2593;p163"/>
          <p:cNvCxnSpPr/>
          <p:nvPr/>
        </p:nvCxnSpPr>
        <p:spPr>
          <a:xfrm>
            <a:off x="5451346" y="303042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594" name="Google Shape;2594;p163"/>
          <p:cNvCxnSpPr/>
          <p:nvPr/>
        </p:nvCxnSpPr>
        <p:spPr>
          <a:xfrm>
            <a:off x="5451346" y="332610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595" name="Google Shape;2595;p163"/>
          <p:cNvCxnSpPr/>
          <p:nvPr/>
        </p:nvCxnSpPr>
        <p:spPr>
          <a:xfrm>
            <a:off x="5451346" y="3621780"/>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596" name="Google Shape;2596;p163"/>
          <p:cNvCxnSpPr/>
          <p:nvPr/>
        </p:nvCxnSpPr>
        <p:spPr>
          <a:xfrm>
            <a:off x="5451346" y="3914218"/>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597" name="Google Shape;2597;p163"/>
          <p:cNvCxnSpPr/>
          <p:nvPr/>
        </p:nvCxnSpPr>
        <p:spPr>
          <a:xfrm>
            <a:off x="5451346" y="4209898"/>
            <a:ext cx="100200" cy="0"/>
          </a:xfrm>
          <a:prstGeom prst="straightConnector1">
            <a:avLst/>
          </a:prstGeom>
          <a:noFill/>
          <a:ln w="9525" cap="flat" cmpd="sng">
            <a:solidFill>
              <a:schemeClr val="dk2"/>
            </a:solidFill>
            <a:prstDash val="solid"/>
            <a:round/>
            <a:headEnd type="none" w="med" len="med"/>
            <a:tailEnd type="none" w="med" len="med"/>
          </a:ln>
        </p:spPr>
      </p:cxnSp>
      <p:cxnSp>
        <p:nvCxnSpPr>
          <p:cNvPr id="2598" name="Google Shape;2598;p163"/>
          <p:cNvCxnSpPr/>
          <p:nvPr/>
        </p:nvCxnSpPr>
        <p:spPr>
          <a:xfrm rot="10800000">
            <a:off x="6264709" y="4460086"/>
            <a:ext cx="0" cy="103500"/>
          </a:xfrm>
          <a:prstGeom prst="straightConnector1">
            <a:avLst/>
          </a:prstGeom>
          <a:noFill/>
          <a:ln w="9525" cap="flat" cmpd="sng">
            <a:solidFill>
              <a:schemeClr val="dk2"/>
            </a:solidFill>
            <a:prstDash val="solid"/>
            <a:round/>
            <a:headEnd type="none" w="med" len="med"/>
            <a:tailEnd type="none" w="med" len="med"/>
          </a:ln>
        </p:spPr>
      </p:cxnSp>
      <p:cxnSp>
        <p:nvCxnSpPr>
          <p:cNvPr id="2599" name="Google Shape;2599;p163"/>
          <p:cNvCxnSpPr/>
          <p:nvPr/>
        </p:nvCxnSpPr>
        <p:spPr>
          <a:xfrm rot="10800000">
            <a:off x="6971991" y="4460086"/>
            <a:ext cx="0" cy="103500"/>
          </a:xfrm>
          <a:prstGeom prst="straightConnector1">
            <a:avLst/>
          </a:prstGeom>
          <a:noFill/>
          <a:ln w="9525" cap="flat" cmpd="sng">
            <a:solidFill>
              <a:schemeClr val="dk2"/>
            </a:solidFill>
            <a:prstDash val="solid"/>
            <a:round/>
            <a:headEnd type="none" w="med" len="med"/>
            <a:tailEnd type="none" w="med" len="med"/>
          </a:ln>
        </p:spPr>
      </p:cxnSp>
      <p:sp>
        <p:nvSpPr>
          <p:cNvPr id="2600" name="Google Shape;2600;p163"/>
          <p:cNvSpPr txBox="1"/>
          <p:nvPr/>
        </p:nvSpPr>
        <p:spPr>
          <a:xfrm>
            <a:off x="6025757" y="4667390"/>
            <a:ext cx="483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a:t>
            </a:r>
            <a:endParaRPr sz="1000" b="1">
              <a:solidFill>
                <a:schemeClr val="dk1"/>
              </a:solidFill>
              <a:latin typeface="Malgun Gothic"/>
              <a:ea typeface="Malgun Gothic"/>
              <a:cs typeface="Malgun Gothic"/>
              <a:sym typeface="Malgun Gothic"/>
            </a:endParaRPr>
          </a:p>
        </p:txBody>
      </p:sp>
      <p:sp>
        <p:nvSpPr>
          <p:cNvPr id="2601" name="Google Shape;2601;p163"/>
          <p:cNvSpPr txBox="1"/>
          <p:nvPr/>
        </p:nvSpPr>
        <p:spPr>
          <a:xfrm>
            <a:off x="6733961" y="4660849"/>
            <a:ext cx="483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a:t>
            </a:r>
            <a:endParaRPr sz="1000" b="1">
              <a:solidFill>
                <a:schemeClr val="dk1"/>
              </a:solidFill>
              <a:latin typeface="Malgun Gothic"/>
              <a:ea typeface="Malgun Gothic"/>
              <a:cs typeface="Malgun Gothic"/>
              <a:sym typeface="Malgun Gothic"/>
            </a:endParaRPr>
          </a:p>
        </p:txBody>
      </p:sp>
      <p:sp>
        <p:nvSpPr>
          <p:cNvPr id="2602" name="Google Shape;2602;p163"/>
          <p:cNvSpPr txBox="1"/>
          <p:nvPr/>
        </p:nvSpPr>
        <p:spPr>
          <a:xfrm>
            <a:off x="5169424" y="4365150"/>
            <a:ext cx="362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a:t>
            </a:r>
            <a:endParaRPr sz="1000" b="1">
              <a:solidFill>
                <a:schemeClr val="dk1"/>
              </a:solidFill>
              <a:latin typeface="Malgun Gothic"/>
              <a:ea typeface="Malgun Gothic"/>
              <a:cs typeface="Malgun Gothic"/>
              <a:sym typeface="Malgun Gothic"/>
            </a:endParaRPr>
          </a:p>
        </p:txBody>
      </p:sp>
      <p:sp>
        <p:nvSpPr>
          <p:cNvPr id="2603" name="Google Shape;2603;p163"/>
          <p:cNvSpPr txBox="1"/>
          <p:nvPr/>
        </p:nvSpPr>
        <p:spPr>
          <a:xfrm>
            <a:off x="5096475" y="4109200"/>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0.2</a:t>
            </a:r>
            <a:endParaRPr sz="1000" b="1">
              <a:solidFill>
                <a:schemeClr val="dk1"/>
              </a:solidFill>
              <a:latin typeface="Malgun Gothic"/>
              <a:ea typeface="Malgun Gothic"/>
              <a:cs typeface="Malgun Gothic"/>
              <a:sym typeface="Malgun Gothic"/>
            </a:endParaRPr>
          </a:p>
        </p:txBody>
      </p:sp>
      <p:sp>
        <p:nvSpPr>
          <p:cNvPr id="2604" name="Google Shape;2604;p163"/>
          <p:cNvSpPr txBox="1"/>
          <p:nvPr/>
        </p:nvSpPr>
        <p:spPr>
          <a:xfrm>
            <a:off x="5096475" y="383175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0.4</a:t>
            </a:r>
            <a:endParaRPr sz="1000" b="1">
              <a:solidFill>
                <a:schemeClr val="dk1"/>
              </a:solidFill>
              <a:latin typeface="Malgun Gothic"/>
              <a:ea typeface="Malgun Gothic"/>
              <a:cs typeface="Malgun Gothic"/>
              <a:sym typeface="Malgun Gothic"/>
            </a:endParaRPr>
          </a:p>
        </p:txBody>
      </p:sp>
      <p:sp>
        <p:nvSpPr>
          <p:cNvPr id="2605" name="Google Shape;2605;p163"/>
          <p:cNvSpPr txBox="1"/>
          <p:nvPr/>
        </p:nvSpPr>
        <p:spPr>
          <a:xfrm>
            <a:off x="5096475" y="352695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0.6</a:t>
            </a:r>
            <a:endParaRPr sz="1000" b="1">
              <a:solidFill>
                <a:schemeClr val="dk1"/>
              </a:solidFill>
              <a:latin typeface="Malgun Gothic"/>
              <a:ea typeface="Malgun Gothic"/>
              <a:cs typeface="Malgun Gothic"/>
              <a:sym typeface="Malgun Gothic"/>
            </a:endParaRPr>
          </a:p>
        </p:txBody>
      </p:sp>
      <p:sp>
        <p:nvSpPr>
          <p:cNvPr id="2606" name="Google Shape;2606;p163"/>
          <p:cNvSpPr txBox="1"/>
          <p:nvPr/>
        </p:nvSpPr>
        <p:spPr>
          <a:xfrm>
            <a:off x="5096475" y="3222159"/>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0.8</a:t>
            </a:r>
            <a:endParaRPr sz="1000" b="1">
              <a:solidFill>
                <a:schemeClr val="dk1"/>
              </a:solidFill>
              <a:latin typeface="Malgun Gothic"/>
              <a:ea typeface="Malgun Gothic"/>
              <a:cs typeface="Malgun Gothic"/>
              <a:sym typeface="Malgun Gothic"/>
            </a:endParaRPr>
          </a:p>
        </p:txBody>
      </p:sp>
      <p:sp>
        <p:nvSpPr>
          <p:cNvPr id="2607" name="Google Shape;2607;p163"/>
          <p:cNvSpPr txBox="1"/>
          <p:nvPr/>
        </p:nvSpPr>
        <p:spPr>
          <a:xfrm>
            <a:off x="5096475" y="2935598"/>
            <a:ext cx="435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1.0</a:t>
            </a:r>
            <a:endParaRPr sz="1000" b="1">
              <a:solidFill>
                <a:schemeClr val="dk1"/>
              </a:solidFill>
              <a:latin typeface="Malgun Gothic"/>
              <a:ea typeface="Malgun Gothic"/>
              <a:cs typeface="Malgun Gothic"/>
              <a:sym typeface="Malgun Gothic"/>
            </a:endParaRPr>
          </a:p>
        </p:txBody>
      </p:sp>
      <p:sp>
        <p:nvSpPr>
          <p:cNvPr id="2608" name="Google Shape;2608;p163"/>
          <p:cNvSpPr txBox="1"/>
          <p:nvPr/>
        </p:nvSpPr>
        <p:spPr>
          <a:xfrm>
            <a:off x="4848075" y="2524888"/>
            <a:ext cx="12312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chemeClr val="dk1"/>
                </a:solidFill>
                <a:latin typeface="Malgun Gothic"/>
                <a:ea typeface="Malgun Gothic"/>
                <a:cs typeface="Malgun Gothic"/>
                <a:sym typeface="Malgun Gothic"/>
              </a:rPr>
              <a:t>누적확률: </a:t>
            </a:r>
            <a:r>
              <a:rPr lang="ko-KR" sz="1200" b="1" i="1">
                <a:solidFill>
                  <a:schemeClr val="dk1"/>
                </a:solidFill>
                <a:latin typeface="Times New Roman"/>
                <a:ea typeface="Times New Roman"/>
                <a:cs typeface="Times New Roman"/>
                <a:sym typeface="Times New Roman"/>
              </a:rPr>
              <a:t>F(x)</a:t>
            </a:r>
            <a:endParaRPr sz="1200" b="1" i="1">
              <a:solidFill>
                <a:schemeClr val="dk1"/>
              </a:solidFill>
              <a:latin typeface="Times New Roman"/>
              <a:ea typeface="Times New Roman"/>
              <a:cs typeface="Times New Roman"/>
              <a:sym typeface="Times New Roman"/>
            </a:endParaRPr>
          </a:p>
        </p:txBody>
      </p:sp>
      <p:cxnSp>
        <p:nvCxnSpPr>
          <p:cNvPr id="2609" name="Google Shape;2609;p163"/>
          <p:cNvCxnSpPr/>
          <p:nvPr/>
        </p:nvCxnSpPr>
        <p:spPr>
          <a:xfrm rot="10800000">
            <a:off x="7721629" y="4460086"/>
            <a:ext cx="0" cy="103500"/>
          </a:xfrm>
          <a:prstGeom prst="straightConnector1">
            <a:avLst/>
          </a:prstGeom>
          <a:noFill/>
          <a:ln w="9525" cap="flat" cmpd="sng">
            <a:solidFill>
              <a:schemeClr val="dk2"/>
            </a:solidFill>
            <a:prstDash val="solid"/>
            <a:round/>
            <a:headEnd type="none" w="med" len="med"/>
            <a:tailEnd type="none" w="med" len="med"/>
          </a:ln>
        </p:spPr>
      </p:cxnSp>
      <p:sp>
        <p:nvSpPr>
          <p:cNvPr id="2610" name="Google Shape;2610;p163"/>
          <p:cNvSpPr txBox="1"/>
          <p:nvPr/>
        </p:nvSpPr>
        <p:spPr>
          <a:xfrm>
            <a:off x="7487779" y="4660849"/>
            <a:ext cx="4833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000" b="1">
                <a:solidFill>
                  <a:schemeClr val="dk1"/>
                </a:solidFill>
                <a:latin typeface="Malgun Gothic"/>
                <a:ea typeface="Malgun Gothic"/>
                <a:cs typeface="Malgun Gothic"/>
                <a:sym typeface="Malgun Gothic"/>
              </a:rPr>
              <a:t>2</a:t>
            </a:r>
            <a:endParaRPr sz="1000" b="1">
              <a:solidFill>
                <a:schemeClr val="dk1"/>
              </a:solidFill>
              <a:latin typeface="Malgun Gothic"/>
              <a:ea typeface="Malgun Gothic"/>
              <a:cs typeface="Malgun Gothic"/>
              <a:sym typeface="Malgun Gothic"/>
            </a:endParaRPr>
          </a:p>
        </p:txBody>
      </p:sp>
      <p:sp>
        <p:nvSpPr>
          <p:cNvPr id="2611" name="Google Shape;2611;p163"/>
          <p:cNvSpPr txBox="1"/>
          <p:nvPr/>
        </p:nvSpPr>
        <p:spPr>
          <a:xfrm>
            <a:off x="8191674" y="4534300"/>
            <a:ext cx="362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i="1">
                <a:solidFill>
                  <a:schemeClr val="dk1"/>
                </a:solidFill>
                <a:latin typeface="Times New Roman"/>
                <a:ea typeface="Times New Roman"/>
                <a:cs typeface="Times New Roman"/>
                <a:sym typeface="Times New Roman"/>
              </a:rPr>
              <a:t>x</a:t>
            </a:r>
            <a:endParaRPr sz="1200" b="1" i="1">
              <a:solidFill>
                <a:schemeClr val="dk1"/>
              </a:solidFill>
              <a:latin typeface="Times New Roman"/>
              <a:ea typeface="Times New Roman"/>
              <a:cs typeface="Times New Roman"/>
              <a:sym typeface="Times New Roman"/>
            </a:endParaRPr>
          </a:p>
        </p:txBody>
      </p:sp>
      <p:cxnSp>
        <p:nvCxnSpPr>
          <p:cNvPr id="2612" name="Google Shape;2612;p163"/>
          <p:cNvCxnSpPr>
            <a:stCxn id="2602" idx="3"/>
          </p:cNvCxnSpPr>
          <p:nvPr/>
        </p:nvCxnSpPr>
        <p:spPr>
          <a:xfrm>
            <a:off x="5531824" y="4460850"/>
            <a:ext cx="779100" cy="0"/>
          </a:xfrm>
          <a:prstGeom prst="straightConnector1">
            <a:avLst/>
          </a:prstGeom>
          <a:noFill/>
          <a:ln w="19050" cap="flat" cmpd="sng">
            <a:solidFill>
              <a:srgbClr val="0066CC"/>
            </a:solidFill>
            <a:prstDash val="solid"/>
            <a:round/>
            <a:headEnd type="none" w="med" len="med"/>
            <a:tailEnd type="oval" w="med" len="med"/>
          </a:ln>
        </p:spPr>
      </p:cxnSp>
      <p:cxnSp>
        <p:nvCxnSpPr>
          <p:cNvPr id="2613" name="Google Shape;2613;p163"/>
          <p:cNvCxnSpPr/>
          <p:nvPr/>
        </p:nvCxnSpPr>
        <p:spPr>
          <a:xfrm>
            <a:off x="6254102" y="4125448"/>
            <a:ext cx="779100" cy="0"/>
          </a:xfrm>
          <a:prstGeom prst="straightConnector1">
            <a:avLst/>
          </a:prstGeom>
          <a:noFill/>
          <a:ln w="19050" cap="flat" cmpd="sng">
            <a:solidFill>
              <a:srgbClr val="0066CC"/>
            </a:solidFill>
            <a:prstDash val="solid"/>
            <a:round/>
            <a:headEnd type="none" w="med" len="med"/>
            <a:tailEnd type="oval" w="med" len="med"/>
          </a:ln>
        </p:spPr>
      </p:cxnSp>
      <p:cxnSp>
        <p:nvCxnSpPr>
          <p:cNvPr id="2614" name="Google Shape;2614;p163"/>
          <p:cNvCxnSpPr/>
          <p:nvPr/>
        </p:nvCxnSpPr>
        <p:spPr>
          <a:xfrm>
            <a:off x="7690148" y="3076888"/>
            <a:ext cx="499200" cy="0"/>
          </a:xfrm>
          <a:prstGeom prst="straightConnector1">
            <a:avLst/>
          </a:prstGeom>
          <a:noFill/>
          <a:ln w="19050" cap="flat" cmpd="sng">
            <a:solidFill>
              <a:srgbClr val="0066CC"/>
            </a:solidFill>
            <a:prstDash val="solid"/>
            <a:round/>
            <a:headEnd type="none" w="med" len="med"/>
            <a:tailEnd type="none" w="med" len="med"/>
          </a:ln>
        </p:spPr>
      </p:cxnSp>
      <p:cxnSp>
        <p:nvCxnSpPr>
          <p:cNvPr id="2615" name="Google Shape;2615;p163"/>
          <p:cNvCxnSpPr/>
          <p:nvPr/>
        </p:nvCxnSpPr>
        <p:spPr>
          <a:xfrm>
            <a:off x="6965437" y="3433771"/>
            <a:ext cx="779100" cy="0"/>
          </a:xfrm>
          <a:prstGeom prst="straightConnector1">
            <a:avLst/>
          </a:prstGeom>
          <a:noFill/>
          <a:ln w="19050" cap="flat" cmpd="sng">
            <a:solidFill>
              <a:srgbClr val="0066CC"/>
            </a:solidFill>
            <a:prstDash val="solid"/>
            <a:round/>
            <a:headEnd type="none" w="med" len="med"/>
            <a:tailEnd type="oval" w="med" len="med"/>
          </a:ln>
        </p:spPr>
      </p:cxnSp>
      <p:cxnSp>
        <p:nvCxnSpPr>
          <p:cNvPr id="2616" name="Google Shape;2616;p163"/>
          <p:cNvCxnSpPr/>
          <p:nvPr/>
        </p:nvCxnSpPr>
        <p:spPr>
          <a:xfrm>
            <a:off x="6265214" y="4140330"/>
            <a:ext cx="0" cy="364800"/>
          </a:xfrm>
          <a:prstGeom prst="straightConnector1">
            <a:avLst/>
          </a:prstGeom>
          <a:noFill/>
          <a:ln w="9525" cap="flat" cmpd="sng">
            <a:solidFill>
              <a:schemeClr val="dk2"/>
            </a:solidFill>
            <a:prstDash val="dot"/>
            <a:round/>
            <a:headEnd type="none" w="med" len="med"/>
            <a:tailEnd type="none" w="med" len="med"/>
          </a:ln>
        </p:spPr>
      </p:cxnSp>
      <p:cxnSp>
        <p:nvCxnSpPr>
          <p:cNvPr id="2617" name="Google Shape;2617;p163"/>
          <p:cNvCxnSpPr/>
          <p:nvPr/>
        </p:nvCxnSpPr>
        <p:spPr>
          <a:xfrm>
            <a:off x="6987493" y="3456350"/>
            <a:ext cx="0" cy="647400"/>
          </a:xfrm>
          <a:prstGeom prst="straightConnector1">
            <a:avLst/>
          </a:prstGeom>
          <a:noFill/>
          <a:ln w="9525" cap="flat" cmpd="sng">
            <a:solidFill>
              <a:schemeClr val="dk2"/>
            </a:solidFill>
            <a:prstDash val="dot"/>
            <a:round/>
            <a:headEnd type="none" w="med" len="med"/>
            <a:tailEnd type="none" w="med" len="med"/>
          </a:ln>
        </p:spPr>
      </p:cxnSp>
      <p:cxnSp>
        <p:nvCxnSpPr>
          <p:cNvPr id="2618" name="Google Shape;2618;p163"/>
          <p:cNvCxnSpPr/>
          <p:nvPr/>
        </p:nvCxnSpPr>
        <p:spPr>
          <a:xfrm>
            <a:off x="7687073" y="3073286"/>
            <a:ext cx="0" cy="3648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622"/>
        <p:cNvGrpSpPr/>
        <p:nvPr/>
      </p:nvGrpSpPr>
      <p:grpSpPr>
        <a:xfrm>
          <a:off x="0" y="0"/>
          <a:ext cx="0" cy="0"/>
          <a:chOff x="0" y="0"/>
          <a:chExt cx="0" cy="0"/>
        </a:xfrm>
      </p:grpSpPr>
      <p:sp>
        <p:nvSpPr>
          <p:cNvPr id="2623" name="Google Shape;2623;p16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이산형 확률변량</a:t>
            </a:r>
            <a:endParaRPr/>
          </a:p>
        </p:txBody>
      </p:sp>
      <p:sp>
        <p:nvSpPr>
          <p:cNvPr id="2624" name="Google Shape;2624;p164"/>
          <p:cNvSpPr txBox="1">
            <a:spLocks noGrp="1"/>
          </p:cNvSpPr>
          <p:nvPr>
            <p:ph type="body" idx="4294967295"/>
          </p:nvPr>
        </p:nvSpPr>
        <p:spPr>
          <a:xfrm>
            <a:off x="315300" y="1110000"/>
            <a:ext cx="8513400" cy="9246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10-1</a:t>
            </a:r>
            <a:r>
              <a:rPr lang="ko-KR" sz="1600" dirty="0">
                <a:latin typeface="Malgun Gothic"/>
                <a:ea typeface="Malgun Gothic"/>
                <a:cs typeface="Malgun Gothic"/>
                <a:sym typeface="Malgun Gothic"/>
              </a:rPr>
              <a:t>] 한 동네에 200가구가 살고 있다. 각 가구가 지난 일년동안 병원을 찾는 횟수를 조사하여 보니 아래와 같다. </a:t>
            </a:r>
            <a:r>
              <a:rPr lang="ko-KR" sz="1600" dirty="0" err="1">
                <a:latin typeface="Malgun Gothic"/>
                <a:ea typeface="Malgun Gothic"/>
                <a:cs typeface="Malgun Gothic"/>
                <a:sym typeface="Malgun Gothic"/>
              </a:rPr>
              <a:t>확률변량을</a:t>
            </a:r>
            <a:r>
              <a:rPr lang="ko-KR" sz="1600" dirty="0">
                <a:latin typeface="Malgun Gothic"/>
                <a:ea typeface="Malgun Gothic"/>
                <a:cs typeface="Malgun Gothic"/>
                <a:sym typeface="Malgun Gothic"/>
              </a:rPr>
              <a:t> </a:t>
            </a:r>
            <a:r>
              <a:rPr lang="ko-KR" sz="1600" i="1" dirty="0" err="1">
                <a:latin typeface="Times New Roman"/>
                <a:ea typeface="Times New Roman"/>
                <a:cs typeface="Times New Roman"/>
                <a:sym typeface="Times New Roman"/>
              </a:rPr>
              <a:t>X</a:t>
            </a:r>
            <a:r>
              <a:rPr lang="ko-KR" sz="1600" dirty="0">
                <a:latin typeface="Malgun Gothic"/>
                <a:ea typeface="Malgun Gothic"/>
                <a:cs typeface="Malgun Gothic"/>
                <a:sym typeface="Malgun Gothic"/>
              </a:rPr>
              <a:t> = ‘</a:t>
            </a:r>
            <a:r>
              <a:rPr lang="ko-KR" sz="1600" dirty="0" err="1">
                <a:latin typeface="Malgun Gothic"/>
                <a:ea typeface="Malgun Gothic"/>
                <a:cs typeface="Malgun Gothic"/>
                <a:sym typeface="Malgun Gothic"/>
              </a:rPr>
              <a:t>병원방문횟수’로</a:t>
            </a:r>
            <a:r>
              <a:rPr lang="ko-KR" sz="1600" dirty="0">
                <a:latin typeface="Malgun Gothic"/>
                <a:ea typeface="Malgun Gothic"/>
                <a:cs typeface="Malgun Gothic"/>
                <a:sym typeface="Malgun Gothic"/>
              </a:rPr>
              <a:t> 하여 확률분포함수와 누적 확률분포함수를 구하라.</a:t>
            </a:r>
            <a:endParaRPr dirty="0">
              <a:latin typeface="Malgun Gothic"/>
              <a:ea typeface="Malgun Gothic"/>
              <a:cs typeface="Malgun Gothic"/>
              <a:sym typeface="Malgun Gothic"/>
            </a:endParaRPr>
          </a:p>
        </p:txBody>
      </p:sp>
      <p:sp>
        <p:nvSpPr>
          <p:cNvPr id="2625" name="Google Shape;2625;p16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626" name="Google Shape;2626;p16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164</a:t>
            </a:fld>
            <a:endParaRPr/>
          </a:p>
        </p:txBody>
      </p:sp>
      <p:graphicFrame>
        <p:nvGraphicFramePr>
          <p:cNvPr id="2627" name="Google Shape;2627;p164"/>
          <p:cNvGraphicFramePr/>
          <p:nvPr/>
        </p:nvGraphicFramePr>
        <p:xfrm>
          <a:off x="899590" y="2188096"/>
          <a:ext cx="7200800" cy="741700"/>
        </p:xfrm>
        <a:graphic>
          <a:graphicData uri="http://schemas.openxmlformats.org/drawingml/2006/table">
            <a:tbl>
              <a:tblPr>
                <a:noFill/>
                <a:tableStyleId>{F41085A2-962C-4FD3-9F40-4B6A08268D1C}</a:tableStyleId>
              </a:tblPr>
              <a:tblGrid>
                <a:gridCol w="2016225">
                  <a:extLst>
                    <a:ext uri="{9D8B030D-6E8A-4147-A177-3AD203B41FA5}">
                      <a16:colId xmlns:a16="http://schemas.microsoft.com/office/drawing/2014/main" val="20000"/>
                    </a:ext>
                  </a:extLst>
                </a:gridCol>
                <a:gridCol w="1080125">
                  <a:extLst>
                    <a:ext uri="{9D8B030D-6E8A-4147-A177-3AD203B41FA5}">
                      <a16:colId xmlns:a16="http://schemas.microsoft.com/office/drawing/2014/main" val="20001"/>
                    </a:ext>
                  </a:extLst>
                </a:gridCol>
                <a:gridCol w="1080125">
                  <a:extLst>
                    <a:ext uri="{9D8B030D-6E8A-4147-A177-3AD203B41FA5}">
                      <a16:colId xmlns:a16="http://schemas.microsoft.com/office/drawing/2014/main" val="20002"/>
                    </a:ext>
                  </a:extLst>
                </a:gridCol>
                <a:gridCol w="1008100">
                  <a:extLst>
                    <a:ext uri="{9D8B030D-6E8A-4147-A177-3AD203B41FA5}">
                      <a16:colId xmlns:a16="http://schemas.microsoft.com/office/drawing/2014/main" val="20003"/>
                    </a:ext>
                  </a:extLst>
                </a:gridCol>
                <a:gridCol w="1008100">
                  <a:extLst>
                    <a:ext uri="{9D8B030D-6E8A-4147-A177-3AD203B41FA5}">
                      <a16:colId xmlns:a16="http://schemas.microsoft.com/office/drawing/2014/main" val="20004"/>
                    </a:ext>
                  </a:extLst>
                </a:gridCol>
                <a:gridCol w="1008125">
                  <a:extLst>
                    <a:ext uri="{9D8B030D-6E8A-4147-A177-3AD203B41FA5}">
                      <a16:colId xmlns:a16="http://schemas.microsoft.com/office/drawing/2014/main" val="20005"/>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병원방문횟수</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0</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1</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2</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3</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4</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가구수</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74</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80</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30</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10</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ko-KR" sz="1400" u="none" strike="noStrike" cap="none">
                          <a:latin typeface="Malgun Gothic"/>
                          <a:ea typeface="Malgun Gothic"/>
                          <a:cs typeface="Malgun Gothic"/>
                          <a:sym typeface="Malgun Gothic"/>
                        </a:rPr>
                        <a:t>6</a:t>
                      </a:r>
                      <a:endParaRPr sz="14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628" name="Google Shape;2628;p164"/>
          <p:cNvSpPr txBox="1"/>
          <p:nvPr/>
        </p:nvSpPr>
        <p:spPr>
          <a:xfrm>
            <a:off x="315375" y="3170825"/>
            <a:ext cx="8513400" cy="28524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ko-KR" sz="1600">
                <a:solidFill>
                  <a:schemeClr val="dk1"/>
                </a:solidFill>
                <a:latin typeface="Malgun Gothic"/>
                <a:ea typeface="Malgun Gothic"/>
                <a:cs typeface="Malgun Gothic"/>
                <a:sym typeface="Malgun Gothic"/>
              </a:rPr>
              <a:t>&lt;풀이&gt;</a:t>
            </a:r>
            <a:endParaRPr sz="16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6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6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600">
              <a:solidFill>
                <a:schemeClr val="dk1"/>
              </a:solidFill>
              <a:latin typeface="Malgun Gothic"/>
              <a:ea typeface="Malgun Gothic"/>
              <a:cs typeface="Malgun Gothic"/>
              <a:sym typeface="Malgun Gothic"/>
            </a:endParaRPr>
          </a:p>
        </p:txBody>
      </p:sp>
      <p:graphicFrame>
        <p:nvGraphicFramePr>
          <p:cNvPr id="2629" name="Google Shape;2629;p164"/>
          <p:cNvGraphicFramePr/>
          <p:nvPr/>
        </p:nvGraphicFramePr>
        <p:xfrm>
          <a:off x="1076150" y="3249625"/>
          <a:ext cx="7239000" cy="2758230"/>
        </p:xfrm>
        <a:graphic>
          <a:graphicData uri="http://schemas.openxmlformats.org/drawingml/2006/table">
            <a:tbl>
              <a:tblPr>
                <a:noFill/>
                <a:tableStyleId>{0944CDFF-17AD-4667-B9B5-D25C10F7F634}</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0">
                <a:tc gridSpan="2">
                  <a:txBody>
                    <a:bodyPr/>
                    <a:lstStyle/>
                    <a:p>
                      <a:pPr marL="0" lvl="0" indent="0" algn="ctr" rtl="0">
                        <a:spcBef>
                          <a:spcPts val="0"/>
                        </a:spcBef>
                        <a:spcAft>
                          <a:spcPts val="0"/>
                        </a:spcAft>
                        <a:buNone/>
                      </a:pPr>
                      <a:r>
                        <a:rPr lang="ko-KR" sz="1200">
                          <a:solidFill>
                            <a:schemeClr val="dk1"/>
                          </a:solidFill>
                          <a:latin typeface="Malgun Gothic"/>
                          <a:ea typeface="Malgun Gothic"/>
                          <a:cs typeface="Malgun Gothic"/>
                          <a:sym typeface="Malgun Gothic"/>
                        </a:rPr>
                        <a:t>확률</a:t>
                      </a:r>
                      <a:r>
                        <a:rPr lang="ko-KR" sz="1200">
                          <a:latin typeface="Malgun Gothic"/>
                          <a:ea typeface="Malgun Gothic"/>
                          <a:cs typeface="Malgun Gothic"/>
                          <a:sym typeface="Malgun Gothic"/>
                        </a:rPr>
                        <a:t>분포함수</a:t>
                      </a:r>
                      <a:endParaRPr sz="1200">
                        <a:latin typeface="Malgun Gothic"/>
                        <a:ea typeface="Malgun Gothic"/>
                        <a:cs typeface="Malgun Gothic"/>
                        <a:sym typeface="Malgun Gothic"/>
                      </a:endParaRPr>
                    </a:p>
                  </a:txBody>
                  <a:tcPr marL="91425" marR="91425" marT="91425" marB="91425" anchor="ctr">
                    <a:solidFill>
                      <a:srgbClr val="CCCCCC"/>
                    </a:solidFill>
                  </a:tcPr>
                </a:tc>
                <a:tc hMerge="1">
                  <a:txBody>
                    <a:bodyPr/>
                    <a:lstStyle/>
                    <a:p>
                      <a:endParaRPr lang="ko-KR"/>
                    </a:p>
                  </a:txBody>
                  <a:tcPr/>
                </a:tc>
                <a:tc gridSpan="2">
                  <a:txBody>
                    <a:bodyPr/>
                    <a:lstStyle/>
                    <a:p>
                      <a:pPr marL="0" lvl="0" indent="0" algn="ctr" rtl="0">
                        <a:spcBef>
                          <a:spcPts val="0"/>
                        </a:spcBef>
                        <a:spcAft>
                          <a:spcPts val="0"/>
                        </a:spcAft>
                        <a:buNone/>
                      </a:pPr>
                      <a:r>
                        <a:rPr lang="ko-KR" sz="1200">
                          <a:latin typeface="Malgun Gothic"/>
                          <a:ea typeface="Malgun Gothic"/>
                          <a:cs typeface="Malgun Gothic"/>
                          <a:sym typeface="Malgun Gothic"/>
                        </a:rPr>
                        <a:t>누적 확률분포함수</a:t>
                      </a:r>
                      <a:endParaRPr sz="1200">
                        <a:latin typeface="Malgun Gothic"/>
                        <a:ea typeface="Malgun Gothic"/>
                        <a:cs typeface="Malgun Gothic"/>
                        <a:sym typeface="Malgun Gothic"/>
                      </a:endParaRPr>
                    </a:p>
                  </a:txBody>
                  <a:tcPr marL="91425" marR="91425" marT="91425" marB="91425" anchor="ctr">
                    <a:solidFill>
                      <a:srgbClr val="CCCCCC"/>
                    </a:solidFill>
                  </a:tcPr>
                </a:tc>
                <a:tc hMerge="1">
                  <a:txBody>
                    <a:bodyPr/>
                    <a:lstStyle/>
                    <a:p>
                      <a:endParaRPr lang="ko-KR"/>
                    </a:p>
                  </a:txBody>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endParaRPr sz="1000">
                        <a:latin typeface="Malgun Gothic"/>
                        <a:ea typeface="Malgun Gothic"/>
                        <a:cs typeface="Malgun Gothic"/>
                        <a:sym typeface="Malgun Gothic"/>
                      </a:endParaRPr>
                    </a:p>
                  </a:txBody>
                  <a:tcPr marL="91425" marR="91425" marT="91425" marB="91425" anchor="ctr">
                    <a:solidFill>
                      <a:srgbClr val="CCCCCC"/>
                    </a:solidFill>
                  </a:tcPr>
                </a:tc>
                <a:tc>
                  <a:txBody>
                    <a:bodyPr/>
                    <a:lstStyle/>
                    <a:p>
                      <a:pPr marL="0" lvl="0" indent="0" algn="ctr" rtl="0">
                        <a:spcBef>
                          <a:spcPts val="0"/>
                        </a:spcBef>
                        <a:spcAft>
                          <a:spcPts val="0"/>
                        </a:spcAft>
                        <a:buNone/>
                      </a:pPr>
                      <a:endParaRPr sz="1000">
                        <a:latin typeface="Malgun Gothic"/>
                        <a:ea typeface="Malgun Gothic"/>
                        <a:cs typeface="Malgun Gothic"/>
                        <a:sym typeface="Malgun Gothic"/>
                      </a:endParaRPr>
                    </a:p>
                  </a:txBody>
                  <a:tcPr marL="91425" marR="91425" marT="91425" marB="91425" anchor="ctr">
                    <a:solidFill>
                      <a:srgbClr val="CCCCCC"/>
                    </a:solidFill>
                  </a:tcPr>
                </a:tc>
                <a:tc>
                  <a:txBody>
                    <a:bodyPr/>
                    <a:lstStyle/>
                    <a:p>
                      <a:pPr marL="0" lvl="0" indent="0" algn="ctr" rtl="0">
                        <a:spcBef>
                          <a:spcPts val="0"/>
                        </a:spcBef>
                        <a:spcAft>
                          <a:spcPts val="0"/>
                        </a:spcAft>
                        <a:buNone/>
                      </a:pPr>
                      <a:endParaRPr sz="1000">
                        <a:latin typeface="Malgun Gothic"/>
                        <a:ea typeface="Malgun Gothic"/>
                        <a:cs typeface="Malgun Gothic"/>
                        <a:sym typeface="Malgun Gothic"/>
                      </a:endParaRPr>
                    </a:p>
                  </a:txBody>
                  <a:tcPr marL="91425" marR="91425" marT="91425" marB="91425" anchor="ctr">
                    <a:solidFill>
                      <a:srgbClr val="CCCCCC"/>
                    </a:solidFill>
                  </a:tcPr>
                </a:tc>
                <a:tc>
                  <a:txBody>
                    <a:bodyPr/>
                    <a:lstStyle/>
                    <a:p>
                      <a:pPr marL="0" lvl="0" indent="0" algn="ctr" rtl="0">
                        <a:spcBef>
                          <a:spcPts val="0"/>
                        </a:spcBef>
                        <a:spcAft>
                          <a:spcPts val="0"/>
                        </a:spcAft>
                        <a:buNone/>
                      </a:pPr>
                      <a:endParaRPr sz="1000">
                        <a:latin typeface="Malgun Gothic"/>
                        <a:ea typeface="Malgun Gothic"/>
                        <a:cs typeface="Malgun Gothic"/>
                        <a:sym typeface="Malgun Gothic"/>
                      </a:endParaRPr>
                    </a:p>
                  </a:txBody>
                  <a:tcPr marL="91425" marR="91425" marT="91425" marB="91425" anchor="ctr">
                    <a:solidFill>
                      <a:srgbClr val="CCCCCC"/>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0.37</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0.37</a:t>
                      </a:r>
                      <a:endParaRPr sz="10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0.40</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0.77</a:t>
                      </a:r>
                      <a:endParaRPr sz="10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0.15</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0.92</a:t>
                      </a:r>
                      <a:endParaRPr sz="10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0.05</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0.97</a:t>
                      </a:r>
                      <a:endParaRPr sz="10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4</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0.03</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4</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1.00</a:t>
                      </a:r>
                      <a:endParaRPr sz="10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6"/>
                  </a:ext>
                </a:extLst>
              </a:tr>
              <a:tr h="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계</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1.00</a:t>
                      </a: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endParaRPr sz="10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endParaRPr sz="10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7"/>
                  </a:ext>
                </a:extLst>
              </a:tr>
            </a:tbl>
          </a:graphicData>
        </a:graphic>
      </p:graphicFrame>
      <p:pic>
        <p:nvPicPr>
          <p:cNvPr id="2630" name="Google Shape;2630;p164" descr="{&quot;font&quot;:{&quot;color&quot;:&quot;#000000&quot;,&quot;size&quot;:12,&quot;family&quot;:&quot;Malgun Gothic&quot;},&quot;aid&quot;:null,&quot;backgroundColor&quot;:&quot;#FFFFFF&quot;,&quot;type&quot;:&quot;$$&quot;,&quot;code&quot;:&quot;$$X=x$$&quot;,&quot;id&quot;:&quot;60&quot;,&quot;ts&quot;:1682302362255,&quot;cs&quot;:&quot;qt2wByBiQkMecBEOvYRPJg==&quot;,&quot;size&quot;:{&quot;width&quot;:43.666666666666664,&quot;height&quot;:11.5}}"/>
          <p:cNvPicPr preferRelativeResize="0"/>
          <p:nvPr/>
        </p:nvPicPr>
        <p:blipFill>
          <a:blip r:embed="rId3">
            <a:alphaModFix/>
          </a:blip>
          <a:stretch>
            <a:fillRect/>
          </a:stretch>
        </p:blipFill>
        <p:spPr>
          <a:xfrm>
            <a:off x="1842450" y="3756991"/>
            <a:ext cx="415925" cy="109538"/>
          </a:xfrm>
          <a:prstGeom prst="rect">
            <a:avLst/>
          </a:prstGeom>
          <a:noFill/>
          <a:ln>
            <a:noFill/>
          </a:ln>
        </p:spPr>
      </p:pic>
      <p:pic>
        <p:nvPicPr>
          <p:cNvPr id="2631" name="Google Shape;2631;p164" descr="{&quot;code&quot;:&quot;$$P\\left(X=x\\right)$$&quot;,&quot;backgroundColor&quot;:&quot;#FFFFFF&quot;,&quot;id&quot;:&quot;61&quot;,&quot;aid&quot;:null,&quot;type&quot;:&quot;$$&quot;,&quot;backgroundColorModified&quot;:false,&quot;font&quot;:{&quot;family&quot;:&quot;Malgun Gothic&quot;,&quot;size&quot;:12,&quot;color&quot;:&quot;#000000&quot;},&quot;ts&quot;:1682302429361,&quot;cs&quot;:&quot;JM2XzzsUjmKgmrvGGf/b9g==&quot;,&quot;size&quot;:{&quot;width&quot;:67.66666666666667,&quot;height&quot;:16.333333333333332}}"/>
          <p:cNvPicPr preferRelativeResize="0"/>
          <p:nvPr/>
        </p:nvPicPr>
        <p:blipFill>
          <a:blip r:embed="rId4">
            <a:alphaModFix/>
          </a:blip>
          <a:stretch>
            <a:fillRect/>
          </a:stretch>
        </p:blipFill>
        <p:spPr>
          <a:xfrm>
            <a:off x="3555250" y="3733979"/>
            <a:ext cx="644525" cy="155575"/>
          </a:xfrm>
          <a:prstGeom prst="rect">
            <a:avLst/>
          </a:prstGeom>
          <a:noFill/>
          <a:ln>
            <a:noFill/>
          </a:ln>
        </p:spPr>
      </p:pic>
      <p:pic>
        <p:nvPicPr>
          <p:cNvPr id="2632" name="Google Shape;2632;p164" descr="{&quot;type&quot;:&quot;$$&quot;,&quot;font&quot;:{&quot;color&quot;:&quot;#000000&quot;,&quot;size&quot;:12,&quot;family&quot;:&quot;Malgun Gothic&quot;},&quot;id&quot;:&quot;62&quot;,&quot;code&quot;:&quot;$$X=x$$&quot;,&quot;backgroundColor&quot;:&quot;#FFFFFF&quot;,&quot;aid&quot;:null,&quot;backgroundColorModified&quot;:false,&quot;ts&quot;:1682302459934,&quot;cs&quot;:&quot;QrpnoNJdbcTLZZFflD7NDA==&quot;,&quot;size&quot;:{&quot;width&quot;:43.666666666666664,&quot;height&quot;:11.5}}"/>
          <p:cNvPicPr preferRelativeResize="0"/>
          <p:nvPr/>
        </p:nvPicPr>
        <p:blipFill>
          <a:blip r:embed="rId3">
            <a:alphaModFix/>
          </a:blip>
          <a:stretch>
            <a:fillRect/>
          </a:stretch>
        </p:blipFill>
        <p:spPr>
          <a:xfrm>
            <a:off x="5459100" y="3757004"/>
            <a:ext cx="415925" cy="109538"/>
          </a:xfrm>
          <a:prstGeom prst="rect">
            <a:avLst/>
          </a:prstGeom>
          <a:noFill/>
          <a:ln>
            <a:noFill/>
          </a:ln>
        </p:spPr>
      </p:pic>
      <p:pic>
        <p:nvPicPr>
          <p:cNvPr id="2633" name="Google Shape;2633;p164" descr="{&quot;aid&quot;:null,&quot;font&quot;:{&quot;family&quot;:&quot;Malgun Gothic&quot;,&quot;size&quot;:12,&quot;color&quot;:&quot;#000000&quot;},&quot;code&quot;:&quot;$$P\\left(X\\leq x\\right)$$&quot;,&quot;id&quot;:&quot;63&quot;,&quot;backgroundColorModified&quot;:false,&quot;type&quot;:&quot;$$&quot;,&quot;backgroundColor&quot;:&quot;#FFFFFF&quot;,&quot;ts&quot;:1682302494056,&quot;cs&quot;:&quot;wWIHgn8zL4UnMFlctRd2qQ==&quot;,&quot;size&quot;:{&quot;width&quot;:67.66666666666667,&quot;height&quot;:16.333333333333332}}"/>
          <p:cNvPicPr preferRelativeResize="0"/>
          <p:nvPr/>
        </p:nvPicPr>
        <p:blipFill>
          <a:blip r:embed="rId5">
            <a:alphaModFix/>
          </a:blip>
          <a:stretch>
            <a:fillRect/>
          </a:stretch>
        </p:blipFill>
        <p:spPr>
          <a:xfrm>
            <a:off x="7134350" y="3733991"/>
            <a:ext cx="644525" cy="155575"/>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637"/>
        <p:cNvGrpSpPr/>
        <p:nvPr/>
      </p:nvGrpSpPr>
      <p:grpSpPr>
        <a:xfrm>
          <a:off x="0" y="0"/>
          <a:ext cx="0" cy="0"/>
          <a:chOff x="0" y="0"/>
          <a:chExt cx="0" cy="0"/>
        </a:xfrm>
      </p:grpSpPr>
      <p:sp>
        <p:nvSpPr>
          <p:cNvPr id="2638" name="Google Shape;2638;p16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이산형 확률변량</a:t>
            </a:r>
            <a:endParaRPr/>
          </a:p>
        </p:txBody>
      </p:sp>
      <p:sp>
        <p:nvSpPr>
          <p:cNvPr id="2639" name="Google Shape;2639;p16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640" name="Google Shape;2640;p16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165</a:t>
            </a:fld>
            <a:endParaRPr/>
          </a:p>
        </p:txBody>
      </p:sp>
      <p:pic>
        <p:nvPicPr>
          <p:cNvPr id="2641" name="Google Shape;2641;p165" descr="{&quot;type&quot;:&quot;$$&quot;,&quot;backgroundColorModified&quot;:false,&quot;code&quot;:&quot;$$\\mathrm{E}\\left[X\\right]=\\mu=\\sum_{i=1}^{n}x_{i}P\\left(X=x_{i}\\right)$$&quot;,&quot;font&quot;:{&quot;color&quot;:&quot;#000000&quot;,&quot;size&quot;:22,&quot;family&quot;:&quot;Arial&quot;},&quot;id&quot;:&quot;10&quot;,&quot;backgroundColor&quot;:&quot;#FFFFFF&quot;,&quot;aid&quot;:null,&quot;ts&quot;:1682302566821,&quot;cs&quot;:&quot;1WsVl4Q5YGMvQ2Z+RRiH/w==&quot;,&quot;size&quot;:{&quot;width&quot;:428.25702362204737,&quot;height&quot;:89.35824566929132}}"/>
          <p:cNvPicPr preferRelativeResize="0"/>
          <p:nvPr/>
        </p:nvPicPr>
        <p:blipFill>
          <a:blip r:embed="rId3">
            <a:alphaModFix/>
          </a:blip>
          <a:stretch>
            <a:fillRect/>
          </a:stretch>
        </p:blipFill>
        <p:spPr>
          <a:xfrm>
            <a:off x="2741561" y="3089786"/>
            <a:ext cx="4079148" cy="851137"/>
          </a:xfrm>
          <a:prstGeom prst="rect">
            <a:avLst/>
          </a:prstGeom>
          <a:noFill/>
          <a:ln>
            <a:noFill/>
          </a:ln>
        </p:spPr>
      </p:pic>
      <p:pic>
        <p:nvPicPr>
          <p:cNvPr id="2642" name="Google Shape;2642;p165" descr="{&quot;id&quot;:&quot;11&quot;,&quot;code&quot;:&quot;$$\\mathrm{V}\\left[X\\right]=\\sigma^{2}=\\sum_{i=1}^{n}\\left(x_{i}-\\mu\\right)^{2}P\\left(X=x_{i}\\right)=\\sum_{i=1}^{n}x_{i}^{2}P\\left(X=x_{i}\\right)-\\mu^{2}$$&quot;,&quot;font&quot;:{&quot;family&quot;:&quot;Arial&quot;,&quot;color&quot;:&quot;#000000&quot;,&quot;size&quot;:12},&quot;type&quot;:&quot;$$&quot;,&quot;backgroundColor&quot;:&quot;#FFFFFF&quot;,&quot;backgroundColorModified&quot;:false,&quot;aid&quot;:null,&quot;ts&quot;:1682040132914,&quot;cs&quot;:&quot;z3IvJEEbpb46c/3WN0E2lw==&quot;,&quot;size&quot;:{&quot;width&quot;:497.5,&quot;height&quot;:48.5}}"/>
          <p:cNvPicPr preferRelativeResize="0"/>
          <p:nvPr/>
        </p:nvPicPr>
        <p:blipFill>
          <a:blip r:embed="rId4">
            <a:alphaModFix/>
          </a:blip>
          <a:stretch>
            <a:fillRect/>
          </a:stretch>
        </p:blipFill>
        <p:spPr>
          <a:xfrm>
            <a:off x="788500" y="5081368"/>
            <a:ext cx="7586049" cy="739523"/>
          </a:xfrm>
          <a:prstGeom prst="rect">
            <a:avLst/>
          </a:prstGeom>
          <a:noFill/>
          <a:ln>
            <a:noFill/>
          </a:ln>
        </p:spPr>
      </p:pic>
      <p:sp>
        <p:nvSpPr>
          <p:cNvPr id="2643" name="Google Shape;2643;p165"/>
          <p:cNvSpPr txBox="1"/>
          <p:nvPr/>
        </p:nvSpPr>
        <p:spPr>
          <a:xfrm>
            <a:off x="315300" y="4393350"/>
            <a:ext cx="2953800" cy="492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Malgun Gothic"/>
              <a:buChar char="●"/>
            </a:pPr>
            <a:r>
              <a:rPr lang="ko-KR" sz="2000">
                <a:latin typeface="Malgun Gothic"/>
                <a:ea typeface="Malgun Gothic"/>
                <a:cs typeface="Malgun Gothic"/>
                <a:sym typeface="Malgun Gothic"/>
              </a:rPr>
              <a:t>분산</a:t>
            </a:r>
            <a:endParaRPr sz="2000">
              <a:latin typeface="Malgun Gothic"/>
              <a:ea typeface="Malgun Gothic"/>
              <a:cs typeface="Malgun Gothic"/>
              <a:sym typeface="Malgun Gothic"/>
            </a:endParaRPr>
          </a:p>
        </p:txBody>
      </p:sp>
      <p:sp>
        <p:nvSpPr>
          <p:cNvPr id="2644" name="Google Shape;2644;p165"/>
          <p:cNvSpPr txBox="1"/>
          <p:nvPr/>
        </p:nvSpPr>
        <p:spPr>
          <a:xfrm>
            <a:off x="315300" y="2462175"/>
            <a:ext cx="3768000" cy="492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Malgun Gothic"/>
              <a:buChar char="●"/>
            </a:pPr>
            <a:r>
              <a:rPr lang="ko-KR" sz="2000">
                <a:latin typeface="Malgun Gothic"/>
                <a:ea typeface="Malgun Gothic"/>
                <a:cs typeface="Malgun Gothic"/>
                <a:sym typeface="Malgun Gothic"/>
              </a:rPr>
              <a:t>평균(기대값이라고도 함)</a:t>
            </a:r>
            <a:endParaRPr sz="2000">
              <a:latin typeface="Malgun Gothic"/>
              <a:ea typeface="Malgun Gothic"/>
              <a:cs typeface="Malgun Gothic"/>
              <a:sym typeface="Malgun Gothic"/>
            </a:endParaRPr>
          </a:p>
        </p:txBody>
      </p:sp>
      <p:sp>
        <p:nvSpPr>
          <p:cNvPr id="2645" name="Google Shape;2645;p165"/>
          <p:cNvSpPr txBox="1"/>
          <p:nvPr/>
        </p:nvSpPr>
        <p:spPr>
          <a:xfrm>
            <a:off x="315300" y="1090575"/>
            <a:ext cx="8318400" cy="11082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Malgun Gothic"/>
              <a:buChar char="●"/>
            </a:pPr>
            <a:r>
              <a:rPr lang="ko-KR" sz="2000">
                <a:latin typeface="Malgun Gothic"/>
                <a:ea typeface="Malgun Gothic"/>
                <a:cs typeface="Malgun Gothic"/>
                <a:sym typeface="Malgun Gothic"/>
              </a:rPr>
              <a:t>이산형 확률변량 값들의 분포경향을 살펴보는데도 평균(기대값이라고도 함), 분산, 표준편차가 사용된다. 표준편차는 분산의 제곱근이다.</a:t>
            </a:r>
            <a:endParaRPr sz="2000">
              <a:latin typeface="Malgun Gothic"/>
              <a:ea typeface="Malgun Gothic"/>
              <a:cs typeface="Malgun Gothic"/>
              <a:sym typeface="Malgun Gothic"/>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649"/>
        <p:cNvGrpSpPr/>
        <p:nvPr/>
      </p:nvGrpSpPr>
      <p:grpSpPr>
        <a:xfrm>
          <a:off x="0" y="0"/>
          <a:ext cx="0" cy="0"/>
          <a:chOff x="0" y="0"/>
          <a:chExt cx="0" cy="0"/>
        </a:xfrm>
      </p:grpSpPr>
      <p:sp>
        <p:nvSpPr>
          <p:cNvPr id="2650" name="Google Shape;2650;p16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이산형 확률변량</a:t>
            </a:r>
            <a:endParaRPr/>
          </a:p>
        </p:txBody>
      </p:sp>
      <p:sp>
        <p:nvSpPr>
          <p:cNvPr id="2651" name="Google Shape;2651;p16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652" name="Google Shape;2652;p16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166</a:t>
            </a:fld>
            <a:endParaRPr/>
          </a:p>
        </p:txBody>
      </p:sp>
      <p:sp>
        <p:nvSpPr>
          <p:cNvPr id="2653" name="Google Shape;2653;p166"/>
          <p:cNvSpPr txBox="1"/>
          <p:nvPr/>
        </p:nvSpPr>
        <p:spPr>
          <a:xfrm>
            <a:off x="315375" y="1276901"/>
            <a:ext cx="8255100" cy="14436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10-2</a:t>
            </a:r>
            <a:r>
              <a:rPr lang="ko-KR" sz="1600" dirty="0">
                <a:latin typeface="Malgun Gothic"/>
                <a:ea typeface="Malgun Gothic"/>
                <a:cs typeface="Malgun Gothic"/>
                <a:sym typeface="Malgun Gothic"/>
              </a:rPr>
              <a:t>] 앞에서 언급한 </a:t>
            </a:r>
            <a:r>
              <a:rPr lang="ko-KR" sz="1600" dirty="0" err="1">
                <a:latin typeface="Malgun Gothic"/>
                <a:ea typeface="Malgun Gothic"/>
                <a:cs typeface="Malgun Gothic"/>
                <a:sym typeface="Malgun Gothic"/>
              </a:rPr>
              <a:t>확률변량</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X</a:t>
            </a:r>
            <a:r>
              <a:rPr lang="ko-KR" sz="1600" dirty="0">
                <a:latin typeface="Malgun Gothic"/>
                <a:ea typeface="Malgun Gothic"/>
                <a:cs typeface="Malgun Gothic"/>
                <a:sym typeface="Malgun Gothic"/>
              </a:rPr>
              <a:t> = '동전을 2개 던졌을 때 {앞}이 나오는 </a:t>
            </a:r>
            <a:r>
              <a:rPr lang="ko-KR" sz="1600" dirty="0" err="1">
                <a:latin typeface="Malgun Gothic"/>
                <a:ea typeface="Malgun Gothic"/>
                <a:cs typeface="Malgun Gothic"/>
                <a:sym typeface="Malgun Gothic"/>
              </a:rPr>
              <a:t>회수'의</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기대값과</a:t>
            </a:r>
            <a:r>
              <a:rPr lang="ko-KR" sz="1600" dirty="0">
                <a:latin typeface="Malgun Gothic"/>
                <a:ea typeface="Malgun Gothic"/>
                <a:cs typeface="Malgun Gothic"/>
                <a:sym typeface="Malgun Gothic"/>
              </a:rPr>
              <a:t> 분산을 구하라.</a:t>
            </a:r>
            <a:endParaRPr sz="1600" i="0" u="none" strike="noStrike" cap="none" dirty="0">
              <a:solidFill>
                <a:srgbClr val="000000"/>
              </a:solidFill>
              <a:latin typeface="Malgun Gothic"/>
              <a:ea typeface="Malgun Gothic"/>
              <a:cs typeface="Malgun Gothic"/>
              <a:sym typeface="Malgun Gothic"/>
            </a:endParaRPr>
          </a:p>
        </p:txBody>
      </p:sp>
      <p:sp>
        <p:nvSpPr>
          <p:cNvPr id="2654" name="Google Shape;2654;p166"/>
          <p:cNvSpPr txBox="1"/>
          <p:nvPr/>
        </p:nvSpPr>
        <p:spPr>
          <a:xfrm>
            <a:off x="533313" y="2887288"/>
            <a:ext cx="8077500" cy="28902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확률변량 X 의 기대값과 분산은 다음과 같다.</a:t>
            </a:r>
            <a:endParaRPr>
              <a:solidFill>
                <a:schemeClr val="dk1"/>
              </a:solidFill>
              <a:latin typeface="Malgun Gothic"/>
              <a:ea typeface="Malgun Gothic"/>
              <a:cs typeface="Malgun Gothic"/>
              <a:sym typeface="Malgun Gothic"/>
            </a:endParaRPr>
          </a:p>
        </p:txBody>
      </p:sp>
      <p:pic>
        <p:nvPicPr>
          <p:cNvPr id="2655" name="Google Shape;2655;p166" descr="{&quot;backgroundColorModified&quot;:false,&quot;aid&quot;:null,&quot;code&quot;:&quot;$$\\mathrm{E}\\left[X\\right]=\\mu=\\sum_{i=1}^{n}x_{i}P\\left(X=x_{i}\\right)=0\\times\\dfrac{1}{4}+1\\times\\dfrac{2}{4}+2\\times\\dfrac{1}{4}=1$$&quot;,&quot;id&quot;:&quot;12&quot;,&quot;backgroundColor&quot;:&quot;#F3F3F3&quot;,&quot;font&quot;:{&quot;size&quot;:14,&quot;family&quot;:&quot;Malgun Gothic&quot;,&quot;color&quot;:&quot;#000000&quot;},&quot;type&quot;:&quot;$$&quot;,&quot;ts&quot;:1682040176369,&quot;cs&quot;:&quot;NJYEtny5ui79pUkYfRJdOA==&quot;,&quot;size&quot;:{&quot;width&quot;:491,&quot;height&quot;:49}}"/>
          <p:cNvPicPr preferRelativeResize="0"/>
          <p:nvPr/>
        </p:nvPicPr>
        <p:blipFill>
          <a:blip r:embed="rId3">
            <a:alphaModFix/>
          </a:blip>
          <a:stretch>
            <a:fillRect/>
          </a:stretch>
        </p:blipFill>
        <p:spPr>
          <a:xfrm>
            <a:off x="1365150" y="3774652"/>
            <a:ext cx="5840897" cy="582900"/>
          </a:xfrm>
          <a:prstGeom prst="rect">
            <a:avLst/>
          </a:prstGeom>
          <a:noFill/>
          <a:ln>
            <a:noFill/>
          </a:ln>
        </p:spPr>
      </p:pic>
      <p:pic>
        <p:nvPicPr>
          <p:cNvPr id="2656" name="Google Shape;2656;p166" descr="{&quot;aid&quot;:null,&quot;type&quot;:&quot;$$&quot;,&quot;backgroundColorModified&quot;:false,&quot;id&quot;:&quot;13&quot;,&quot;font&quot;:{&quot;family&quot;:&quot;Arial&quot;,&quot;size&quot;:12,&quot;color&quot;:&quot;#000000&quot;},&quot;code&quot;:&quot;$$\\mathrm{V}\\left[X\\right]=\\sum_{i=1}^{n}x_{i}^{2}P\\left(X=x_{i}\\right)-\\mu^{2}=0^{2}\\times\\dfrac{1}{4}+1^{2}\\times\\dfrac{2}{4}+2^{2}\\times\\dfrac{1}{4}-1^{2}=\\dfrac{1}{2}$$&quot;,&quot;backgroundColor&quot;:&quot;#FFFFFF&quot;,&quot;ts&quot;:1682040201952,&quot;cs&quot;:&quot;hsqJxS9Zhy/LBhL/wClWSQ==&quot;,&quot;size&quot;:{&quot;width&quot;:566,&quot;height&quot;:48.5}}"/>
          <p:cNvPicPr preferRelativeResize="0"/>
          <p:nvPr/>
        </p:nvPicPr>
        <p:blipFill>
          <a:blip r:embed="rId4">
            <a:alphaModFix/>
          </a:blip>
          <a:stretch>
            <a:fillRect/>
          </a:stretch>
        </p:blipFill>
        <p:spPr>
          <a:xfrm>
            <a:off x="1343100" y="4697275"/>
            <a:ext cx="6802771" cy="5829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sp>
        <p:nvSpPr>
          <p:cNvPr id="2661" name="Google Shape;2661;p16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이산형 확률변량</a:t>
            </a:r>
            <a:endParaRPr/>
          </a:p>
        </p:txBody>
      </p:sp>
      <p:sp>
        <p:nvSpPr>
          <p:cNvPr id="2662" name="Google Shape;2662;p167"/>
          <p:cNvSpPr txBox="1">
            <a:spLocks noGrp="1"/>
          </p:cNvSpPr>
          <p:nvPr>
            <p:ph type="body" idx="4294967295"/>
          </p:nvPr>
        </p:nvSpPr>
        <p:spPr>
          <a:xfrm>
            <a:off x="315300" y="1110000"/>
            <a:ext cx="8513400" cy="15912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Char char="•"/>
            </a:pPr>
            <a:r>
              <a:rPr lang="ko-KR">
                <a:latin typeface="Malgun Gothic"/>
                <a:ea typeface="Malgun Gothic"/>
                <a:cs typeface="Malgun Gothic"/>
                <a:sym typeface="Malgun Gothic"/>
              </a:rPr>
              <a:t>확률변량 X의 기대값, E[X]와 분산, V[X]를 알 때, X의 </a:t>
            </a:r>
            <a:r>
              <a:rPr lang="ko-KR" b="1">
                <a:latin typeface="Malgun Gothic"/>
                <a:ea typeface="Malgun Gothic"/>
                <a:cs typeface="Malgun Gothic"/>
                <a:sym typeface="Malgun Gothic"/>
              </a:rPr>
              <a:t>상수곱 aX</a:t>
            </a:r>
            <a:r>
              <a:rPr lang="ko-KR">
                <a:latin typeface="Malgun Gothic"/>
                <a:ea typeface="Malgun Gothic"/>
                <a:cs typeface="Malgun Gothic"/>
                <a:sym typeface="Malgun Gothic"/>
              </a:rPr>
              <a:t>나 상수를 </a:t>
            </a:r>
            <a:r>
              <a:rPr lang="ko-KR" b="1">
                <a:latin typeface="Malgun Gothic"/>
                <a:ea typeface="Malgun Gothic"/>
                <a:cs typeface="Malgun Gothic"/>
                <a:sym typeface="Malgun Gothic"/>
              </a:rPr>
              <a:t>합한 X+b 변량의 기대값과 분산</a:t>
            </a:r>
            <a:r>
              <a:rPr lang="ko-KR">
                <a:latin typeface="Malgun Gothic"/>
                <a:ea typeface="Malgun Gothic"/>
                <a:cs typeface="Malgun Gothic"/>
                <a:sym typeface="Malgun Gothic"/>
              </a:rPr>
              <a:t>을 구하여야 할 필요가 자주 있다. </a:t>
            </a:r>
            <a:endParaRPr>
              <a:latin typeface="Malgun Gothic"/>
              <a:ea typeface="Malgun Gothic"/>
              <a:cs typeface="Malgun Gothic"/>
              <a:sym typeface="Malgun Gothic"/>
            </a:endParaRPr>
          </a:p>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일반적으로 새로운 확률변량 aX+b의 기대값과 분산은 다음과 같다.</a:t>
            </a:r>
            <a:endParaRPr>
              <a:latin typeface="Malgun Gothic"/>
              <a:ea typeface="Malgun Gothic"/>
              <a:cs typeface="Malgun Gothic"/>
              <a:sym typeface="Malgun Gothic"/>
            </a:endParaRPr>
          </a:p>
        </p:txBody>
      </p:sp>
      <p:sp>
        <p:nvSpPr>
          <p:cNvPr id="2663" name="Google Shape;2663;p16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664" name="Google Shape;2664;p16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167</a:t>
            </a:fld>
            <a:endParaRPr/>
          </a:p>
        </p:txBody>
      </p:sp>
      <p:pic>
        <p:nvPicPr>
          <p:cNvPr id="2665" name="Google Shape;2665;p167" descr="{&quot;font&quot;:{&quot;size&quot;:12,&quot;family&quot;:&quot;Arial&quot;,&quot;color&quot;:&quot;#000000&quot;},&quot;id&quot;:&quot;14&quot;,&quot;backgroundColor&quot;:&quot;#FFFFFF&quot;,&quot;code&quot;:&quot;$$\\mathrm{E}\\left[aX+b\\right]=a\\mathrm{E}\\left[X\\right]+b$$&quot;,&quot;aid&quot;:null,&quot;backgroundColorModified&quot;:false,&quot;type&quot;:&quot;$$&quot;,&quot;ts&quot;:1682040264890,&quot;cs&quot;:&quot;V3mGbSOiEgWvmHsrXBssaQ==&quot;,&quot;size&quot;:{&quot;width&quot;:184.66666666666666,&quot;height&quot;:18.833333333333332}}"/>
          <p:cNvPicPr preferRelativeResize="0"/>
          <p:nvPr/>
        </p:nvPicPr>
        <p:blipFill>
          <a:blip r:embed="rId3">
            <a:alphaModFix/>
          </a:blip>
          <a:stretch>
            <a:fillRect/>
          </a:stretch>
        </p:blipFill>
        <p:spPr>
          <a:xfrm>
            <a:off x="3165050" y="3384825"/>
            <a:ext cx="3239551" cy="327686"/>
          </a:xfrm>
          <a:prstGeom prst="rect">
            <a:avLst/>
          </a:prstGeom>
          <a:noFill/>
          <a:ln>
            <a:noFill/>
          </a:ln>
        </p:spPr>
      </p:pic>
      <p:pic>
        <p:nvPicPr>
          <p:cNvPr id="2666" name="Google Shape;2666;p167" descr="{&quot;backgroundColor&quot;:&quot;#FFFFFF&quot;,&quot;aid&quot;:null,&quot;type&quot;:&quot;$$&quot;,&quot;font&quot;:{&quot;color&quot;:&quot;#000000&quot;,&quot;size&quot;:12,&quot;family&quot;:&quot;Arial&quot;},&quot;backgroundColorModified&quot;:false,&quot;code&quot;:&quot;$$\\mathrm{V}\\left[aX+b\\right]=a^{2}\\mathrm{V}\\left[X\\right]$$&quot;,&quot;id&quot;:&quot;15&quot;,&quot;ts&quot;:1682040314020,&quot;cs&quot;:&quot;ilrkXzyfE481Nanr7rxIOw==&quot;,&quot;size&quot;:{&quot;width&quot;:162,&quot;height&quot;:21.333333333333332}}"/>
          <p:cNvPicPr preferRelativeResize="0"/>
          <p:nvPr/>
        </p:nvPicPr>
        <p:blipFill>
          <a:blip r:embed="rId4">
            <a:alphaModFix/>
          </a:blip>
          <a:stretch>
            <a:fillRect/>
          </a:stretch>
        </p:blipFill>
        <p:spPr>
          <a:xfrm>
            <a:off x="3363875" y="4457916"/>
            <a:ext cx="2841917" cy="371184"/>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670"/>
        <p:cNvGrpSpPr/>
        <p:nvPr/>
      </p:nvGrpSpPr>
      <p:grpSpPr>
        <a:xfrm>
          <a:off x="0" y="0"/>
          <a:ext cx="0" cy="0"/>
          <a:chOff x="0" y="0"/>
          <a:chExt cx="0" cy="0"/>
        </a:xfrm>
      </p:grpSpPr>
      <p:sp>
        <p:nvSpPr>
          <p:cNvPr id="2671" name="Google Shape;2671;p16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이산형 확률변량</a:t>
            </a:r>
            <a:endParaRPr/>
          </a:p>
        </p:txBody>
      </p:sp>
      <p:sp>
        <p:nvSpPr>
          <p:cNvPr id="2672" name="Google Shape;2672;p16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673" name="Google Shape;2673;p16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168</a:t>
            </a:fld>
            <a:endParaRPr/>
          </a:p>
        </p:txBody>
      </p:sp>
      <p:sp>
        <p:nvSpPr>
          <p:cNvPr id="2674" name="Google Shape;2674;p168"/>
          <p:cNvSpPr txBox="1"/>
          <p:nvPr/>
        </p:nvSpPr>
        <p:spPr>
          <a:xfrm>
            <a:off x="315375" y="1276900"/>
            <a:ext cx="8255100" cy="15915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10-3</a:t>
            </a:r>
            <a:r>
              <a:rPr lang="ko-KR" sz="1600" dirty="0">
                <a:latin typeface="Malgun Gothic"/>
                <a:ea typeface="Malgun Gothic"/>
                <a:cs typeface="Malgun Gothic"/>
                <a:sym typeface="Malgun Gothic"/>
              </a:rPr>
              <a:t>] 어느 학급의 통계학 중간고사 성적의 평균이 60점, 분산이 100 이었다. 점수를 상향조정하기 위해 다음 대안을 생각하고 있다. 각 대안의 평균과 분산을 구하라.</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1) 각 학생의 점수에 20점씩 더한다.</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2) 각 학생의 점수에 1.4를 곱한다.</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3) 각 학생의 점수에 1.2를 곱한 후 10점을 더한다.</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2675" name="Google Shape;2675;p168"/>
          <p:cNvSpPr txBox="1"/>
          <p:nvPr/>
        </p:nvSpPr>
        <p:spPr>
          <a:xfrm>
            <a:off x="533313" y="3004000"/>
            <a:ext cx="8077500" cy="28902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 1)은 새로운 확률변량, X ＋ 20 의 평균과 분산을 구하는 것이다.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E(X ＋ 20) = E(X) ＋ 20 = 60 ＋ 20 = 80</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V(X ＋ 20) = V(X) = 100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 2)는 새로운 확률변량, 1.4X 의 평균과 분산을 구하는 것이다.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E(1.4X) = 1.4 E(X) = 1.4 × 60 = 84</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V(1.4X) = 1.42 V(X) = 1.96 × 100 = 196</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 3)은 새로운 확률변량, 1.2X ＋ 10 의 평균과 분산을 구하는 것이다.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E(1.2X ＋ 10) = 1.2 E(X) ＋ 10 = 1.2 × 60 ＋ 10 = 82</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		V(1.2X ＋ 10) = 1.22 V(X) = 1.44 × 100 = 144</a:t>
            </a: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sp>
        <p:nvSpPr>
          <p:cNvPr id="2680" name="Google Shape;2680;p16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표준화 변환</a:t>
            </a:r>
            <a:endParaRPr/>
          </a:p>
        </p:txBody>
      </p:sp>
      <p:sp>
        <p:nvSpPr>
          <p:cNvPr id="2681" name="Google Shape;2681;p16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682" name="Google Shape;2682;p16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169</a:t>
            </a:fld>
            <a:endParaRPr/>
          </a:p>
        </p:txBody>
      </p:sp>
      <p:pic>
        <p:nvPicPr>
          <p:cNvPr id="2683" name="Google Shape;2683;p169" descr="{&quot;aid&quot;:null,&quot;font&quot;:{&quot;size&quot;:12,&quot;family&quot;:&quot;Arial&quot;,&quot;color&quot;:&quot;#000000&quot;},&quot;id&quot;:&quot;16&quot;,&quot;type&quot;:&quot;$$&quot;,&quot;code&quot;:&quot;$$Z=\\dfrac{X-\\mu}{\\sigma}$$&quot;,&quot;backgroundColor&quot;:&quot;#FFFFFF&quot;,&quot;ts&quot;:1681957527529,&quot;cs&quot;:&quot;Y0tz+mCAB5SpJappjN75Yw==&quot;,&quot;size&quot;:{&quot;width&quot;:93.83333333333333,&quot;height&quot;:38.666666666666664}}"/>
          <p:cNvPicPr preferRelativeResize="0"/>
          <p:nvPr/>
        </p:nvPicPr>
        <p:blipFill>
          <a:blip r:embed="rId3">
            <a:alphaModFix/>
          </a:blip>
          <a:stretch>
            <a:fillRect/>
          </a:stretch>
        </p:blipFill>
        <p:spPr>
          <a:xfrm>
            <a:off x="3626199" y="2473650"/>
            <a:ext cx="1694800" cy="698400"/>
          </a:xfrm>
          <a:prstGeom prst="rect">
            <a:avLst/>
          </a:prstGeom>
          <a:noFill/>
          <a:ln>
            <a:noFill/>
          </a:ln>
        </p:spPr>
      </p:pic>
      <p:sp>
        <p:nvSpPr>
          <p:cNvPr id="2684" name="Google Shape;2684;p169"/>
          <p:cNvSpPr txBox="1">
            <a:spLocks noGrp="1"/>
          </p:cNvSpPr>
          <p:nvPr>
            <p:ph type="body" idx="4294967295"/>
          </p:nvPr>
        </p:nvSpPr>
        <p:spPr>
          <a:xfrm>
            <a:off x="315300" y="1110000"/>
            <a:ext cx="8513400" cy="12339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확률변량 X의 평균이  </a:t>
            </a:r>
            <a:r>
              <a:rPr lang="ko-KR" i="1">
                <a:latin typeface="Malgun Gothic"/>
                <a:ea typeface="Malgun Gothic"/>
                <a:cs typeface="Malgun Gothic"/>
                <a:sym typeface="Malgun Gothic"/>
              </a:rPr>
              <a:t>μ </a:t>
            </a:r>
            <a:r>
              <a:rPr lang="ko-KR">
                <a:latin typeface="Malgun Gothic"/>
                <a:ea typeface="Malgun Gothic"/>
                <a:cs typeface="Malgun Gothic"/>
                <a:sym typeface="Malgun Gothic"/>
              </a:rPr>
              <a:t>이고 표준편차가 </a:t>
            </a:r>
            <a:r>
              <a:rPr lang="ko-KR" i="1">
                <a:latin typeface="Malgun Gothic"/>
                <a:ea typeface="Malgun Gothic"/>
                <a:cs typeface="Malgun Gothic"/>
                <a:sym typeface="Malgun Gothic"/>
              </a:rPr>
              <a:t>σ</a:t>
            </a:r>
            <a:r>
              <a:rPr lang="ko-KR">
                <a:latin typeface="Malgun Gothic"/>
                <a:ea typeface="Malgun Gothic"/>
                <a:cs typeface="Malgun Gothic"/>
                <a:sym typeface="Malgun Gothic"/>
              </a:rPr>
              <a:t> 라 하자. 그러면 (X-</a:t>
            </a:r>
            <a:r>
              <a:rPr lang="ko-KR" i="1">
                <a:latin typeface="Malgun Gothic"/>
                <a:ea typeface="Malgun Gothic"/>
                <a:cs typeface="Malgun Gothic"/>
                <a:sym typeface="Malgun Gothic"/>
              </a:rPr>
              <a:t>μ</a:t>
            </a:r>
            <a:r>
              <a:rPr lang="ko-KR">
                <a:latin typeface="Malgun Gothic"/>
                <a:ea typeface="Malgun Gothic"/>
                <a:cs typeface="Malgun Gothic"/>
                <a:sym typeface="Malgun Gothic"/>
              </a:rPr>
              <a:t>)/</a:t>
            </a:r>
            <a:r>
              <a:rPr lang="ko-KR" i="1">
                <a:latin typeface="Malgun Gothic"/>
                <a:ea typeface="Malgun Gothic"/>
                <a:cs typeface="Malgun Gothic"/>
                <a:sym typeface="Malgun Gothic"/>
              </a:rPr>
              <a:t>σ</a:t>
            </a:r>
            <a:r>
              <a:rPr lang="ko-KR">
                <a:latin typeface="Malgun Gothic"/>
                <a:ea typeface="Malgun Gothic"/>
                <a:cs typeface="Malgun Gothic"/>
                <a:sym typeface="Malgun Gothic"/>
              </a:rPr>
              <a:t> 는 평균이 0 이고 분산이 1인 확률변량이다. 이러한 변량을 표준화 확률변량 (standardized random variable)이라 한다.</a:t>
            </a:r>
            <a:endParaRPr>
              <a:latin typeface="Malgun Gothic"/>
              <a:ea typeface="Malgun Gothic"/>
              <a:cs typeface="Malgun Gothic"/>
              <a:sym typeface="Malgun Gothic"/>
            </a:endParaRPr>
          </a:p>
        </p:txBody>
      </p:sp>
      <p:sp>
        <p:nvSpPr>
          <p:cNvPr id="2685" name="Google Shape;2685;p169"/>
          <p:cNvSpPr txBox="1">
            <a:spLocks noGrp="1"/>
          </p:cNvSpPr>
          <p:nvPr>
            <p:ph type="body" idx="4294967295"/>
          </p:nvPr>
        </p:nvSpPr>
        <p:spPr>
          <a:xfrm>
            <a:off x="315375" y="3647875"/>
            <a:ext cx="8513400" cy="12339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Z를 표준화 확률변량이라 부르는 데 Z는 평균이 0, 분산이 1 이다.</a:t>
            </a:r>
            <a:endParaRPr>
              <a:latin typeface="Malgun Gothic"/>
              <a:ea typeface="Malgun Gothic"/>
              <a:cs typeface="Malgun Gothic"/>
              <a:sym typeface="Malgun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4"/>
          <p:cNvSpPr txBox="1">
            <a:spLocks noGrp="1"/>
          </p:cNvSpPr>
          <p:nvPr>
            <p:ph type="title"/>
          </p:nvPr>
        </p:nvSpPr>
        <p:spPr>
          <a:xfrm>
            <a:off x="164150" y="527200"/>
            <a:ext cx="8928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드루 콘웨이(Drew Conway)의 데이터과학 벤다이어그램</a:t>
            </a:r>
            <a:endParaRPr/>
          </a:p>
        </p:txBody>
      </p:sp>
      <p:sp>
        <p:nvSpPr>
          <p:cNvPr id="201" name="Google Shape;201;p2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202" name="Google Shape;202;p2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17</a:t>
            </a:fld>
            <a:endParaRPr/>
          </a:p>
        </p:txBody>
      </p:sp>
      <p:sp>
        <p:nvSpPr>
          <p:cNvPr id="203" name="Google Shape;203;p24"/>
          <p:cNvSpPr txBox="1">
            <a:spLocks noGrp="1"/>
          </p:cNvSpPr>
          <p:nvPr>
            <p:ph type="body" idx="4294967295"/>
          </p:nvPr>
        </p:nvSpPr>
        <p:spPr>
          <a:xfrm>
            <a:off x="315300" y="1110000"/>
            <a:ext cx="8566200" cy="1382700"/>
          </a:xfrm>
          <a:prstGeom prst="rect">
            <a:avLst/>
          </a:prstGeom>
          <a:noFill/>
          <a:ln>
            <a:noFill/>
          </a:ln>
        </p:spPr>
        <p:txBody>
          <a:bodyPr spcFirstLastPara="1" wrap="square" lIns="91425" tIns="45700" rIns="91425" bIns="45700" anchor="t" anchorCtr="0">
            <a:normAutofit fontScale="92500"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데이터과학자의 출현, 매력적인 스킬</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통계학: 당신에게 익숙한 전통적 분석</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 변환: 파싱, 스크래핑, 포맷팅</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시각화: 그래프 및 도구</a:t>
            </a:r>
            <a:endParaRPr>
              <a:latin typeface="Malgun Gothic"/>
              <a:ea typeface="Malgun Gothic"/>
              <a:cs typeface="Malgun Gothic"/>
              <a:sym typeface="Malgun Gothic"/>
            </a:endParaRPr>
          </a:p>
        </p:txBody>
      </p:sp>
      <p:grpSp>
        <p:nvGrpSpPr>
          <p:cNvPr id="204" name="Google Shape;204;p24"/>
          <p:cNvGrpSpPr/>
          <p:nvPr/>
        </p:nvGrpSpPr>
        <p:grpSpPr>
          <a:xfrm>
            <a:off x="1902150" y="2963827"/>
            <a:ext cx="3712800" cy="3196396"/>
            <a:chOff x="707450" y="2858127"/>
            <a:chExt cx="3712800" cy="3196396"/>
          </a:xfrm>
        </p:grpSpPr>
        <p:grpSp>
          <p:nvGrpSpPr>
            <p:cNvPr id="205" name="Google Shape;205;p24"/>
            <p:cNvGrpSpPr/>
            <p:nvPr/>
          </p:nvGrpSpPr>
          <p:grpSpPr>
            <a:xfrm>
              <a:off x="707450" y="2858127"/>
              <a:ext cx="3712800" cy="3196396"/>
              <a:chOff x="5215375" y="2785152"/>
              <a:chExt cx="3712800" cy="3196396"/>
            </a:xfrm>
          </p:grpSpPr>
          <p:pic>
            <p:nvPicPr>
              <p:cNvPr id="206" name="Google Shape;206;p24"/>
              <p:cNvPicPr preferRelativeResize="0"/>
              <p:nvPr/>
            </p:nvPicPr>
            <p:blipFill rotWithShape="1">
              <a:blip r:embed="rId3">
                <a:alphaModFix/>
              </a:blip>
              <a:srcRect l="17100" t="17718" r="6388" b="16414"/>
              <a:stretch/>
            </p:blipFill>
            <p:spPr>
              <a:xfrm>
                <a:off x="5215375" y="2785152"/>
                <a:ext cx="3712800" cy="3196396"/>
              </a:xfrm>
              <a:prstGeom prst="rect">
                <a:avLst/>
              </a:prstGeom>
              <a:noFill/>
              <a:ln>
                <a:noFill/>
              </a:ln>
            </p:spPr>
          </p:pic>
          <p:sp>
            <p:nvSpPr>
              <p:cNvPr id="207" name="Google Shape;207;p24"/>
              <p:cNvSpPr txBox="1"/>
              <p:nvPr/>
            </p:nvSpPr>
            <p:spPr>
              <a:xfrm>
                <a:off x="5976175" y="5161311"/>
                <a:ext cx="18606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40000"/>
                  </a:buClr>
                  <a:buSzPts val="1800"/>
                  <a:buFont typeface="Arial"/>
                  <a:buNone/>
                </a:pPr>
                <a:r>
                  <a:rPr lang="ko-KR" sz="1000" b="1" i="0" u="none" strike="noStrike" cap="none">
                    <a:solidFill>
                      <a:srgbClr val="351C75"/>
                    </a:solidFill>
                    <a:latin typeface="Malgun Gothic"/>
                    <a:ea typeface="Malgun Gothic"/>
                    <a:cs typeface="Malgun Gothic"/>
                    <a:sym typeface="Malgun Gothic"/>
                  </a:rPr>
                  <a:t>내용적 전문성</a:t>
                </a:r>
                <a:r>
                  <a:rPr lang="ko-KR" sz="1000" b="1">
                    <a:solidFill>
                      <a:srgbClr val="351C75"/>
                    </a:solidFill>
                    <a:latin typeface="Malgun Gothic"/>
                    <a:ea typeface="Malgun Gothic"/>
                    <a:cs typeface="Malgun Gothic"/>
                    <a:sym typeface="Malgun Gothic"/>
                  </a:rPr>
                  <a:t> (분야별 전문성)</a:t>
                </a:r>
                <a:endParaRPr sz="1000" b="1" i="0" u="none" strike="noStrike" cap="none">
                  <a:solidFill>
                    <a:srgbClr val="351C75"/>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740000"/>
                  </a:buClr>
                  <a:buSzPts val="1800"/>
                  <a:buFont typeface="Arial"/>
                  <a:buNone/>
                </a:pPr>
                <a:r>
                  <a:rPr lang="ko-KR" sz="1000" b="1" i="0" u="none" strike="noStrike" cap="none">
                    <a:solidFill>
                      <a:srgbClr val="351C75"/>
                    </a:solidFill>
                    <a:latin typeface="Malgun Gothic"/>
                    <a:ea typeface="Malgun Gothic"/>
                    <a:cs typeface="Malgun Gothic"/>
                    <a:sym typeface="Malgun Gothic"/>
                  </a:rPr>
                  <a:t>전공 영역</a:t>
                </a:r>
                <a:endParaRPr sz="600" b="1" i="0" u="none" strike="noStrike" cap="none">
                  <a:solidFill>
                    <a:srgbClr val="351C75"/>
                  </a:solidFill>
                  <a:latin typeface="Malgun Gothic"/>
                  <a:ea typeface="Malgun Gothic"/>
                  <a:cs typeface="Malgun Gothic"/>
                  <a:sym typeface="Malgun Gothic"/>
                </a:endParaRPr>
              </a:p>
            </p:txBody>
          </p:sp>
        </p:grpSp>
        <p:cxnSp>
          <p:nvCxnSpPr>
            <p:cNvPr id="208" name="Google Shape;208;p24"/>
            <p:cNvCxnSpPr/>
            <p:nvPr/>
          </p:nvCxnSpPr>
          <p:spPr>
            <a:xfrm rot="10800000">
              <a:off x="2751695" y="5216351"/>
              <a:ext cx="0" cy="650400"/>
            </a:xfrm>
            <a:prstGeom prst="straightConnector1">
              <a:avLst/>
            </a:prstGeom>
            <a:noFill/>
            <a:ln w="9525" cap="flat" cmpd="sng">
              <a:solidFill>
                <a:srgbClr val="CCCCCC"/>
              </a:solidFill>
              <a:prstDash val="solid"/>
              <a:round/>
              <a:headEnd type="none" w="med" len="med"/>
              <a:tailEnd type="none" w="med" len="med"/>
            </a:ln>
          </p:spPr>
        </p:cxnSp>
        <p:sp>
          <p:nvSpPr>
            <p:cNvPr id="209" name="Google Shape;209;p24"/>
            <p:cNvSpPr txBox="1"/>
            <p:nvPr/>
          </p:nvSpPr>
          <p:spPr>
            <a:xfrm>
              <a:off x="1732739" y="4158550"/>
              <a:ext cx="1267500" cy="2469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ko-KR" sz="1600" b="1">
                  <a:solidFill>
                    <a:schemeClr val="dk1"/>
                  </a:solidFill>
                </a:rPr>
                <a:t>Data Science</a:t>
              </a:r>
              <a:endParaRPr sz="1600" b="1">
                <a:solidFill>
                  <a:schemeClr val="dk1"/>
                </a:solidFill>
              </a:endParaRPr>
            </a:p>
          </p:txBody>
        </p:sp>
      </p:grpSp>
      <p:grpSp>
        <p:nvGrpSpPr>
          <p:cNvPr id="210" name="Google Shape;210;p24"/>
          <p:cNvGrpSpPr/>
          <p:nvPr/>
        </p:nvGrpSpPr>
        <p:grpSpPr>
          <a:xfrm>
            <a:off x="5642349" y="2845275"/>
            <a:ext cx="3470364" cy="3196399"/>
            <a:chOff x="827274" y="2747575"/>
            <a:chExt cx="3470364" cy="3196399"/>
          </a:xfrm>
        </p:grpSpPr>
        <p:pic>
          <p:nvPicPr>
            <p:cNvPr id="211" name="Google Shape;211;p24"/>
            <p:cNvPicPr preferRelativeResize="0"/>
            <p:nvPr/>
          </p:nvPicPr>
          <p:blipFill>
            <a:blip r:embed="rId4">
              <a:alphaModFix/>
            </a:blip>
            <a:stretch>
              <a:fillRect/>
            </a:stretch>
          </p:blipFill>
          <p:spPr>
            <a:xfrm>
              <a:off x="827274" y="2747575"/>
              <a:ext cx="3470364" cy="3196399"/>
            </a:xfrm>
            <a:prstGeom prst="rect">
              <a:avLst/>
            </a:prstGeom>
            <a:noFill/>
            <a:ln>
              <a:noFill/>
            </a:ln>
          </p:spPr>
        </p:pic>
        <p:cxnSp>
          <p:nvCxnSpPr>
            <p:cNvPr id="212" name="Google Shape;212;p24"/>
            <p:cNvCxnSpPr/>
            <p:nvPr/>
          </p:nvCxnSpPr>
          <p:spPr>
            <a:xfrm rot="10800000">
              <a:off x="2562463" y="5259796"/>
              <a:ext cx="0" cy="647700"/>
            </a:xfrm>
            <a:prstGeom prst="straightConnector1">
              <a:avLst/>
            </a:prstGeom>
            <a:noFill/>
            <a:ln w="9525" cap="flat" cmpd="sng">
              <a:solidFill>
                <a:schemeClr val="dk1"/>
              </a:solidFill>
              <a:prstDash val="solid"/>
              <a:round/>
              <a:headEnd type="none" w="med" len="med"/>
              <a:tailEnd type="none" w="med" len="med"/>
            </a:ln>
          </p:spPr>
        </p:cxnSp>
        <p:cxnSp>
          <p:nvCxnSpPr>
            <p:cNvPr id="213" name="Google Shape;213;p24"/>
            <p:cNvCxnSpPr/>
            <p:nvPr/>
          </p:nvCxnSpPr>
          <p:spPr>
            <a:xfrm rot="10800000">
              <a:off x="3474714" y="4345775"/>
              <a:ext cx="647400" cy="0"/>
            </a:xfrm>
            <a:prstGeom prst="straightConnector1">
              <a:avLst/>
            </a:prstGeom>
            <a:noFill/>
            <a:ln w="9525" cap="flat" cmpd="sng">
              <a:solidFill>
                <a:schemeClr val="dk1"/>
              </a:solidFill>
              <a:prstDash val="solid"/>
              <a:round/>
              <a:headEnd type="none" w="med" len="med"/>
              <a:tailEnd type="none" w="med" len="med"/>
            </a:ln>
          </p:spPr>
        </p:cxnSp>
        <p:cxnSp>
          <p:nvCxnSpPr>
            <p:cNvPr id="214" name="Google Shape;214;p24"/>
            <p:cNvCxnSpPr/>
            <p:nvPr/>
          </p:nvCxnSpPr>
          <p:spPr>
            <a:xfrm rot="10800000">
              <a:off x="2544223" y="2774943"/>
              <a:ext cx="0" cy="647700"/>
            </a:xfrm>
            <a:prstGeom prst="straightConnector1">
              <a:avLst/>
            </a:prstGeom>
            <a:noFill/>
            <a:ln w="9525" cap="flat" cmpd="sng">
              <a:solidFill>
                <a:srgbClr val="999999"/>
              </a:solidFill>
              <a:prstDash val="solid"/>
              <a:round/>
              <a:headEnd type="none" w="med" len="med"/>
              <a:tailEnd type="none" w="med" len="med"/>
            </a:ln>
          </p:spPr>
        </p:cxnSp>
        <p:cxnSp>
          <p:nvCxnSpPr>
            <p:cNvPr id="215" name="Google Shape;215;p24"/>
            <p:cNvCxnSpPr/>
            <p:nvPr/>
          </p:nvCxnSpPr>
          <p:spPr>
            <a:xfrm rot="10800000">
              <a:off x="969234" y="4336655"/>
              <a:ext cx="647400" cy="0"/>
            </a:xfrm>
            <a:prstGeom prst="straightConnector1">
              <a:avLst/>
            </a:prstGeom>
            <a:noFill/>
            <a:ln w="9525" cap="flat" cmpd="sng">
              <a:solidFill>
                <a:srgbClr val="999999"/>
              </a:solidFill>
              <a:prstDash val="solid"/>
              <a:round/>
              <a:headEnd type="none" w="med" len="med"/>
              <a:tailEnd type="none" w="med" len="med"/>
            </a:ln>
          </p:spPr>
        </p:cxnSp>
      </p:grpSp>
      <p:sp>
        <p:nvSpPr>
          <p:cNvPr id="216" name="Google Shape;216;p24"/>
          <p:cNvSpPr/>
          <p:nvPr/>
        </p:nvSpPr>
        <p:spPr>
          <a:xfrm>
            <a:off x="91200" y="3027100"/>
            <a:ext cx="1472700" cy="1304100"/>
          </a:xfrm>
          <a:prstGeom prst="wedgeRoundRectCallout">
            <a:avLst>
              <a:gd name="adj1" fmla="val 77043"/>
              <a:gd name="adj2" fmla="val 1595"/>
              <a:gd name="adj3" fmla="val 0"/>
            </a:avLst>
          </a:prstGeom>
          <a:solidFill>
            <a:srgbClr val="FFFFFF"/>
          </a:solidFill>
          <a:ln w="9525" cap="flat" cmpd="sng">
            <a:solidFill>
              <a:srgbClr val="EFEFE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ko-KR" sz="1000" b="1">
                <a:latin typeface="Malgun Gothic"/>
                <a:ea typeface="Malgun Gothic"/>
                <a:cs typeface="Malgun Gothic"/>
                <a:sym typeface="Malgun Gothic"/>
              </a:rPr>
              <a:t>Hacking Skills</a:t>
            </a:r>
            <a:endParaRPr sz="1000" b="1">
              <a:latin typeface="Malgun Gothic"/>
              <a:ea typeface="Malgun Gothic"/>
              <a:cs typeface="Malgun Gothic"/>
              <a:sym typeface="Malgun Gothic"/>
            </a:endParaRPr>
          </a:p>
          <a:p>
            <a:pPr marL="0" lvl="0" indent="0" algn="ctr" rtl="0">
              <a:lnSpc>
                <a:spcPct val="115000"/>
              </a:lnSpc>
              <a:spcBef>
                <a:spcPts val="0"/>
              </a:spcBef>
              <a:spcAft>
                <a:spcPts val="0"/>
              </a:spcAft>
              <a:buNone/>
            </a:pPr>
            <a:r>
              <a:rPr lang="ko-KR" sz="1000">
                <a:latin typeface="Malgun Gothic"/>
                <a:ea typeface="Malgun Gothic"/>
                <a:cs typeface="Malgun Gothic"/>
                <a:sym typeface="Malgun Gothic"/>
              </a:rPr>
              <a:t>효율적인 방법으로 데이터를 수집, 처리, 분석하는데 필요한 프로그래밍과 기술적 도구 사용능력!</a:t>
            </a:r>
            <a:endParaRPr sz="1000">
              <a:latin typeface="Malgun Gothic"/>
              <a:ea typeface="Malgun Gothic"/>
              <a:cs typeface="Malgun Gothic"/>
              <a:sym typeface="Malgun Gothic"/>
            </a:endParaRPr>
          </a:p>
          <a:p>
            <a:pPr marL="0" lvl="0" indent="0" algn="ctr" rtl="0">
              <a:lnSpc>
                <a:spcPct val="115000"/>
              </a:lnSpc>
              <a:spcBef>
                <a:spcPts val="0"/>
              </a:spcBef>
              <a:spcAft>
                <a:spcPts val="0"/>
              </a:spcAft>
              <a:buNone/>
            </a:pPr>
            <a:r>
              <a:rPr lang="ko-KR" sz="1000">
                <a:latin typeface="Malgun Gothic"/>
                <a:ea typeface="Malgun Gothic"/>
                <a:cs typeface="Malgun Gothic"/>
                <a:sym typeface="Malgun Gothic"/>
              </a:rPr>
              <a:t>보안에서의 해킹아님 </a:t>
            </a:r>
            <a:endParaRPr sz="1000">
              <a:latin typeface="Malgun Gothic"/>
              <a:ea typeface="Malgun Gothic"/>
              <a:cs typeface="Malgun Gothic"/>
              <a:sym typeface="Malgun Gothic"/>
            </a:endParaRPr>
          </a:p>
        </p:txBody>
      </p:sp>
      <p:sp>
        <p:nvSpPr>
          <p:cNvPr id="217" name="Google Shape;217;p24"/>
          <p:cNvSpPr/>
          <p:nvPr/>
        </p:nvSpPr>
        <p:spPr>
          <a:xfrm>
            <a:off x="164150" y="4737575"/>
            <a:ext cx="1710600" cy="1304100"/>
          </a:xfrm>
          <a:prstGeom prst="wedgeRoundRectCallout">
            <a:avLst>
              <a:gd name="adj1" fmla="val 94479"/>
              <a:gd name="adj2" fmla="val -36356"/>
              <a:gd name="adj3" fmla="val 0"/>
            </a:avLst>
          </a:prstGeom>
          <a:solidFill>
            <a:srgbClr val="FFFFFF"/>
          </a:solidFill>
          <a:ln w="9525" cap="flat" cmpd="sng">
            <a:solidFill>
              <a:srgbClr val="888888"/>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ko-KR" sz="1200" b="1">
                <a:solidFill>
                  <a:srgbClr val="FF0000"/>
                </a:solidFill>
                <a:latin typeface="Malgun Gothic"/>
                <a:ea typeface="Malgun Gothic"/>
                <a:cs typeface="Malgun Gothic"/>
                <a:sym typeface="Malgun Gothic"/>
              </a:rPr>
              <a:t>Danger Zone!</a:t>
            </a:r>
            <a:endParaRPr sz="1200" b="1">
              <a:solidFill>
                <a:srgbClr val="FF0000"/>
              </a:solidFill>
              <a:latin typeface="Malgun Gothic"/>
              <a:ea typeface="Malgun Gothic"/>
              <a:cs typeface="Malgun Gothic"/>
              <a:sym typeface="Malgun Gothic"/>
            </a:endParaRPr>
          </a:p>
          <a:p>
            <a:pPr marL="0" lvl="0" indent="0" algn="ctr" rtl="0">
              <a:lnSpc>
                <a:spcPct val="115000"/>
              </a:lnSpc>
              <a:spcBef>
                <a:spcPts val="0"/>
              </a:spcBef>
              <a:spcAft>
                <a:spcPts val="0"/>
              </a:spcAft>
              <a:buNone/>
            </a:pPr>
            <a:r>
              <a:rPr lang="ko-KR" sz="1000">
                <a:latin typeface="Malgun Gothic"/>
                <a:ea typeface="Malgun Gothic"/>
                <a:cs typeface="Malgun Gothic"/>
                <a:sym typeface="Malgun Gothic"/>
              </a:rPr>
              <a:t>해킹 스킬과 분야별 전문성은 있지만, </a:t>
            </a:r>
            <a:endParaRPr sz="1000">
              <a:latin typeface="Malgun Gothic"/>
              <a:ea typeface="Malgun Gothic"/>
              <a:cs typeface="Malgun Gothic"/>
              <a:sym typeface="Malgun Gothic"/>
            </a:endParaRPr>
          </a:p>
          <a:p>
            <a:pPr marL="0" lvl="0" indent="0" algn="ctr" rtl="0">
              <a:lnSpc>
                <a:spcPct val="115000"/>
              </a:lnSpc>
              <a:spcBef>
                <a:spcPts val="0"/>
              </a:spcBef>
              <a:spcAft>
                <a:spcPts val="0"/>
              </a:spcAft>
              <a:buNone/>
            </a:pPr>
            <a:r>
              <a:rPr lang="ko-KR" sz="1000">
                <a:highlight>
                  <a:srgbClr val="00FFFF"/>
                </a:highlight>
                <a:latin typeface="Malgun Gothic"/>
                <a:ea typeface="Malgun Gothic"/>
                <a:cs typeface="Malgun Gothic"/>
                <a:sym typeface="Malgun Gothic"/>
              </a:rPr>
              <a:t>수학, 통계 지식이 부족</a:t>
            </a:r>
            <a:r>
              <a:rPr lang="ko-KR" sz="1000">
                <a:latin typeface="Malgun Gothic"/>
                <a:ea typeface="Malgun Gothic"/>
                <a:cs typeface="Malgun Gothic"/>
                <a:sym typeface="Malgun Gothic"/>
              </a:rPr>
              <a:t>해</a:t>
            </a:r>
            <a:r>
              <a:rPr lang="ko-KR" sz="1000">
                <a:highlight>
                  <a:srgbClr val="00FFFF"/>
                </a:highlight>
                <a:latin typeface="Malgun Gothic"/>
                <a:ea typeface="Malgun Gothic"/>
                <a:cs typeface="Malgun Gothic"/>
                <a:sym typeface="Malgun Gothic"/>
              </a:rPr>
              <a:t> </a:t>
            </a:r>
            <a:r>
              <a:rPr lang="ko-KR" sz="1000">
                <a:latin typeface="Malgun Gothic"/>
                <a:ea typeface="Malgun Gothic"/>
                <a:cs typeface="Malgun Gothic"/>
                <a:sym typeface="Malgun Gothic"/>
              </a:rPr>
              <a:t>잘못된 분석이나 위험한 결론을 초래할 수 있음!</a:t>
            </a:r>
            <a:endParaRPr sz="1000">
              <a:latin typeface="Malgun Gothic"/>
              <a:ea typeface="Malgun Gothic"/>
              <a:cs typeface="Malgun Gothic"/>
              <a:sym typeface="Malgun Gothic"/>
            </a:endParaRPr>
          </a:p>
        </p:txBody>
      </p:sp>
      <p:cxnSp>
        <p:nvCxnSpPr>
          <p:cNvPr id="218" name="Google Shape;218;p24"/>
          <p:cNvCxnSpPr>
            <a:stCxn id="207" idx="3"/>
            <a:endCxn id="219" idx="1"/>
          </p:cNvCxnSpPr>
          <p:nvPr/>
        </p:nvCxnSpPr>
        <p:spPr>
          <a:xfrm rot="10800000" flipH="1">
            <a:off x="4523550" y="3604486"/>
            <a:ext cx="1331400" cy="1889400"/>
          </a:xfrm>
          <a:prstGeom prst="curvedConnector3">
            <a:avLst>
              <a:gd name="adj1" fmla="val 65057"/>
            </a:avLst>
          </a:prstGeom>
          <a:noFill/>
          <a:ln w="19050" cap="flat" cmpd="sng">
            <a:solidFill>
              <a:srgbClr val="D9D9D9"/>
            </a:solidFill>
            <a:prstDash val="solid"/>
            <a:round/>
            <a:headEnd type="oval" w="med" len="med"/>
            <a:tailEnd type="oval" w="med" len="med"/>
          </a:ln>
        </p:spPr>
      </p:cxnSp>
      <p:sp>
        <p:nvSpPr>
          <p:cNvPr id="219" name="Google Shape;219;p24"/>
          <p:cNvSpPr/>
          <p:nvPr/>
        </p:nvSpPr>
        <p:spPr>
          <a:xfrm>
            <a:off x="5854825" y="3481075"/>
            <a:ext cx="13998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0" name="Google Shape;220;p24"/>
          <p:cNvSpPr/>
          <p:nvPr/>
        </p:nvSpPr>
        <p:spPr>
          <a:xfrm>
            <a:off x="4791625" y="1705238"/>
            <a:ext cx="1747200" cy="1304100"/>
          </a:xfrm>
          <a:prstGeom prst="wedgeRoundRectCallout">
            <a:avLst>
              <a:gd name="adj1" fmla="val -69454"/>
              <a:gd name="adj2" fmla="val 97651"/>
              <a:gd name="adj3" fmla="val 0"/>
            </a:avLst>
          </a:prstGeom>
          <a:solidFill>
            <a:srgbClr val="00FFFF"/>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ko-KR" sz="1000" b="1">
                <a:latin typeface="Malgun Gothic"/>
                <a:ea typeface="Malgun Gothic"/>
                <a:cs typeface="Malgun Gothic"/>
                <a:sym typeface="Malgun Gothic"/>
              </a:rPr>
              <a:t>Math &amp; Statistics </a:t>
            </a:r>
            <a:endParaRPr sz="1000" b="1">
              <a:latin typeface="Malgun Gothic"/>
              <a:ea typeface="Malgun Gothic"/>
              <a:cs typeface="Malgun Gothic"/>
              <a:sym typeface="Malgun Gothic"/>
            </a:endParaRPr>
          </a:p>
          <a:p>
            <a:pPr marL="0" lvl="0" indent="0" algn="ctr" rtl="0">
              <a:lnSpc>
                <a:spcPct val="115000"/>
              </a:lnSpc>
              <a:spcBef>
                <a:spcPts val="0"/>
              </a:spcBef>
              <a:spcAft>
                <a:spcPts val="0"/>
              </a:spcAft>
              <a:buNone/>
            </a:pPr>
            <a:r>
              <a:rPr lang="ko-KR" sz="1000">
                <a:latin typeface="Malgun Gothic"/>
                <a:ea typeface="Malgun Gothic"/>
                <a:cs typeface="Malgun Gothic"/>
                <a:sym typeface="Malgun Gothic"/>
              </a:rPr>
              <a:t>강력한 수학 및 통계적 기초는 데이터 과학자가 데이터에서 의미 있는 통찰을 도출하고, 신뢰성 있는 결과를 얻는 데 필수! </a:t>
            </a:r>
            <a:endParaRPr sz="1000">
              <a:latin typeface="Malgun Gothic"/>
              <a:ea typeface="Malgun Gothic"/>
              <a:cs typeface="Malgun Gothic"/>
              <a:sym typeface="Malgun Gothic"/>
            </a:endParaRPr>
          </a:p>
        </p:txBody>
      </p:sp>
      <p:sp>
        <p:nvSpPr>
          <p:cNvPr id="221" name="Google Shape;221;p24"/>
          <p:cNvSpPr/>
          <p:nvPr/>
        </p:nvSpPr>
        <p:spPr>
          <a:xfrm>
            <a:off x="2796150" y="2617359"/>
            <a:ext cx="1543200" cy="753600"/>
          </a:xfrm>
          <a:prstGeom prst="wedgeRoundRectCallout">
            <a:avLst>
              <a:gd name="adj1" fmla="val 12550"/>
              <a:gd name="adj2" fmla="val 69654"/>
              <a:gd name="adj3" fmla="val 0"/>
            </a:avLst>
          </a:prstGeom>
          <a:solidFill>
            <a:srgbClr val="FFFF99"/>
          </a:solidFill>
          <a:ln w="9525" cap="flat" cmpd="sng">
            <a:solidFill>
              <a:srgbClr val="888888"/>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ko-KR" sz="1000" b="1">
                <a:latin typeface="Malgun Gothic"/>
                <a:ea typeface="Malgun Gothic"/>
                <a:cs typeface="Malgun Gothic"/>
                <a:sym typeface="Malgun Gothic"/>
              </a:rPr>
              <a:t>Machine Learning</a:t>
            </a:r>
            <a:endParaRPr sz="1000" b="1">
              <a:latin typeface="Malgun Gothic"/>
              <a:ea typeface="Malgun Gothic"/>
              <a:cs typeface="Malgun Gothic"/>
              <a:sym typeface="Malgun Gothic"/>
            </a:endParaRPr>
          </a:p>
          <a:p>
            <a:pPr marL="0" lvl="0" indent="0" algn="ctr" rtl="0">
              <a:lnSpc>
                <a:spcPct val="115000"/>
              </a:lnSpc>
              <a:spcBef>
                <a:spcPts val="0"/>
              </a:spcBef>
              <a:spcAft>
                <a:spcPts val="0"/>
              </a:spcAft>
              <a:buNone/>
            </a:pPr>
            <a:r>
              <a:rPr lang="ko-KR" sz="1000">
                <a:latin typeface="Malgun Gothic"/>
                <a:ea typeface="Malgun Gothic"/>
                <a:cs typeface="Malgun Gothic"/>
                <a:sym typeface="Malgun Gothic"/>
              </a:rPr>
              <a:t>해킹스킬과 수학통계가 결합된 인공지능의 </a:t>
            </a:r>
            <a:endParaRPr sz="1000">
              <a:latin typeface="Malgun Gothic"/>
              <a:ea typeface="Malgun Gothic"/>
              <a:cs typeface="Malgun Gothic"/>
              <a:sym typeface="Malgun Gothic"/>
            </a:endParaRPr>
          </a:p>
          <a:p>
            <a:pPr marL="0" lvl="0" indent="0" algn="ctr" rtl="0">
              <a:lnSpc>
                <a:spcPct val="115000"/>
              </a:lnSpc>
              <a:spcBef>
                <a:spcPts val="0"/>
              </a:spcBef>
              <a:spcAft>
                <a:spcPts val="0"/>
              </a:spcAft>
              <a:buNone/>
            </a:pPr>
            <a:r>
              <a:rPr lang="ko-KR" sz="1000">
                <a:latin typeface="Malgun Gothic"/>
                <a:ea typeface="Malgun Gothic"/>
                <a:cs typeface="Malgun Gothic"/>
                <a:sym typeface="Malgun Gothic"/>
              </a:rPr>
              <a:t>핵심 기술! </a:t>
            </a:r>
            <a:endParaRPr sz="1000">
              <a:latin typeface="Malgun Gothic"/>
              <a:ea typeface="Malgun Gothic"/>
              <a:cs typeface="Malgun Gothic"/>
              <a:sym typeface="Malgun Gothic"/>
            </a:endParaRPr>
          </a:p>
        </p:txBody>
      </p:sp>
      <p:sp>
        <p:nvSpPr>
          <p:cNvPr id="222" name="Google Shape;222;p24"/>
          <p:cNvSpPr/>
          <p:nvPr/>
        </p:nvSpPr>
        <p:spPr>
          <a:xfrm>
            <a:off x="5845725" y="5052291"/>
            <a:ext cx="2945700" cy="402000"/>
          </a:xfrm>
          <a:prstGeom prst="round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23" name="Google Shape;223;p24"/>
          <p:cNvCxnSpPr>
            <a:stCxn id="222" idx="1"/>
          </p:cNvCxnSpPr>
          <p:nvPr/>
        </p:nvCxnSpPr>
        <p:spPr>
          <a:xfrm rot="10800000">
            <a:off x="4824225" y="3830391"/>
            <a:ext cx="1021500" cy="1422900"/>
          </a:xfrm>
          <a:prstGeom prst="curvedConnector2">
            <a:avLst/>
          </a:prstGeom>
          <a:noFill/>
          <a:ln w="19050" cap="flat" cmpd="sng">
            <a:solidFill>
              <a:srgbClr val="D9D9D9"/>
            </a:solidFill>
            <a:prstDash val="solid"/>
            <a:round/>
            <a:headEnd type="oval" w="med" len="med"/>
            <a:tailEnd type="oval" w="med" len="med"/>
          </a:ln>
        </p:spPr>
      </p:cxn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17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이항분포</a:t>
            </a:r>
            <a:endParaRPr/>
          </a:p>
        </p:txBody>
      </p:sp>
      <p:sp>
        <p:nvSpPr>
          <p:cNvPr id="2691" name="Google Shape;2691;p170"/>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동전을 던져 앞이 몇 회나 나오는지 조사하는 실험과 매우 유사한 예들은 우리 주변에서 아주 많이 관찰된다.</a:t>
            </a:r>
            <a:endParaRPr>
              <a:latin typeface="Malgun Gothic"/>
              <a:ea typeface="Malgun Gothic"/>
              <a:cs typeface="Malgun Gothic"/>
              <a:sym typeface="Malgun Gothic"/>
            </a:endParaRPr>
          </a:p>
          <a:p>
            <a:pPr marL="914400" lvl="1"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공장에서 생산된 제품을 검사하여 불량품인지 양호품인지 분류한다.</a:t>
            </a:r>
            <a:endParaRPr>
              <a:latin typeface="Malgun Gothic"/>
              <a:ea typeface="Malgun Gothic"/>
              <a:cs typeface="Malgun Gothic"/>
              <a:sym typeface="Malgun Gothic"/>
            </a:endParaRPr>
          </a:p>
          <a:p>
            <a:pPr marL="914400" lvl="1"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한 유권자에게 특정후보에 대한 찬반을 물어본다.</a:t>
            </a:r>
            <a:endParaRPr>
              <a:latin typeface="Malgun Gothic"/>
              <a:ea typeface="Malgun Gothic"/>
              <a:cs typeface="Malgun Gothic"/>
              <a:sym typeface="Malgun Gothic"/>
            </a:endParaRPr>
          </a:p>
          <a:p>
            <a:pPr marL="457200" lvl="0" indent="-342900" algn="l" rtl="0">
              <a:lnSpc>
                <a:spcPct val="115000"/>
              </a:lnSpc>
              <a:spcBef>
                <a:spcPts val="0"/>
              </a:spcBef>
              <a:spcAft>
                <a:spcPts val="0"/>
              </a:spcAft>
              <a:buSzPts val="1800"/>
              <a:buFont typeface="Malgun Gothic"/>
              <a:buChar char="•"/>
            </a:pPr>
            <a:r>
              <a:rPr lang="ko-KR" b="1">
                <a:latin typeface="Malgun Gothic"/>
                <a:ea typeface="Malgun Gothic"/>
                <a:cs typeface="Malgun Gothic"/>
                <a:sym typeface="Malgun Gothic"/>
              </a:rPr>
              <a:t>이러한 예들은 각각의 실험이 결과는 무엇이 될지 모르지만, 모든 가능한 결과가 두 가지이고(표본공간이 {불량품, 양호품}, {찬성, 반대}), 이 실험이 반복된다는 것이다. 하지만 각 실험에서 결과가 나올 확률은 서로 다르다. </a:t>
            </a:r>
            <a:endParaRPr b="1">
              <a:latin typeface="Malgun Gothic"/>
              <a:ea typeface="Malgun Gothic"/>
              <a:cs typeface="Malgun Gothic"/>
              <a:sym typeface="Malgun Gothic"/>
            </a:endParaRPr>
          </a:p>
          <a:p>
            <a:pPr marL="457200" lvl="0" indent="-342900" algn="l" rtl="0">
              <a:lnSpc>
                <a:spcPct val="115000"/>
              </a:lnSpc>
              <a:spcBef>
                <a:spcPts val="0"/>
              </a:spcBef>
              <a:spcAft>
                <a:spcPts val="0"/>
              </a:spcAft>
              <a:buSzPts val="1800"/>
              <a:buChar char="•"/>
            </a:pPr>
            <a:r>
              <a:rPr lang="ko-KR">
                <a:latin typeface="Malgun Gothic"/>
                <a:ea typeface="Malgun Gothic"/>
                <a:cs typeface="Malgun Gothic"/>
                <a:sym typeface="Malgun Gothic"/>
              </a:rPr>
              <a:t>이러한 실험들을 ‘</a:t>
            </a:r>
            <a:r>
              <a:rPr lang="ko-KR" b="1">
                <a:latin typeface="Malgun Gothic"/>
                <a:ea typeface="Malgun Gothic"/>
                <a:cs typeface="Malgun Gothic"/>
                <a:sym typeface="Malgun Gothic"/>
              </a:rPr>
              <a:t>베르누이시행</a:t>
            </a:r>
            <a:r>
              <a:rPr lang="ko-KR">
                <a:latin typeface="Malgun Gothic"/>
                <a:ea typeface="Malgun Gothic"/>
                <a:cs typeface="Malgun Gothic"/>
                <a:sym typeface="Malgun Gothic"/>
              </a:rPr>
              <a:t>(Bernoulli trial)’이라고 하는데, 흔히 두 결과 중 관심있는 결과를 ‘성공’, 나머지 결과를 ‘실패’라 부른다. </a:t>
            </a:r>
            <a:endParaRPr>
              <a:latin typeface="Malgun Gothic"/>
              <a:ea typeface="Malgun Gothic"/>
              <a:cs typeface="Malgun Gothic"/>
              <a:sym typeface="Malgun Gothic"/>
            </a:endParaRPr>
          </a:p>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베르누이 시행을 여러 번 반복하여 ’성공’의 회수를 알아본다.</a:t>
            </a:r>
            <a:endParaRPr>
              <a:latin typeface="Malgun Gothic"/>
              <a:ea typeface="Malgun Gothic"/>
              <a:cs typeface="Malgun Gothic"/>
              <a:sym typeface="Malgun Gothic"/>
            </a:endParaRPr>
          </a:p>
          <a:p>
            <a:pPr marL="914400" lvl="1"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동전을 5번 던져 앞이 나오는 회수를 조사한다.</a:t>
            </a:r>
            <a:endParaRPr>
              <a:latin typeface="Malgun Gothic"/>
              <a:ea typeface="Malgun Gothic"/>
              <a:cs typeface="Malgun Gothic"/>
              <a:sym typeface="Malgun Gothic"/>
            </a:endParaRPr>
          </a:p>
          <a:p>
            <a:pPr marL="914400" lvl="1"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공장에서 생산된 제품 100개를 검사하여 불량품의 개수를 세어본다.</a:t>
            </a:r>
            <a:endParaRPr>
              <a:latin typeface="Malgun Gothic"/>
              <a:ea typeface="Malgun Gothic"/>
              <a:cs typeface="Malgun Gothic"/>
              <a:sym typeface="Malgun Gothic"/>
            </a:endParaRPr>
          </a:p>
          <a:p>
            <a:pPr marL="914400" lvl="1"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유권자 50명 중 특정후보에 찬성하는 사람 수를 세어본다.</a:t>
            </a:r>
            <a:endParaRPr>
              <a:latin typeface="Malgun Gothic"/>
              <a:ea typeface="Malgun Gothic"/>
              <a:cs typeface="Malgun Gothic"/>
              <a:sym typeface="Malgun Gothic"/>
            </a:endParaRPr>
          </a:p>
        </p:txBody>
      </p:sp>
      <p:sp>
        <p:nvSpPr>
          <p:cNvPr id="2692" name="Google Shape;2692;p17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693" name="Google Shape;2693;p17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170</a:t>
            </a:fld>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2698" name="Google Shape;2698;p17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이항분포</a:t>
            </a:r>
            <a:endParaRPr/>
          </a:p>
        </p:txBody>
      </p:sp>
      <p:sp>
        <p:nvSpPr>
          <p:cNvPr id="2699" name="Google Shape;2699;p171"/>
          <p:cNvSpPr txBox="1">
            <a:spLocks noGrp="1"/>
          </p:cNvSpPr>
          <p:nvPr>
            <p:ph type="body" idx="4294967295"/>
          </p:nvPr>
        </p:nvSpPr>
        <p:spPr>
          <a:xfrm>
            <a:off x="315300" y="1110000"/>
            <a:ext cx="8513400" cy="12054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Char char="•"/>
            </a:pPr>
            <a:r>
              <a:rPr lang="ko-KR">
                <a:latin typeface="Malgun Gothic"/>
                <a:ea typeface="Malgun Gothic"/>
                <a:cs typeface="Malgun Gothic"/>
                <a:sym typeface="Malgun Gothic"/>
              </a:rPr>
              <a:t>동일한 성공확률을 가진 베르누이 시행을 독립적으로 반복실시할 때의 ‘성공의 회수’를 </a:t>
            </a:r>
            <a:r>
              <a:rPr lang="ko-KR" b="1">
                <a:latin typeface="Malgun Gothic"/>
                <a:ea typeface="Malgun Gothic"/>
                <a:cs typeface="Malgun Gothic"/>
                <a:sym typeface="Malgun Gothic"/>
              </a:rPr>
              <a:t>이항확률변량</a:t>
            </a:r>
            <a:r>
              <a:rPr lang="ko-KR">
                <a:latin typeface="Malgun Gothic"/>
                <a:ea typeface="Malgun Gothic"/>
                <a:cs typeface="Malgun Gothic"/>
                <a:sym typeface="Malgun Gothic"/>
              </a:rPr>
              <a:t>(binomial random variable)라고 하며, 그 분포를</a:t>
            </a:r>
            <a:r>
              <a:rPr lang="ko-KR" b="1">
                <a:latin typeface="Malgun Gothic"/>
                <a:ea typeface="Malgun Gothic"/>
                <a:cs typeface="Malgun Gothic"/>
                <a:sym typeface="Malgun Gothic"/>
              </a:rPr>
              <a:t> 이항분포</a:t>
            </a:r>
            <a:r>
              <a:rPr lang="ko-KR">
                <a:latin typeface="Malgun Gothic"/>
                <a:ea typeface="Malgun Gothic"/>
                <a:cs typeface="Malgun Gothic"/>
                <a:sym typeface="Malgun Gothic"/>
              </a:rPr>
              <a:t>(binomial distribution)라고 한다.</a:t>
            </a:r>
            <a:endParaRPr>
              <a:latin typeface="Malgun Gothic"/>
              <a:ea typeface="Malgun Gothic"/>
              <a:cs typeface="Malgun Gothic"/>
              <a:sym typeface="Malgun Gothic"/>
            </a:endParaRPr>
          </a:p>
        </p:txBody>
      </p:sp>
      <p:sp>
        <p:nvSpPr>
          <p:cNvPr id="2700" name="Google Shape;2700;p17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701" name="Google Shape;2701;p17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171</a:t>
            </a:fld>
            <a:endParaRPr/>
          </a:p>
        </p:txBody>
      </p:sp>
      <p:sp>
        <p:nvSpPr>
          <p:cNvPr id="2702" name="Google Shape;2702;p171"/>
          <p:cNvSpPr txBox="1"/>
          <p:nvPr/>
        </p:nvSpPr>
        <p:spPr>
          <a:xfrm>
            <a:off x="315375" y="2253100"/>
            <a:ext cx="8255100" cy="24153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10-4</a:t>
            </a:r>
            <a:r>
              <a:rPr lang="ko-KR" sz="1600" dirty="0">
                <a:latin typeface="Malgun Gothic"/>
                <a:ea typeface="Malgun Gothic"/>
                <a:cs typeface="Malgun Gothic"/>
                <a:sym typeface="Malgun Gothic"/>
              </a:rPr>
              <a:t>] 프로야구팀 ‘</a:t>
            </a:r>
            <a:r>
              <a:rPr lang="ko-KR" sz="1600" dirty="0" err="1">
                <a:latin typeface="Malgun Gothic"/>
                <a:ea typeface="Malgun Gothic"/>
                <a:cs typeface="Malgun Gothic"/>
                <a:sym typeface="Malgun Gothic"/>
              </a:rPr>
              <a:t>호랑이’가</a:t>
            </a:r>
            <a:r>
              <a:rPr lang="ko-KR" sz="1600" dirty="0">
                <a:latin typeface="Malgun Gothic"/>
                <a:ea typeface="Malgun Gothic"/>
                <a:cs typeface="Malgun Gothic"/>
                <a:sym typeface="Malgun Gothic"/>
              </a:rPr>
              <a:t> 올해 시즌에 ‘</a:t>
            </a:r>
            <a:r>
              <a:rPr lang="ko-KR" sz="1600" dirty="0" err="1">
                <a:latin typeface="Malgun Gothic"/>
                <a:ea typeface="Malgun Gothic"/>
                <a:cs typeface="Malgun Gothic"/>
                <a:sym typeface="Malgun Gothic"/>
              </a:rPr>
              <a:t>곰’팀과</a:t>
            </a:r>
            <a:r>
              <a:rPr lang="ko-KR" sz="1600" dirty="0">
                <a:latin typeface="Malgun Gothic"/>
                <a:ea typeface="Malgun Gothic"/>
                <a:cs typeface="Malgun Gothic"/>
                <a:sym typeface="Malgun Gothic"/>
              </a:rPr>
              <a:t> 앞으로 더 </a:t>
            </a:r>
            <a:r>
              <a:rPr lang="ko-KR" sz="1600" dirty="0" err="1">
                <a:latin typeface="Malgun Gothic"/>
                <a:ea typeface="Malgun Gothic"/>
                <a:cs typeface="Malgun Gothic"/>
                <a:sym typeface="Malgun Gothic"/>
              </a:rPr>
              <a:t>치르어야</a:t>
            </a:r>
            <a:r>
              <a:rPr lang="ko-KR" sz="1600" dirty="0">
                <a:latin typeface="Malgun Gothic"/>
                <a:ea typeface="Malgun Gothic"/>
                <a:cs typeface="Malgun Gothic"/>
                <a:sym typeface="Malgun Gothic"/>
              </a:rPr>
              <a:t> 할 </a:t>
            </a:r>
            <a:r>
              <a:rPr lang="ko-KR" sz="1600" dirty="0" err="1">
                <a:latin typeface="Malgun Gothic"/>
                <a:ea typeface="Malgun Gothic"/>
                <a:cs typeface="Malgun Gothic"/>
                <a:sym typeface="Malgun Gothic"/>
              </a:rPr>
              <a:t>게임수는</a:t>
            </a:r>
            <a:r>
              <a:rPr lang="ko-KR" sz="1600" dirty="0">
                <a:latin typeface="Malgun Gothic"/>
                <a:ea typeface="Malgun Gothic"/>
                <a:cs typeface="Malgun Gothic"/>
                <a:sym typeface="Malgun Gothic"/>
              </a:rPr>
              <a:t> 네 게임이다. 만일 호랑이팀이 매 게임 승리할 확률이 60%라면 호랑이팀이</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문1) 모두 질 확률은? </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문2) 한 번 이길 확률은?	</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문3) 두 번 이길 확률은?	</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문4) 세 번 이길 확률은? </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문5) 네 번 모두 이길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문6) </a:t>
            </a:r>
            <a:r>
              <a:rPr lang="ko-KR" sz="1600" dirty="0" err="1">
                <a:latin typeface="Malgun Gothic"/>
                <a:ea typeface="Malgun Gothic"/>
                <a:cs typeface="Malgun Gothic"/>
                <a:sym typeface="Malgun Gothic"/>
              </a:rPr>
              <a:t>확률변량</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X</a:t>
            </a:r>
            <a:r>
              <a:rPr lang="ko-KR" sz="1600" dirty="0">
                <a:latin typeface="Malgun Gothic"/>
                <a:ea typeface="Malgun Gothic"/>
                <a:cs typeface="Malgun Gothic"/>
                <a:sym typeface="Malgun Gothic"/>
              </a:rPr>
              <a:t> = ‘호랑이가 승리하는 </a:t>
            </a:r>
            <a:r>
              <a:rPr lang="ko-KR" sz="1600" dirty="0" err="1">
                <a:latin typeface="Malgun Gothic"/>
                <a:ea typeface="Malgun Gothic"/>
                <a:cs typeface="Malgun Gothic"/>
                <a:sym typeface="Malgun Gothic"/>
              </a:rPr>
              <a:t>게임수</a:t>
            </a:r>
            <a:r>
              <a:rPr lang="ko-KR" sz="1600" dirty="0">
                <a:latin typeface="Malgun Gothic"/>
                <a:ea typeface="Malgun Gothic"/>
                <a:cs typeface="Malgun Gothic"/>
                <a:sym typeface="Malgun Gothic"/>
              </a:rPr>
              <a:t>’ 의 확률분포를 구하라.</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2703" name="Google Shape;2703;p171"/>
          <p:cNvSpPr txBox="1"/>
          <p:nvPr/>
        </p:nvSpPr>
        <p:spPr>
          <a:xfrm>
            <a:off x="63850" y="4596350"/>
            <a:ext cx="9010200" cy="15777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이 문제는 매 게임이 ‘승’과 ‘패’의 베르누이 시행이다. 이 베르누이 시행을 네 번 반복한다. 표본공간은 네 게임의 승패에 관한 모든 가능성으로 모두 16개의 원소가 있다. 승을 O, 패를 X로 표시하여 표본공간을 적어보면 다음과 같다.</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sz="1200">
                <a:solidFill>
                  <a:schemeClr val="dk1"/>
                </a:solidFill>
                <a:latin typeface="Malgun Gothic"/>
                <a:ea typeface="Malgun Gothic"/>
                <a:cs typeface="Malgun Gothic"/>
                <a:sym typeface="Malgun Gothic"/>
              </a:rPr>
              <a:t>S = {‘XXXX’,‘OXXX’,‘XOXX’,‘XXOX’,‘XXXO’,‘OOXX’,‘OXOX’,‘OXXO’,‘XOOX’,‘XOXO’,‘XXOO’,‘OOOX’,‘OOXO’,‘OXOO’,‘XOOO’,‘XXXX’}</a:t>
            </a:r>
            <a:endParaRPr sz="1200">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172"/>
          <p:cNvSpPr txBox="1">
            <a:spLocks noGrp="1"/>
          </p:cNvSpPr>
          <p:nvPr>
            <p:ph type="title"/>
          </p:nvPr>
        </p:nvSpPr>
        <p:spPr>
          <a:xfrm>
            <a:off x="315375" y="527200"/>
            <a:ext cx="75006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a:t>이항분포 </a:t>
            </a:r>
            <a:r>
              <a:rPr lang="ko-KR" sz="1800" dirty="0">
                <a:solidFill>
                  <a:schemeClr val="dk1"/>
                </a:solidFill>
                <a:latin typeface="Malgun Gothic"/>
                <a:ea typeface="Malgun Gothic"/>
                <a:cs typeface="Malgun Gothic"/>
                <a:sym typeface="Malgun Gothic"/>
              </a:rPr>
              <a:t>[예</a:t>
            </a:r>
            <a:r>
              <a:rPr lang="ko-KR" altLang="en-US" sz="1800" dirty="0">
                <a:solidFill>
                  <a:schemeClr val="dk1"/>
                </a:solidFill>
                <a:latin typeface="Malgun Gothic"/>
                <a:ea typeface="Malgun Gothic"/>
                <a:cs typeface="Malgun Gothic"/>
                <a:sym typeface="Malgun Gothic"/>
              </a:rPr>
              <a:t>제 </a:t>
            </a:r>
            <a:r>
              <a:rPr lang="en-US" altLang="ko-KR" sz="1800" dirty="0">
                <a:solidFill>
                  <a:schemeClr val="dk1"/>
                </a:solidFill>
                <a:latin typeface="Malgun Gothic"/>
                <a:ea typeface="Malgun Gothic"/>
                <a:cs typeface="Malgun Gothic"/>
                <a:sym typeface="Malgun Gothic"/>
              </a:rPr>
              <a:t>10-4</a:t>
            </a:r>
            <a:r>
              <a:rPr lang="ko-KR" sz="1800" dirty="0">
                <a:solidFill>
                  <a:schemeClr val="dk1"/>
                </a:solidFill>
                <a:latin typeface="Malgun Gothic"/>
                <a:ea typeface="Malgun Gothic"/>
                <a:cs typeface="Malgun Gothic"/>
                <a:sym typeface="Malgun Gothic"/>
              </a:rPr>
              <a:t>]풀이</a:t>
            </a:r>
            <a:endParaRPr dirty="0"/>
          </a:p>
        </p:txBody>
      </p:sp>
      <p:sp>
        <p:nvSpPr>
          <p:cNvPr id="2709" name="Google Shape;2709;p17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710" name="Google Shape;2710;p17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172</a:t>
            </a:fld>
            <a:endParaRPr/>
          </a:p>
        </p:txBody>
      </p:sp>
      <p:sp>
        <p:nvSpPr>
          <p:cNvPr id="2711" name="Google Shape;2711;p172"/>
          <p:cNvSpPr txBox="1"/>
          <p:nvPr/>
        </p:nvSpPr>
        <p:spPr>
          <a:xfrm>
            <a:off x="315375" y="1348748"/>
            <a:ext cx="8605200" cy="45591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r>
              <a:rPr lang="ko-KR">
                <a:solidFill>
                  <a:schemeClr val="dk1"/>
                </a:solidFill>
                <a:latin typeface="Malgun Gothic"/>
                <a:ea typeface="Malgun Gothic"/>
                <a:cs typeface="Malgun Gothic"/>
                <a:sym typeface="Malgun Gothic"/>
              </a:rPr>
              <a:t>문1)은 호랑이가 모두 질 사건 {‘XXXX’}의 확률이므로 0.4✕0.4✕0.4✕0.4=0.4</a:t>
            </a:r>
            <a:r>
              <a:rPr lang="ko-KR" baseline="30000">
                <a:solidFill>
                  <a:schemeClr val="dk1"/>
                </a:solidFill>
                <a:latin typeface="Malgun Gothic"/>
                <a:ea typeface="Malgun Gothic"/>
                <a:cs typeface="Malgun Gothic"/>
                <a:sym typeface="Malgun Gothic"/>
              </a:rPr>
              <a:t>4</a:t>
            </a:r>
            <a:r>
              <a:rPr lang="ko-KR">
                <a:solidFill>
                  <a:schemeClr val="dk1"/>
                </a:solidFill>
                <a:latin typeface="Malgun Gothic"/>
                <a:ea typeface="Malgun Gothic"/>
                <a:cs typeface="Malgun Gothic"/>
                <a:sym typeface="Malgun Gothic"/>
              </a:rPr>
              <a:t>가 된다.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r>
              <a:rPr lang="ko-KR">
                <a:solidFill>
                  <a:schemeClr val="dk1"/>
                </a:solidFill>
                <a:latin typeface="Malgun Gothic"/>
                <a:ea typeface="Malgun Gothic"/>
                <a:cs typeface="Malgun Gothic"/>
                <a:sym typeface="Malgun Gothic"/>
              </a:rPr>
              <a:t>문2)에서 호랑이가 한 번 이기고 세 번 질 확률은 0.6✕0.4✕0.4✕0.4이다. 호랑이가 한 번 이길 사건은 네 가지 경우 {‘OXXX’, ’XOXX’, ’XXOX’, ’XXXO’}가 있다. 이 네 가지라는 것은 네 개의 자리가 있을 때 한 자리에 O를 앉게 하는 경우의 수  </a:t>
            </a:r>
            <a:r>
              <a:rPr lang="ko-KR" sz="1000">
                <a:solidFill>
                  <a:schemeClr val="dk1"/>
                </a:solidFill>
                <a:latin typeface="Malgun Gothic"/>
                <a:ea typeface="Malgun Gothic"/>
                <a:cs typeface="Malgun Gothic"/>
                <a:sym typeface="Malgun Gothic"/>
              </a:rPr>
              <a:t>4</a:t>
            </a:r>
            <a:r>
              <a:rPr lang="ko-KR" i="1">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1</a:t>
            </a:r>
            <a:r>
              <a:rPr lang="ko-KR">
                <a:solidFill>
                  <a:schemeClr val="dk1"/>
                </a:solidFill>
                <a:latin typeface="Malgun Gothic"/>
                <a:ea typeface="Malgun Gothic"/>
                <a:cs typeface="Malgun Gothic"/>
                <a:sym typeface="Malgun Gothic"/>
              </a:rPr>
              <a:t> 과 같다. 그러므로, 호랑이가 한 번 이길 확률은 </a:t>
            </a:r>
            <a:r>
              <a:rPr lang="ko-KR" sz="1000">
                <a:solidFill>
                  <a:schemeClr val="dk1"/>
                </a:solidFill>
                <a:latin typeface="Malgun Gothic"/>
                <a:ea typeface="Malgun Gothic"/>
                <a:cs typeface="Malgun Gothic"/>
                <a:sym typeface="Malgun Gothic"/>
              </a:rPr>
              <a:t>4</a:t>
            </a:r>
            <a:r>
              <a:rPr lang="ko-KR" i="1">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1</a:t>
            </a:r>
            <a:r>
              <a:rPr lang="ko-KR">
                <a:solidFill>
                  <a:schemeClr val="dk1"/>
                </a:solidFill>
                <a:latin typeface="Malgun Gothic"/>
                <a:ea typeface="Malgun Gothic"/>
                <a:cs typeface="Malgun Gothic"/>
                <a:sym typeface="Malgun Gothic"/>
              </a:rPr>
              <a:t>✕0.6✕0.4</a:t>
            </a:r>
            <a:r>
              <a:rPr lang="ko-KR" baseline="30000">
                <a:solidFill>
                  <a:schemeClr val="dk1"/>
                </a:solidFill>
                <a:latin typeface="Malgun Gothic"/>
                <a:ea typeface="Malgun Gothic"/>
                <a:cs typeface="Malgun Gothic"/>
                <a:sym typeface="Malgun Gothic"/>
              </a:rPr>
              <a:t>3</a:t>
            </a:r>
            <a:r>
              <a:rPr lang="ko-KR">
                <a:solidFill>
                  <a:schemeClr val="dk1"/>
                </a:solidFill>
                <a:latin typeface="Malgun Gothic"/>
                <a:ea typeface="Malgun Gothic"/>
                <a:cs typeface="Malgun Gothic"/>
                <a:sym typeface="Malgun Gothic"/>
              </a:rPr>
              <a:t> 이다.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r>
              <a:rPr lang="ko-KR">
                <a:solidFill>
                  <a:schemeClr val="dk1"/>
                </a:solidFill>
                <a:latin typeface="Malgun Gothic"/>
                <a:ea typeface="Malgun Gothic"/>
                <a:cs typeface="Malgun Gothic"/>
                <a:sym typeface="Malgun Gothic"/>
              </a:rPr>
              <a:t>문3)에서 호랑이가 두 번 이기고 두 번 질 확률은 0.6✕0.6✕0.4✕0.4이다. 그러나, 호랑이가 두 번 이길 사건은 여섯 가지 경우 {‘OOXX’, ‘OXOX’, ‘OXXO’, ‘XOOX’, ‘XOXO’, ‘XXOO’}가 있다. 이 여섯 가지라는 것은 네 개의 자리가 있을 때 두 자리에 O를 앉게 사는 경우의 수 </a:t>
            </a:r>
            <a:r>
              <a:rPr lang="ko-KR" sz="1000">
                <a:solidFill>
                  <a:schemeClr val="dk1"/>
                </a:solidFill>
                <a:latin typeface="Malgun Gothic"/>
                <a:ea typeface="Malgun Gothic"/>
                <a:cs typeface="Malgun Gothic"/>
                <a:sym typeface="Malgun Gothic"/>
              </a:rPr>
              <a:t>4</a:t>
            </a:r>
            <a:r>
              <a:rPr lang="ko-KR" i="1">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2</a:t>
            </a:r>
            <a:r>
              <a:rPr lang="ko-KR">
                <a:solidFill>
                  <a:schemeClr val="dk1"/>
                </a:solidFill>
                <a:latin typeface="Malgun Gothic"/>
                <a:ea typeface="Malgun Gothic"/>
                <a:cs typeface="Malgun Gothic"/>
                <a:sym typeface="Malgun Gothic"/>
              </a:rPr>
              <a:t> 과 같다. 그러므로, 호랑이가 두 번 이길 확률은 </a:t>
            </a:r>
            <a:r>
              <a:rPr lang="ko-KR" sz="1000">
                <a:solidFill>
                  <a:schemeClr val="dk1"/>
                </a:solidFill>
                <a:latin typeface="Malgun Gothic"/>
                <a:ea typeface="Malgun Gothic"/>
                <a:cs typeface="Malgun Gothic"/>
                <a:sym typeface="Malgun Gothic"/>
              </a:rPr>
              <a:t>4</a:t>
            </a:r>
            <a:r>
              <a:rPr lang="ko-KR" i="1">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2</a:t>
            </a:r>
            <a:r>
              <a:rPr lang="ko-KR">
                <a:solidFill>
                  <a:schemeClr val="dk1"/>
                </a:solidFill>
                <a:latin typeface="Malgun Gothic"/>
                <a:ea typeface="Malgun Gothic"/>
                <a:cs typeface="Malgun Gothic"/>
                <a:sym typeface="Malgun Gothic"/>
              </a:rPr>
              <a:t>✕0.6</a:t>
            </a:r>
            <a:r>
              <a:rPr lang="ko-KR" baseline="30000">
                <a:solidFill>
                  <a:schemeClr val="dk1"/>
                </a:solidFill>
                <a:latin typeface="Malgun Gothic"/>
                <a:ea typeface="Malgun Gothic"/>
                <a:cs typeface="Malgun Gothic"/>
                <a:sym typeface="Malgun Gothic"/>
              </a:rPr>
              <a:t>2</a:t>
            </a:r>
            <a:r>
              <a:rPr lang="ko-KR">
                <a:solidFill>
                  <a:schemeClr val="dk1"/>
                </a:solidFill>
                <a:latin typeface="Malgun Gothic"/>
                <a:ea typeface="Malgun Gothic"/>
                <a:cs typeface="Malgun Gothic"/>
                <a:sym typeface="Malgun Gothic"/>
              </a:rPr>
              <a:t>✕0.4</a:t>
            </a:r>
            <a:r>
              <a:rPr lang="ko-KR" baseline="30000">
                <a:solidFill>
                  <a:schemeClr val="dk1"/>
                </a:solidFill>
                <a:latin typeface="Malgun Gothic"/>
                <a:ea typeface="Malgun Gothic"/>
                <a:cs typeface="Malgun Gothic"/>
                <a:sym typeface="Malgun Gothic"/>
              </a:rPr>
              <a:t>2</a:t>
            </a:r>
            <a:r>
              <a:rPr lang="ko-KR">
                <a:solidFill>
                  <a:schemeClr val="dk1"/>
                </a:solidFill>
                <a:latin typeface="Malgun Gothic"/>
                <a:ea typeface="Malgun Gothic"/>
                <a:cs typeface="Malgun Gothic"/>
                <a:sym typeface="Malgun Gothic"/>
              </a:rPr>
              <a:t>이다.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r>
              <a:rPr lang="ko-KR">
                <a:solidFill>
                  <a:schemeClr val="dk1"/>
                </a:solidFill>
                <a:latin typeface="Malgun Gothic"/>
                <a:ea typeface="Malgun Gothic"/>
                <a:cs typeface="Malgun Gothic"/>
                <a:sym typeface="Malgun Gothic"/>
              </a:rPr>
              <a:t>문4)에서 호랑이가 세 번 이기고 한 번 질 확률은  0.6✕0.6✕0.4✕0.4이다. 그러나, 호랑이가 세 번 이길 사건은 네 가지 경우 {‘OOOX’, ‘OOXO’, ‘OXOO’, ‘XOOO’}가 있다. 이 네 가지라는 것은 네 개의 자리가 있을 때 세 자리에 O을 앉게 하는 경우의 수  </a:t>
            </a:r>
            <a:r>
              <a:rPr lang="ko-KR" sz="1000">
                <a:solidFill>
                  <a:schemeClr val="dk1"/>
                </a:solidFill>
                <a:latin typeface="Malgun Gothic"/>
                <a:ea typeface="Malgun Gothic"/>
                <a:cs typeface="Malgun Gothic"/>
                <a:sym typeface="Malgun Gothic"/>
              </a:rPr>
              <a:t>4</a:t>
            </a:r>
            <a:r>
              <a:rPr lang="ko-KR" i="1">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3</a:t>
            </a:r>
            <a:r>
              <a:rPr lang="ko-KR">
                <a:solidFill>
                  <a:schemeClr val="dk1"/>
                </a:solidFill>
                <a:latin typeface="Malgun Gothic"/>
                <a:ea typeface="Malgun Gothic"/>
                <a:cs typeface="Malgun Gothic"/>
                <a:sym typeface="Malgun Gothic"/>
              </a:rPr>
              <a:t> 과 같다. 그러므로, 호랑이가 세 번 이길 확률은 </a:t>
            </a:r>
            <a:r>
              <a:rPr lang="ko-KR" sz="1000">
                <a:solidFill>
                  <a:schemeClr val="dk1"/>
                </a:solidFill>
                <a:latin typeface="Malgun Gothic"/>
                <a:ea typeface="Malgun Gothic"/>
                <a:cs typeface="Malgun Gothic"/>
                <a:sym typeface="Malgun Gothic"/>
              </a:rPr>
              <a:t>4</a:t>
            </a:r>
            <a:r>
              <a:rPr lang="ko-KR" i="1">
                <a:solidFill>
                  <a:schemeClr val="dk1"/>
                </a:solidFill>
                <a:latin typeface="Malgun Gothic"/>
                <a:ea typeface="Malgun Gothic"/>
                <a:cs typeface="Malgun Gothic"/>
                <a:sym typeface="Malgun Gothic"/>
              </a:rPr>
              <a:t>C</a:t>
            </a:r>
            <a:r>
              <a:rPr lang="ko-KR" sz="1000">
                <a:solidFill>
                  <a:schemeClr val="dk1"/>
                </a:solidFill>
                <a:latin typeface="Malgun Gothic"/>
                <a:ea typeface="Malgun Gothic"/>
                <a:cs typeface="Malgun Gothic"/>
                <a:sym typeface="Malgun Gothic"/>
              </a:rPr>
              <a:t>2</a:t>
            </a:r>
            <a:r>
              <a:rPr lang="ko-KR">
                <a:solidFill>
                  <a:schemeClr val="dk1"/>
                </a:solidFill>
                <a:latin typeface="Malgun Gothic"/>
                <a:ea typeface="Malgun Gothic"/>
                <a:cs typeface="Malgun Gothic"/>
                <a:sym typeface="Malgun Gothic"/>
              </a:rPr>
              <a:t>✕0.6</a:t>
            </a:r>
            <a:r>
              <a:rPr lang="ko-KR" baseline="30000">
                <a:solidFill>
                  <a:schemeClr val="dk1"/>
                </a:solidFill>
                <a:latin typeface="Malgun Gothic"/>
                <a:ea typeface="Malgun Gothic"/>
                <a:cs typeface="Malgun Gothic"/>
                <a:sym typeface="Malgun Gothic"/>
              </a:rPr>
              <a:t>3</a:t>
            </a:r>
            <a:r>
              <a:rPr lang="ko-KR">
                <a:solidFill>
                  <a:schemeClr val="dk1"/>
                </a:solidFill>
                <a:latin typeface="Malgun Gothic"/>
                <a:ea typeface="Malgun Gothic"/>
                <a:cs typeface="Malgun Gothic"/>
                <a:sym typeface="Malgun Gothic"/>
              </a:rPr>
              <a:t>✕0.4 이다.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r>
              <a:rPr lang="ko-KR">
                <a:solidFill>
                  <a:schemeClr val="dk1"/>
                </a:solidFill>
                <a:latin typeface="Malgun Gothic"/>
                <a:ea typeface="Malgun Gothic"/>
                <a:cs typeface="Malgun Gothic"/>
                <a:sym typeface="Malgun Gothic"/>
              </a:rPr>
              <a:t>문5)에서 호랑이가 네 번 이길 확률은 사건 {‘OOOO’}의 확률이므로 0.6✕0.6✕0.6✕0.6=0.6</a:t>
            </a:r>
            <a:r>
              <a:rPr lang="ko-KR" baseline="30000">
                <a:solidFill>
                  <a:schemeClr val="dk1"/>
                </a:solidFill>
                <a:latin typeface="Malgun Gothic"/>
                <a:ea typeface="Malgun Gothic"/>
                <a:cs typeface="Malgun Gothic"/>
                <a:sym typeface="Malgun Gothic"/>
              </a:rPr>
              <a:t>4</a:t>
            </a:r>
            <a:r>
              <a:rPr lang="ko-KR">
                <a:solidFill>
                  <a:schemeClr val="dk1"/>
                </a:solidFill>
                <a:latin typeface="Malgun Gothic"/>
                <a:ea typeface="Malgun Gothic"/>
                <a:cs typeface="Malgun Gothic"/>
                <a:sym typeface="Malgun Gothic"/>
              </a:rPr>
              <a:t>이다.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73"/>
          <p:cNvSpPr txBox="1">
            <a:spLocks noGrp="1"/>
          </p:cNvSpPr>
          <p:nvPr>
            <p:ph type="title"/>
          </p:nvPr>
        </p:nvSpPr>
        <p:spPr>
          <a:xfrm>
            <a:off x="315375" y="527200"/>
            <a:ext cx="73581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a:t>이항분포 </a:t>
            </a:r>
            <a:r>
              <a:rPr lang="ko-KR" sz="1800" dirty="0">
                <a:solidFill>
                  <a:schemeClr val="dk1"/>
                </a:solidFill>
                <a:latin typeface="Malgun Gothic"/>
                <a:ea typeface="Malgun Gothic"/>
                <a:cs typeface="Malgun Gothic"/>
                <a:sym typeface="Malgun Gothic"/>
              </a:rPr>
              <a:t>[</a:t>
            </a:r>
            <a:r>
              <a:rPr lang="ko-KR" altLang="en-US" sz="1800" dirty="0">
                <a:solidFill>
                  <a:schemeClr val="dk1"/>
                </a:solidFill>
                <a:latin typeface="Malgun Gothic"/>
                <a:ea typeface="Malgun Gothic"/>
                <a:cs typeface="Malgun Gothic"/>
                <a:sym typeface="Malgun Gothic"/>
              </a:rPr>
              <a:t>예제 </a:t>
            </a:r>
            <a:r>
              <a:rPr lang="en-US" altLang="ko-KR" sz="1800" dirty="0">
                <a:solidFill>
                  <a:schemeClr val="dk1"/>
                </a:solidFill>
                <a:latin typeface="Malgun Gothic"/>
                <a:ea typeface="Malgun Gothic"/>
                <a:cs typeface="Malgun Gothic"/>
                <a:sym typeface="Malgun Gothic"/>
              </a:rPr>
              <a:t>10-4</a:t>
            </a:r>
            <a:r>
              <a:rPr lang="ko-KR" sz="1800" dirty="0">
                <a:solidFill>
                  <a:schemeClr val="dk1"/>
                </a:solidFill>
                <a:latin typeface="Malgun Gothic"/>
                <a:ea typeface="Malgun Gothic"/>
                <a:cs typeface="Malgun Gothic"/>
                <a:sym typeface="Malgun Gothic"/>
              </a:rPr>
              <a:t>]풀이</a:t>
            </a:r>
            <a:endParaRPr dirty="0"/>
          </a:p>
        </p:txBody>
      </p:sp>
      <p:sp>
        <p:nvSpPr>
          <p:cNvPr id="2717" name="Google Shape;2717;p17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718" name="Google Shape;2718;p17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173</a:t>
            </a:fld>
            <a:endParaRPr/>
          </a:p>
        </p:txBody>
      </p:sp>
      <p:sp>
        <p:nvSpPr>
          <p:cNvPr id="2719" name="Google Shape;2719;p173"/>
          <p:cNvSpPr txBox="1"/>
          <p:nvPr/>
        </p:nvSpPr>
        <p:spPr>
          <a:xfrm>
            <a:off x="315375" y="1335100"/>
            <a:ext cx="8605200" cy="45591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600"/>
              <a:buFont typeface="Arial"/>
              <a:buNone/>
            </a:pPr>
            <a:r>
              <a:rPr lang="ko-KR" sz="1600">
                <a:solidFill>
                  <a:schemeClr val="dk1"/>
                </a:solidFill>
                <a:latin typeface="Malgun Gothic"/>
                <a:ea typeface="Malgun Gothic"/>
                <a:cs typeface="Malgun Gothic"/>
                <a:sym typeface="Malgun Gothic"/>
              </a:rPr>
              <a:t>문6)의 확률변량 </a:t>
            </a:r>
            <a:r>
              <a:rPr lang="ko-KR" sz="1600" i="1">
                <a:solidFill>
                  <a:schemeClr val="dk1"/>
                </a:solidFill>
                <a:latin typeface="Times New Roman"/>
                <a:ea typeface="Times New Roman"/>
                <a:cs typeface="Times New Roman"/>
                <a:sym typeface="Times New Roman"/>
              </a:rPr>
              <a:t>X </a:t>
            </a:r>
            <a:r>
              <a:rPr lang="ko-KR" sz="1600">
                <a:solidFill>
                  <a:schemeClr val="dk1"/>
                </a:solidFill>
                <a:latin typeface="Malgun Gothic"/>
                <a:ea typeface="Malgun Gothic"/>
                <a:cs typeface="Malgun Gothic"/>
                <a:sym typeface="Malgun Gothic"/>
              </a:rPr>
              <a:t>= ‘호랑이가 승리하는 게임수’ 의 확률분포는 위의 사실을 정리한 것으로 아래와 같다.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graphicFrame>
        <p:nvGraphicFramePr>
          <p:cNvPr id="2720" name="Google Shape;2720;p173"/>
          <p:cNvGraphicFramePr/>
          <p:nvPr/>
        </p:nvGraphicFramePr>
        <p:xfrm>
          <a:off x="775100" y="2563800"/>
          <a:ext cx="4116875" cy="2286000"/>
        </p:xfrm>
        <a:graphic>
          <a:graphicData uri="http://schemas.openxmlformats.org/drawingml/2006/table">
            <a:tbl>
              <a:tblPr>
                <a:noFill/>
                <a:tableStyleId>{0944CDFF-17AD-4667-B9B5-D25C10F7F634}</a:tableStyleId>
              </a:tblPr>
              <a:tblGrid>
                <a:gridCol w="382850">
                  <a:extLst>
                    <a:ext uri="{9D8B030D-6E8A-4147-A177-3AD203B41FA5}">
                      <a16:colId xmlns:a16="http://schemas.microsoft.com/office/drawing/2014/main" val="20000"/>
                    </a:ext>
                  </a:extLst>
                </a:gridCol>
                <a:gridCol w="37340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solidFill>
                      <a:srgbClr val="CCCCCC"/>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solidFill>
                      <a:srgbClr val="CCCCC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0</a:t>
                      </a:r>
                      <a:endParaRPr sz="12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1</a:t>
                      </a:r>
                      <a:endParaRPr sz="12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2</a:t>
                      </a:r>
                      <a:endParaRPr sz="12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3</a:t>
                      </a:r>
                      <a:endParaRPr sz="12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4</a:t>
                      </a:r>
                      <a:endParaRPr sz="1200">
                        <a:latin typeface="Malgun Gothic"/>
                        <a:ea typeface="Malgun Gothic"/>
                        <a:cs typeface="Malgun Gothic"/>
                        <a:sym typeface="Malgun Gothic"/>
                      </a:endParaRPr>
                    </a:p>
                  </a:txBody>
                  <a:tcPr marL="91425" marR="91425" marT="91425" marB="91425" anchor="ctr">
                    <a:solidFill>
                      <a:srgbClr val="FFFFFF"/>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solidFill>
                      <a:srgbClr val="FFFFFF"/>
                    </a:solidFill>
                  </a:tcPr>
                </a:tc>
                <a:extLst>
                  <a:ext uri="{0D108BD9-81ED-4DB2-BD59-A6C34878D82A}">
                    <a16:rowId xmlns:a16="http://schemas.microsoft.com/office/drawing/2014/main" val="10005"/>
                  </a:ext>
                </a:extLst>
              </a:tr>
            </a:tbl>
          </a:graphicData>
        </a:graphic>
      </p:graphicFrame>
      <p:pic>
        <p:nvPicPr>
          <p:cNvPr id="2721" name="Google Shape;2721;p173" descr="{&quot;id&quot;:&quot;75&quot;,&quot;code&quot;:&quot;$$x$$&quot;,&quot;font&quot;:{&quot;family&quot;:&quot;Malgun Gothic&quot;,&quot;size&quot;:12,&quot;color&quot;:&quot;#000000&quot;},&quot;backgroundColor&quot;:&quot;#FFFFFF&quot;,&quot;aid&quot;:null,&quot;type&quot;:&quot;$$&quot;,&quot;ts&quot;:1682309272238,&quot;cs&quot;:&quot;rTrFfkQWT0J3Vdiqo1ThPQ==&quot;,&quot;size&quot;:{&quot;width&quot;:8,&quot;height&quot;:7.5}}"/>
          <p:cNvPicPr preferRelativeResize="0"/>
          <p:nvPr/>
        </p:nvPicPr>
        <p:blipFill>
          <a:blip r:embed="rId3">
            <a:alphaModFix/>
          </a:blip>
          <a:stretch>
            <a:fillRect/>
          </a:stretch>
        </p:blipFill>
        <p:spPr>
          <a:xfrm>
            <a:off x="921225" y="2712625"/>
            <a:ext cx="76200" cy="71438"/>
          </a:xfrm>
          <a:prstGeom prst="rect">
            <a:avLst/>
          </a:prstGeom>
          <a:noFill/>
          <a:ln>
            <a:noFill/>
          </a:ln>
        </p:spPr>
      </p:pic>
      <p:pic>
        <p:nvPicPr>
          <p:cNvPr id="2722" name="Google Shape;2722;p173" descr="{&quot;aid&quot;:null,&quot;backgroundColor&quot;:&quot;#FFFFFF&quot;,&quot;id&quot;:&quot;76&quot;,&quot;backgroundColorModified&quot;:false,&quot;type&quot;:&quot;$$&quot;,&quot;font&quot;:{&quot;size&quot;:12,&quot;family&quot;:&quot;Malgun Gothic&quot;,&quot;color&quot;:&quot;#000000&quot;},&quot;code&quot;:&quot;$$P\\left(X=x\\right)$$&quot;,&quot;ts&quot;:1682309299844,&quot;cs&quot;:&quot;9BNUuHfYGbQqOyPglpDTBg==&quot;,&quot;size&quot;:{&quot;width&quot;:67.66666666666667,&quot;height&quot;:16.333333333333332}}"/>
          <p:cNvPicPr preferRelativeResize="0"/>
          <p:nvPr/>
        </p:nvPicPr>
        <p:blipFill>
          <a:blip r:embed="rId4">
            <a:alphaModFix/>
          </a:blip>
          <a:stretch>
            <a:fillRect/>
          </a:stretch>
        </p:blipFill>
        <p:spPr>
          <a:xfrm>
            <a:off x="2511275" y="2670550"/>
            <a:ext cx="644525" cy="155575"/>
          </a:xfrm>
          <a:prstGeom prst="rect">
            <a:avLst/>
          </a:prstGeom>
          <a:noFill/>
          <a:ln>
            <a:noFill/>
          </a:ln>
        </p:spPr>
      </p:pic>
      <p:pic>
        <p:nvPicPr>
          <p:cNvPr id="2723" name="Google Shape;2723;p173" descr="{&quot;aid&quot;:null,&quot;id&quot;:&quot;77&quot;,&quot;backgroundColorModified&quot;:false,&quot;font&quot;:{&quot;size&quot;:12,&quot;color&quot;:&quot;#000000&quot;,&quot;family&quot;:&quot;Malgun Gothic&quot;},&quot;type&quot;:&quot;$$&quot;,&quot;backgroundColor&quot;:&quot;#FFFFFF&quot;,&quot;code&quot;:&quot;$$\\,_{4}C_{0}\\left(0.4\\right)^{4}=0.0256$$&quot;,&quot;ts&quot;:1682309499827,&quot;cs&quot;:&quot;KV/+VoY8CBS4inz0lJrNbA==&quot;,&quot;size&quot;:{&quot;width&quot;:130.33333333333334,&quot;height&quot;:19.666666666666668}}"/>
          <p:cNvPicPr preferRelativeResize="0"/>
          <p:nvPr/>
        </p:nvPicPr>
        <p:blipFill>
          <a:blip r:embed="rId5">
            <a:alphaModFix/>
          </a:blip>
          <a:stretch>
            <a:fillRect/>
          </a:stretch>
        </p:blipFill>
        <p:spPr>
          <a:xfrm>
            <a:off x="2212825" y="3040025"/>
            <a:ext cx="1241425" cy="187325"/>
          </a:xfrm>
          <a:prstGeom prst="rect">
            <a:avLst/>
          </a:prstGeom>
          <a:noFill/>
          <a:ln>
            <a:noFill/>
          </a:ln>
        </p:spPr>
      </p:pic>
      <p:pic>
        <p:nvPicPr>
          <p:cNvPr id="2724" name="Google Shape;2724;p173" descr="{&quot;backgroundColor&quot;:&quot;#FFFFFF&quot;,&quot;aid&quot;:null,&quot;code&quot;:&quot;$$\\,_{4}C_{1}\\left(0.6\\right)\\left(0.4\\right)^{3}=0.1536$$&quot;,&quot;font&quot;:{&quot;family&quot;:&quot;Malgun Gothic&quot;,&quot;size&quot;:12,&quot;color&quot;:&quot;#000000&quot;},&quot;type&quot;:&quot;$$&quot;,&quot;backgroundColorModified&quot;:false,&quot;id&quot;:&quot;78&quot;,&quot;ts&quot;:1682309515647,&quot;cs&quot;:&quot;b46dyVnIeP0YrDTSH9BI/A==&quot;,&quot;size&quot;:{&quot;width&quot;:163.66666666666666,&quot;height&quot;:19.5}}"/>
          <p:cNvPicPr preferRelativeResize="0"/>
          <p:nvPr/>
        </p:nvPicPr>
        <p:blipFill>
          <a:blip r:embed="rId6">
            <a:alphaModFix/>
          </a:blip>
          <a:stretch>
            <a:fillRect/>
          </a:stretch>
        </p:blipFill>
        <p:spPr>
          <a:xfrm>
            <a:off x="2054075" y="3408525"/>
            <a:ext cx="1558925" cy="185738"/>
          </a:xfrm>
          <a:prstGeom prst="rect">
            <a:avLst/>
          </a:prstGeom>
          <a:noFill/>
          <a:ln>
            <a:noFill/>
          </a:ln>
        </p:spPr>
      </p:pic>
      <p:pic>
        <p:nvPicPr>
          <p:cNvPr id="2725" name="Google Shape;2725;p173" descr="{&quot;font&quot;:{&quot;size&quot;:12,&quot;family&quot;:&quot;Malgun Gothic&quot;,&quot;color&quot;:&quot;#000000&quot;},&quot;id&quot;:&quot;79&quot;,&quot;type&quot;:&quot;$$&quot;,&quot;backgroundColor&quot;:&quot;#FFFFFF&quot;,&quot;code&quot;:&quot;$$\\,_{4}C_{2}\\left(0.6\\right)^{2}\\left(0.4\\right)^{2}=0.3456$$&quot;,&quot;aid&quot;:null,&quot;backgroundColorModified&quot;:false,&quot;ts&quot;:1682309545303,&quot;cs&quot;:&quot;GSkZMWq3lJ23YDdF3Gqh6A==&quot;,&quot;size&quot;:{&quot;width&quot;:170.33333333333334,&quot;height&quot;:19.5}}"/>
          <p:cNvPicPr preferRelativeResize="0"/>
          <p:nvPr/>
        </p:nvPicPr>
        <p:blipFill>
          <a:blip r:embed="rId7">
            <a:alphaModFix/>
          </a:blip>
          <a:stretch>
            <a:fillRect/>
          </a:stretch>
        </p:blipFill>
        <p:spPr>
          <a:xfrm>
            <a:off x="2022319" y="3775450"/>
            <a:ext cx="1622425" cy="185738"/>
          </a:xfrm>
          <a:prstGeom prst="rect">
            <a:avLst/>
          </a:prstGeom>
          <a:noFill/>
          <a:ln>
            <a:noFill/>
          </a:ln>
        </p:spPr>
      </p:pic>
      <p:pic>
        <p:nvPicPr>
          <p:cNvPr id="2726" name="Google Shape;2726;p173" descr="{&quot;font&quot;:{&quot;size&quot;:12,&quot;color&quot;:&quot;#000000&quot;,&quot;family&quot;:&quot;Malgun Gothic&quot;},&quot;id&quot;:&quot;80&quot;,&quot;backgroundColor&quot;:&quot;#FFFFFF&quot;,&quot;aid&quot;:null,&quot;backgroundColorModified&quot;:false,&quot;code&quot;:&quot;$$\\,_{4}C_{3}\\left(0.6\\right)^{3}\\left(0.4\\right)=0.3456$$&quot;,&quot;type&quot;:&quot;$$&quot;,&quot;ts&quot;:1682309575400,&quot;cs&quot;:&quot;7W04uahSMACkEef5q9pb+A==&quot;,&quot;size&quot;:{&quot;width&quot;:163.66666666666666,&quot;height&quot;:19.5}}"/>
          <p:cNvPicPr preferRelativeResize="0"/>
          <p:nvPr/>
        </p:nvPicPr>
        <p:blipFill>
          <a:blip r:embed="rId8">
            <a:alphaModFix/>
          </a:blip>
          <a:stretch>
            <a:fillRect/>
          </a:stretch>
        </p:blipFill>
        <p:spPr>
          <a:xfrm>
            <a:off x="2054075" y="4176675"/>
            <a:ext cx="1558925" cy="185738"/>
          </a:xfrm>
          <a:prstGeom prst="rect">
            <a:avLst/>
          </a:prstGeom>
          <a:noFill/>
          <a:ln>
            <a:noFill/>
          </a:ln>
        </p:spPr>
      </p:pic>
      <p:pic>
        <p:nvPicPr>
          <p:cNvPr id="2727" name="Google Shape;2727;p173" descr="{&quot;font&quot;:{&quot;color&quot;:&quot;#000000&quot;,&quot;size&quot;:12,&quot;family&quot;:&quot;Malgun Gothic&quot;},&quot;type&quot;:&quot;$$&quot;,&quot;id&quot;:&quot;81&quot;,&quot;backgroundColor&quot;:&quot;#FFFFFF&quot;,&quot;code&quot;:&quot;$$\\,_{4}C_{4}\\left(0.6\\right)^{4}=0.1296$$&quot;,&quot;aid&quot;:null,&quot;backgroundColorModified&quot;:false,&quot;ts&quot;:1682309630682,&quot;cs&quot;:&quot;TOcYOWYz0STkl/iGh5agAg==&quot;,&quot;size&quot;:{&quot;width&quot;:130.33333333333334,&quot;height&quot;:19.666666666666668}}"/>
          <p:cNvPicPr preferRelativeResize="0"/>
          <p:nvPr/>
        </p:nvPicPr>
        <p:blipFill>
          <a:blip r:embed="rId9">
            <a:alphaModFix/>
          </a:blip>
          <a:stretch>
            <a:fillRect/>
          </a:stretch>
        </p:blipFill>
        <p:spPr>
          <a:xfrm>
            <a:off x="2212825" y="4577900"/>
            <a:ext cx="1241425" cy="187325"/>
          </a:xfrm>
          <a:prstGeom prst="rect">
            <a:avLst/>
          </a:prstGeom>
          <a:noFill/>
          <a:ln>
            <a:noFill/>
          </a:ln>
        </p:spPr>
      </p:pic>
      <p:pic>
        <p:nvPicPr>
          <p:cNvPr id="2728" name="Google Shape;2728;p173"/>
          <p:cNvPicPr preferRelativeResize="0"/>
          <p:nvPr/>
        </p:nvPicPr>
        <p:blipFill>
          <a:blip r:embed="rId10">
            <a:alphaModFix/>
          </a:blip>
          <a:stretch>
            <a:fillRect/>
          </a:stretch>
        </p:blipFill>
        <p:spPr>
          <a:xfrm>
            <a:off x="4891974" y="2074725"/>
            <a:ext cx="4262724" cy="3197037"/>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732"/>
        <p:cNvGrpSpPr/>
        <p:nvPr/>
      </p:nvGrpSpPr>
      <p:grpSpPr>
        <a:xfrm>
          <a:off x="0" y="0"/>
          <a:ext cx="0" cy="0"/>
          <a:chOff x="0" y="0"/>
          <a:chExt cx="0" cy="0"/>
        </a:xfrm>
      </p:grpSpPr>
      <p:sp>
        <p:nvSpPr>
          <p:cNvPr id="2733" name="Google Shape;2733;p17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이항분포</a:t>
            </a:r>
            <a:endParaRPr/>
          </a:p>
        </p:txBody>
      </p:sp>
      <p:sp>
        <p:nvSpPr>
          <p:cNvPr id="2734" name="Google Shape;2734;p174"/>
          <p:cNvSpPr txBox="1">
            <a:spLocks noGrp="1"/>
          </p:cNvSpPr>
          <p:nvPr>
            <p:ph type="body" idx="4294967295"/>
          </p:nvPr>
        </p:nvSpPr>
        <p:spPr>
          <a:xfrm>
            <a:off x="315300" y="1110000"/>
            <a:ext cx="8513400" cy="8715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성공의 확률이 </a:t>
            </a:r>
            <a:r>
              <a:rPr lang="ko-KR" i="1">
                <a:latin typeface="Times New Roman"/>
                <a:ea typeface="Times New Roman"/>
                <a:cs typeface="Times New Roman"/>
                <a:sym typeface="Times New Roman"/>
              </a:rPr>
              <a:t>p</a:t>
            </a:r>
            <a:r>
              <a:rPr lang="ko-KR">
                <a:latin typeface="Malgun Gothic"/>
                <a:ea typeface="Malgun Gothic"/>
                <a:cs typeface="Malgun Gothic"/>
                <a:sym typeface="Malgun Gothic"/>
              </a:rPr>
              <a:t>인 베르누이 실험을 </a:t>
            </a:r>
            <a:r>
              <a:rPr lang="ko-KR" i="1">
                <a:latin typeface="Times New Roman"/>
                <a:ea typeface="Times New Roman"/>
                <a:cs typeface="Times New Roman"/>
                <a:sym typeface="Times New Roman"/>
              </a:rPr>
              <a:t>n</a:t>
            </a:r>
            <a:r>
              <a:rPr lang="ko-KR">
                <a:latin typeface="Malgun Gothic"/>
                <a:ea typeface="Malgun Gothic"/>
                <a:cs typeface="Malgun Gothic"/>
                <a:sym typeface="Malgun Gothic"/>
              </a:rPr>
              <a:t>번 독립적으로 반복 시행하였을 때 ‘성공의 회수’, </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가 </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일 확률을 이항분포로 </a:t>
            </a:r>
            <a:r>
              <a:rPr lang="ko-KR" i="1">
                <a:latin typeface="Times New Roman"/>
                <a:ea typeface="Times New Roman"/>
                <a:cs typeface="Times New Roman"/>
                <a:sym typeface="Times New Roman"/>
              </a:rPr>
              <a:t>B</a:t>
            </a:r>
            <a:r>
              <a:rPr lang="ko-KR">
                <a:latin typeface="Malgun Gothic"/>
                <a:ea typeface="Malgun Gothic"/>
                <a:cs typeface="Malgun Gothic"/>
                <a:sym typeface="Malgun Gothic"/>
              </a:rPr>
              <a:t>(</a:t>
            </a:r>
            <a:r>
              <a:rPr lang="ko-KR" i="1">
                <a:latin typeface="Times New Roman"/>
                <a:ea typeface="Times New Roman"/>
                <a:cs typeface="Times New Roman"/>
                <a:sym typeface="Times New Roman"/>
              </a:rPr>
              <a:t>n, p</a:t>
            </a:r>
            <a:r>
              <a:rPr lang="ko-KR">
                <a:latin typeface="Malgun Gothic"/>
                <a:ea typeface="Malgun Gothic"/>
                <a:cs typeface="Malgun Gothic"/>
                <a:sym typeface="Malgun Gothic"/>
              </a:rPr>
              <a:t>)로 표시한다.</a:t>
            </a:r>
            <a:endParaRPr>
              <a:latin typeface="Malgun Gothic"/>
              <a:ea typeface="Malgun Gothic"/>
              <a:cs typeface="Malgun Gothic"/>
              <a:sym typeface="Malgun Gothic"/>
            </a:endParaRPr>
          </a:p>
        </p:txBody>
      </p:sp>
      <p:sp>
        <p:nvSpPr>
          <p:cNvPr id="2735" name="Google Shape;2735;p17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736" name="Google Shape;2736;p17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174</a:t>
            </a:fld>
            <a:endParaRPr/>
          </a:p>
        </p:txBody>
      </p:sp>
      <p:pic>
        <p:nvPicPr>
          <p:cNvPr id="2737" name="Google Shape;2737;p174" descr="{&quot;code&quot;:&quot;$$f\\left(x\\right)=B\\left(n,\\,p\\right)=\\,_{n}C_{x}p^{x}\\left(1-p\\right)^{n-x},\\,\\,\\,\\,\\,\\,\\,x=0,1,2,\\dots,n$$&quot;,&quot;font&quot;:{&quot;family&quot;:&quot;Arial&quot;,&quot;size&quot;:24.5,&quot;color&quot;:&quot;#000000&quot;},&quot;type&quot;:&quot;$$&quot;,&quot;id&quot;:&quot;17&quot;,&quot;backgroundColor&quot;:&quot;#FFFFFF&quot;,&quot;aid&quot;:null,&quot;ts&quot;:1682051392982,&quot;cs&quot;:&quot;Nzt75MLlrPEnojVpztgAUw==&quot;,&quot;size&quot;:{&quot;width&quot;:908,&quot;height&quot;:41}}"/>
          <p:cNvPicPr preferRelativeResize="0"/>
          <p:nvPr/>
        </p:nvPicPr>
        <p:blipFill>
          <a:blip r:embed="rId3">
            <a:alphaModFix/>
          </a:blip>
          <a:stretch>
            <a:fillRect/>
          </a:stretch>
        </p:blipFill>
        <p:spPr>
          <a:xfrm>
            <a:off x="718874" y="2841987"/>
            <a:ext cx="7853199" cy="354606"/>
          </a:xfrm>
          <a:prstGeom prst="rect">
            <a:avLst/>
          </a:prstGeom>
          <a:noFill/>
          <a:ln>
            <a:noFill/>
          </a:ln>
        </p:spPr>
      </p:pic>
      <p:pic>
        <p:nvPicPr>
          <p:cNvPr id="2738" name="Google Shape;2738;p174" descr="{&quot;aid&quot;:null,&quot;backgroundColorModified&quot;:false,&quot;type&quot;:&quot;$$&quot;,&quot;code&quot;:&quot;$$\\mathrm{E}\\left[X\\right]=np$$&quot;,&quot;id&quot;:&quot;18&quot;,&quot;font&quot;:{&quot;size&quot;:12,&quot;family&quot;:&quot;Arial&quot;,&quot;color&quot;:&quot;#000000&quot;},&quot;backgroundColor&quot;:&quot;#FFFFFF&quot;,&quot;ts&quot;:1682040358136,&quot;cs&quot;:&quot;z0sqV2uEUAyFEyBtedUA0A==&quot;,&quot;size&quot;:{&quot;width&quot;:84.33333333333333,&quot;height&quot;:18.833333333333332}}"/>
          <p:cNvPicPr preferRelativeResize="0"/>
          <p:nvPr/>
        </p:nvPicPr>
        <p:blipFill>
          <a:blip r:embed="rId4">
            <a:alphaModFix/>
          </a:blip>
          <a:stretch>
            <a:fillRect/>
          </a:stretch>
        </p:blipFill>
        <p:spPr>
          <a:xfrm>
            <a:off x="3524223" y="3959163"/>
            <a:ext cx="1512674" cy="337814"/>
          </a:xfrm>
          <a:prstGeom prst="rect">
            <a:avLst/>
          </a:prstGeom>
          <a:noFill/>
          <a:ln>
            <a:noFill/>
          </a:ln>
        </p:spPr>
      </p:pic>
      <p:pic>
        <p:nvPicPr>
          <p:cNvPr id="2739" name="Google Shape;2739;p174" descr="{&quot;font&quot;:{&quot;family&quot;:&quot;Arial&quot;,&quot;color&quot;:&quot;#000000&quot;,&quot;size&quot;:12},&quot;code&quot;:&quot;$$\\mathrm{V}\\left[X\\right]=np\\left(1-p\\right)$$&quot;,&quot;type&quot;:&quot;$$&quot;,&quot;id&quot;:&quot;19&quot;,&quot;aid&quot;:null,&quot;backgroundColor&quot;:&quot;#FFFFFF&quot;,&quot;backgroundColorModified&quot;:false,&quot;ts&quot;:1682040381125,&quot;cs&quot;:&quot;O7LZ9UR6Amz5L/IUMLintw==&quot;,&quot;size&quot;:{&quot;width&quot;:140.5,&quot;height&quot;:18.833333333333332}}"/>
          <p:cNvPicPr preferRelativeResize="0"/>
          <p:nvPr/>
        </p:nvPicPr>
        <p:blipFill>
          <a:blip r:embed="rId5">
            <a:alphaModFix/>
          </a:blip>
          <a:stretch>
            <a:fillRect/>
          </a:stretch>
        </p:blipFill>
        <p:spPr>
          <a:xfrm>
            <a:off x="3084935" y="5089774"/>
            <a:ext cx="2520127" cy="337814"/>
          </a:xfrm>
          <a:prstGeom prst="rect">
            <a:avLst/>
          </a:prstGeom>
          <a:noFill/>
          <a:ln>
            <a:noFill/>
          </a:ln>
        </p:spPr>
      </p:pic>
      <p:sp>
        <p:nvSpPr>
          <p:cNvPr id="2740" name="Google Shape;2740;p174"/>
          <p:cNvSpPr txBox="1">
            <a:spLocks noGrp="1"/>
          </p:cNvSpPr>
          <p:nvPr>
            <p:ph type="body" idx="4294967295"/>
          </p:nvPr>
        </p:nvSpPr>
        <p:spPr>
          <a:xfrm>
            <a:off x="315300" y="2100600"/>
            <a:ext cx="8513400" cy="4020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확률질량함수</a:t>
            </a:r>
            <a:endParaRPr>
              <a:latin typeface="Malgun Gothic"/>
              <a:ea typeface="Malgun Gothic"/>
              <a:cs typeface="Malgun Gothic"/>
              <a:sym typeface="Malgun Gothic"/>
            </a:endParaRPr>
          </a:p>
        </p:txBody>
      </p:sp>
      <p:sp>
        <p:nvSpPr>
          <p:cNvPr id="2741" name="Google Shape;2741;p174"/>
          <p:cNvSpPr txBox="1">
            <a:spLocks noGrp="1"/>
          </p:cNvSpPr>
          <p:nvPr>
            <p:ph type="body" idx="4294967295"/>
          </p:nvPr>
        </p:nvSpPr>
        <p:spPr>
          <a:xfrm>
            <a:off x="315300" y="3472200"/>
            <a:ext cx="8513400" cy="4020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평균(기대값)</a:t>
            </a:r>
            <a:endParaRPr>
              <a:latin typeface="Malgun Gothic"/>
              <a:ea typeface="Malgun Gothic"/>
              <a:cs typeface="Malgun Gothic"/>
              <a:sym typeface="Malgun Gothic"/>
            </a:endParaRPr>
          </a:p>
        </p:txBody>
      </p:sp>
      <p:sp>
        <p:nvSpPr>
          <p:cNvPr id="2742" name="Google Shape;2742;p174"/>
          <p:cNvSpPr txBox="1">
            <a:spLocks noGrp="1"/>
          </p:cNvSpPr>
          <p:nvPr>
            <p:ph type="body" idx="4294967295"/>
          </p:nvPr>
        </p:nvSpPr>
        <p:spPr>
          <a:xfrm>
            <a:off x="315300" y="4462800"/>
            <a:ext cx="8513400" cy="4020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분산</a:t>
            </a:r>
            <a:endParaRPr>
              <a:latin typeface="Malgun Gothic"/>
              <a:ea typeface="Malgun Gothic"/>
              <a:cs typeface="Malgun Gothic"/>
              <a:sym typeface="Malgun Gothic"/>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746"/>
        <p:cNvGrpSpPr/>
        <p:nvPr/>
      </p:nvGrpSpPr>
      <p:grpSpPr>
        <a:xfrm>
          <a:off x="0" y="0"/>
          <a:ext cx="0" cy="0"/>
          <a:chOff x="0" y="0"/>
          <a:chExt cx="0" cy="0"/>
        </a:xfrm>
      </p:grpSpPr>
      <p:sp>
        <p:nvSpPr>
          <p:cNvPr id="2747" name="Google Shape;2747;p17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이항분포</a:t>
            </a:r>
            <a:endParaRPr/>
          </a:p>
        </p:txBody>
      </p:sp>
      <p:sp>
        <p:nvSpPr>
          <p:cNvPr id="2748" name="Google Shape;2748;p175"/>
          <p:cNvSpPr txBox="1">
            <a:spLocks noGrp="1"/>
          </p:cNvSpPr>
          <p:nvPr>
            <p:ph type="body" idx="4294967295"/>
          </p:nvPr>
        </p:nvSpPr>
        <p:spPr>
          <a:xfrm>
            <a:off x="315300" y="1110000"/>
            <a:ext cx="4572900" cy="4020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Font typeface="Malgun Gothic"/>
              <a:buChar char="•"/>
            </a:pPr>
            <a:r>
              <a:rPr lang="ko-KR">
                <a:latin typeface="Malgun Gothic"/>
                <a:ea typeface="Malgun Gothic"/>
                <a:cs typeface="Malgun Gothic"/>
                <a:sym typeface="Malgun Gothic"/>
              </a:rPr>
              <a:t>모수에 따른 이항분포</a:t>
            </a:r>
            <a:endParaRPr>
              <a:latin typeface="Malgun Gothic"/>
              <a:ea typeface="Malgun Gothic"/>
              <a:cs typeface="Malgun Gothic"/>
              <a:sym typeface="Malgun Gothic"/>
            </a:endParaRPr>
          </a:p>
        </p:txBody>
      </p:sp>
      <p:sp>
        <p:nvSpPr>
          <p:cNvPr id="2749" name="Google Shape;2749;p17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750" name="Google Shape;2750;p17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175</a:t>
            </a:fld>
            <a:endParaRPr/>
          </a:p>
        </p:txBody>
      </p:sp>
      <p:pic>
        <p:nvPicPr>
          <p:cNvPr id="2751" name="Google Shape;2751;p175">
            <a:hlinkClick r:id="rId3"/>
          </p:cNvPr>
          <p:cNvPicPr preferRelativeResize="0"/>
          <p:nvPr/>
        </p:nvPicPr>
        <p:blipFill>
          <a:blip r:embed="rId4">
            <a:alphaModFix/>
          </a:blip>
          <a:stretch>
            <a:fillRect/>
          </a:stretch>
        </p:blipFill>
        <p:spPr>
          <a:xfrm>
            <a:off x="1140113" y="1539663"/>
            <a:ext cx="6863770" cy="4560437"/>
          </a:xfrm>
          <a:prstGeom prst="rect">
            <a:avLst/>
          </a:prstGeom>
          <a:noFill/>
          <a:ln>
            <a:noFill/>
          </a:ln>
        </p:spPr>
      </p:pic>
      <p:sp>
        <p:nvSpPr>
          <p:cNvPr id="2752" name="Google Shape;2752;p175">
            <a:hlinkClick r:id="rId3"/>
          </p:cNvPr>
          <p:cNvSpPr/>
          <p:nvPr/>
        </p:nvSpPr>
        <p:spPr>
          <a:xfrm>
            <a:off x="7418925" y="6860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756"/>
        <p:cNvGrpSpPr/>
        <p:nvPr/>
      </p:nvGrpSpPr>
      <p:grpSpPr>
        <a:xfrm>
          <a:off x="0" y="0"/>
          <a:ext cx="0" cy="0"/>
          <a:chOff x="0" y="0"/>
          <a:chExt cx="0" cy="0"/>
        </a:xfrm>
      </p:grpSpPr>
      <p:sp>
        <p:nvSpPr>
          <p:cNvPr id="2757" name="Google Shape;2757;p17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이항분포</a:t>
            </a:r>
            <a:endParaRPr/>
          </a:p>
        </p:txBody>
      </p:sp>
      <p:sp>
        <p:nvSpPr>
          <p:cNvPr id="2758" name="Google Shape;2758;p17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759" name="Google Shape;2759;p17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176</a:t>
            </a:fld>
            <a:endParaRPr/>
          </a:p>
        </p:txBody>
      </p:sp>
      <p:sp>
        <p:nvSpPr>
          <p:cNvPr id="2760" name="Google Shape;2760;p176"/>
          <p:cNvSpPr txBox="1"/>
          <p:nvPr/>
        </p:nvSpPr>
        <p:spPr>
          <a:xfrm>
            <a:off x="315375" y="1110100"/>
            <a:ext cx="8255100" cy="15417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10-5</a:t>
            </a:r>
            <a:r>
              <a:rPr lang="ko-KR" sz="1600" dirty="0">
                <a:latin typeface="Malgun Gothic"/>
                <a:ea typeface="Malgun Gothic"/>
                <a:cs typeface="Malgun Gothic"/>
                <a:sym typeface="Malgun Gothic"/>
              </a:rPr>
              <a:t>] 어느 보험회사의 영업사원이 고객을 만나 그 사람을 보험에 가입하게 할 확률은 과거의 경험으로 20％이다. 오늘 영업사원이 10명의 고객을 만날 예정이다. </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1) 세 사람이 보험에 가입할 확률은? </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2) 두 사람 이상(≥)이 보험에 가입할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3) 평균 몇 사람이 가입하겠는가? 또 그 표준편차는?</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2761" name="Google Shape;2761;p176"/>
          <p:cNvSpPr txBox="1"/>
          <p:nvPr/>
        </p:nvSpPr>
        <p:spPr>
          <a:xfrm>
            <a:off x="315375" y="2717125"/>
            <a:ext cx="8605200" cy="33516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sz="1300">
                <a:solidFill>
                  <a:schemeClr val="dk1"/>
                </a:solidFill>
                <a:latin typeface="Malgun Gothic"/>
                <a:ea typeface="Malgun Gothic"/>
                <a:cs typeface="Malgun Gothic"/>
                <a:sym typeface="Malgun Gothic"/>
              </a:rPr>
              <a:t>&lt;풀이&gt;</a:t>
            </a:r>
            <a:endParaRPr sz="1300">
              <a:solidFill>
                <a:schemeClr val="dk1"/>
              </a:solidFill>
              <a:latin typeface="Malgun Gothic"/>
              <a:ea typeface="Malgun Gothic"/>
              <a:cs typeface="Malgun Gothic"/>
              <a:sym typeface="Malgun Gothic"/>
            </a:endParaRPr>
          </a:p>
          <a:p>
            <a:pPr marL="457200" lvl="0" indent="-304800" algn="l" rtl="0">
              <a:lnSpc>
                <a:spcPct val="115000"/>
              </a:lnSpc>
              <a:spcBef>
                <a:spcPts val="0"/>
              </a:spcBef>
              <a:spcAft>
                <a:spcPts val="0"/>
              </a:spcAft>
              <a:buClr>
                <a:schemeClr val="dk1"/>
              </a:buClr>
              <a:buSzPts val="1200"/>
              <a:buFont typeface="Malgun Gothic"/>
              <a:buChar char="●"/>
            </a:pPr>
            <a:r>
              <a:rPr lang="ko-KR" sz="1200">
                <a:solidFill>
                  <a:schemeClr val="dk1"/>
                </a:solidFill>
                <a:latin typeface="Malgun Gothic"/>
                <a:ea typeface="Malgun Gothic"/>
                <a:cs typeface="Malgun Gothic"/>
                <a:sym typeface="Malgun Gothic"/>
              </a:rPr>
              <a:t>모수가                        인 이항분포이므로 </a:t>
            </a: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r>
              <a:rPr lang="ko-KR" sz="1200">
                <a:solidFill>
                  <a:schemeClr val="dk1"/>
                </a:solidFill>
                <a:latin typeface="Malgun Gothic"/>
                <a:ea typeface="Malgun Gothic"/>
                <a:cs typeface="Malgun Gothic"/>
                <a:sym typeface="Malgun Gothic"/>
              </a:rPr>
              <a:t>문1)의 세 사람이 가입할 확률은 다음과 같다.</a:t>
            </a: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r>
              <a:rPr lang="ko-KR" sz="1200">
                <a:solidFill>
                  <a:schemeClr val="dk1"/>
                </a:solidFill>
                <a:latin typeface="Malgun Gothic"/>
                <a:ea typeface="Malgun Gothic"/>
                <a:cs typeface="Malgun Gothic"/>
                <a:sym typeface="Malgun Gothic"/>
              </a:rPr>
              <a:t>문2)는 두 사람 이상이므로 여사건의 확률을 이용하는 것이 좋다.</a:t>
            </a: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sz="1200">
                <a:solidFill>
                  <a:schemeClr val="dk1"/>
                </a:solidFill>
                <a:latin typeface="Malgun Gothic"/>
                <a:ea typeface="Malgun Gothic"/>
                <a:cs typeface="Malgun Gothic"/>
                <a:sym typeface="Malgun Gothic"/>
              </a:rPr>
              <a:t>문3)은 다음과 같다.</a:t>
            </a: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pic>
        <p:nvPicPr>
          <p:cNvPr id="2762" name="Google Shape;2762;p176" descr="{&quot;code&quot;:&quot;$$n=10,\\,p=0.2$$&quot;,&quot;id&quot;:&quot;82&quot;,&quot;font&quot;:{&quot;color&quot;:&quot;#000000&quot;,&quot;family&quot;:&quot;Arial&quot;,&quot;size&quot;:12},&quot;backgroundColor&quot;:&quot;#F3F3F3&quot;,&quot;type&quot;:&quot;$$&quot;,&quot;aid&quot;:null,&quot;backgroundColorModified&quot;:false,&quot;ts&quot;:1682309784445,&quot;cs&quot;:&quot;mqhb8RAk/LvFdIViT07+/g==&quot;,&quot;size&quot;:{&quot;width&quot;:123.66666666666667,&quot;height&quot;:16.333333333333332}}"/>
          <p:cNvPicPr preferRelativeResize="0"/>
          <p:nvPr/>
        </p:nvPicPr>
        <p:blipFill>
          <a:blip r:embed="rId3">
            <a:alphaModFix/>
          </a:blip>
          <a:stretch>
            <a:fillRect/>
          </a:stretch>
        </p:blipFill>
        <p:spPr>
          <a:xfrm>
            <a:off x="1375360" y="3009903"/>
            <a:ext cx="1177925" cy="155575"/>
          </a:xfrm>
          <a:prstGeom prst="rect">
            <a:avLst/>
          </a:prstGeom>
          <a:noFill/>
          <a:ln>
            <a:noFill/>
          </a:ln>
        </p:spPr>
      </p:pic>
      <p:pic>
        <p:nvPicPr>
          <p:cNvPr id="2763" name="Google Shape;2763;p176" descr="{&quot;type&quot;:&quot;$$&quot;,&quot;id&quot;:&quot;83&quot;,&quot;font&quot;:{&quot;color&quot;:&quot;#000000&quot;,&quot;size&quot;:12,&quot;family&quot;:&quot;Malgun Gothic&quot;},&quot;backgroundColor&quot;:&quot;#F3F3F3&quot;,&quot;aid&quot;:null,&quot;code&quot;:&quot;$$P\\left(X=3\\right)=\\,_{10}C_{3}\\left(0,2\\right)^{3}\\left(1-0,2\\right)^{10-3}=0.2013$$&quot;,&quot;ts&quot;:1682309968287,&quot;cs&quot;:&quot;dEZ7cJti14zggfBvwuwgGg==&quot;,&quot;size&quot;:{&quot;width&quot;:322.25,&quot;height&quot;:19.5}}"/>
          <p:cNvPicPr preferRelativeResize="0"/>
          <p:nvPr/>
        </p:nvPicPr>
        <p:blipFill>
          <a:blip r:embed="rId4">
            <a:alphaModFix/>
          </a:blip>
          <a:stretch>
            <a:fillRect/>
          </a:stretch>
        </p:blipFill>
        <p:spPr>
          <a:xfrm>
            <a:off x="614150" y="3488525"/>
            <a:ext cx="3069431" cy="185738"/>
          </a:xfrm>
          <a:prstGeom prst="rect">
            <a:avLst/>
          </a:prstGeom>
          <a:noFill/>
          <a:ln>
            <a:noFill/>
          </a:ln>
        </p:spPr>
      </p:pic>
      <p:pic>
        <p:nvPicPr>
          <p:cNvPr id="2764" name="Google Shape;2764;p176" descr="{&quot;font&quot;:{&quot;size&quot;:12,&quot;color&quot;:&quot;#000000&quot;,&quot;family&quot;:&quot;Malgun Gothic&quot;},&quot;backgroundColor&quot;:&quot;#F3F3F3&quot;,&quot;id&quot;:&quot;84&quot;,&quot;code&quot;:&quot;\\begin{align*}\n{P\\left(X\\geq2\\right)}&amp;={1-P\\left(X=0\\right)-P\\left(X=1\\right)}\\\\\n{\\,}&amp;={1-\\,_{10}C_{0}\\left(0.2\\right)^{0}\\left(1-0.2\\right)^{10}-\\,_{10}C_{1}\\left(0.2\\right)^{1}-\\left(1-0.2\\right)^{10-1}}\\\\\n{\\,}&amp;={1-0.1074-0.12684-0.6242}\t\n\\end{align*}&quot;,&quot;type&quot;:&quot;align*&quot;,&quot;backgroundColorModified&quot;:false,&quot;aid&quot;:null,&quot;ts&quot;:1682310150287,&quot;cs&quot;:&quot;EJOB0AJ+lyRDp0reqIq2dQ==&quot;,&quot;size&quot;:{&quot;width&quot;:463.3333333333333,&quot;height&quot;:58}}"/>
          <p:cNvPicPr preferRelativeResize="0"/>
          <p:nvPr/>
        </p:nvPicPr>
        <p:blipFill>
          <a:blip r:embed="rId5">
            <a:alphaModFix/>
          </a:blip>
          <a:stretch>
            <a:fillRect/>
          </a:stretch>
        </p:blipFill>
        <p:spPr>
          <a:xfrm>
            <a:off x="614150" y="4189775"/>
            <a:ext cx="4413250" cy="552450"/>
          </a:xfrm>
          <a:prstGeom prst="rect">
            <a:avLst/>
          </a:prstGeom>
          <a:noFill/>
          <a:ln>
            <a:noFill/>
          </a:ln>
        </p:spPr>
      </p:pic>
      <p:pic>
        <p:nvPicPr>
          <p:cNvPr id="2765" name="Google Shape;2765;p176" descr="{&quot;backgroundColorModified&quot;:false,&quot;id&quot;:&quot;85&quot;,&quot;font&quot;:{&quot;size&quot;:12,&quot;color&quot;:&quot;#000000&quot;,&quot;family&quot;:&quot;Malgun Gothic&quot;},&quot;backgroundColor&quot;:&quot;#F3F3F3&quot;,&quot;aid&quot;:null,&quot;type&quot;:&quot;$$&quot;,&quot;code&quot;:&quot;$$\\mathrm{E}\\left[X\\right]=np=10\\times0.2=2$$&quot;,&quot;ts&quot;:1682310291410,&quot;cs&quot;:&quot;IDdtkh6aKlxEMv64SQBcwA==&quot;,&quot;size&quot;:{&quot;width&quot;:180.33333333333334,&quot;height&quot;:16.333333333333332}}"/>
          <p:cNvPicPr preferRelativeResize="0"/>
          <p:nvPr/>
        </p:nvPicPr>
        <p:blipFill>
          <a:blip r:embed="rId6">
            <a:alphaModFix/>
          </a:blip>
          <a:stretch>
            <a:fillRect/>
          </a:stretch>
        </p:blipFill>
        <p:spPr>
          <a:xfrm>
            <a:off x="614150" y="5247550"/>
            <a:ext cx="1717675" cy="155575"/>
          </a:xfrm>
          <a:prstGeom prst="rect">
            <a:avLst/>
          </a:prstGeom>
          <a:noFill/>
          <a:ln>
            <a:noFill/>
          </a:ln>
        </p:spPr>
      </p:pic>
      <p:pic>
        <p:nvPicPr>
          <p:cNvPr id="2766" name="Google Shape;2766;p176" descr="{&quot;backgroundColor&quot;:&quot;#F3F3F3&quot;,&quot;backgroundColorModified&quot;:false,&quot;aid&quot;:null,&quot;font&quot;:{&quot;family&quot;:&quot;Malgun Gothic&quot;,&quot;color&quot;:&quot;#000000&quot;,&quot;size&quot;:12},&quot;id&quot;:&quot;86&quot;,&quot;code&quot;:&quot;$$\\mathrm{V}\\left[X\\right]=np\\left(1-p\\right)=10\\times0.2\\times0.8=1.6$$&quot;,&quot;type&quot;:&quot;$$&quot;,&quot;ts&quot;:1682310353282,&quot;cs&quot;:&quot;K47YRFfZbTWBX8nzjYwJMw==&quot;,&quot;size&quot;:{&quot;width&quot;:283.5,&quot;height&quot;:16.25}}"/>
          <p:cNvPicPr preferRelativeResize="0"/>
          <p:nvPr/>
        </p:nvPicPr>
        <p:blipFill>
          <a:blip r:embed="rId7">
            <a:alphaModFix/>
          </a:blip>
          <a:stretch>
            <a:fillRect/>
          </a:stretch>
        </p:blipFill>
        <p:spPr>
          <a:xfrm>
            <a:off x="614150" y="5513450"/>
            <a:ext cx="2700338" cy="154781"/>
          </a:xfrm>
          <a:prstGeom prst="rect">
            <a:avLst/>
          </a:prstGeom>
          <a:noFill/>
          <a:ln>
            <a:noFill/>
          </a:ln>
        </p:spPr>
      </p:pic>
      <p:pic>
        <p:nvPicPr>
          <p:cNvPr id="2767" name="Google Shape;2767;p176" descr="{&quot;aid&quot;:null,&quot;type&quot;:&quot;$$&quot;,&quot;font&quot;:{&quot;color&quot;:&quot;#000000&quot;,&quot;family&quot;:&quot;Arial&quot;,&quot;size&quot;:12},&quot;code&quot;:&quot;$$\\mathrm{SD}={\\sqrt[]{1.6}}=1.265$$&quot;,&quot;backgroundColorModified&quot;:false,&quot;id&quot;:&quot;87&quot;,&quot;backgroundColor&quot;:&quot;#F3F3F3&quot;,&quot;ts&quot;:1682310685091,&quot;cs&quot;:&quot;fZPgK4s740LnlY+0We4LXA==&quot;,&quot;size&quot;:{&quot;width&quot;:155.66666666666666,&quot;height&quot;:19}}"/>
          <p:cNvPicPr preferRelativeResize="0"/>
          <p:nvPr/>
        </p:nvPicPr>
        <p:blipFill>
          <a:blip r:embed="rId8">
            <a:alphaModFix/>
          </a:blip>
          <a:stretch>
            <a:fillRect/>
          </a:stretch>
        </p:blipFill>
        <p:spPr>
          <a:xfrm>
            <a:off x="614150" y="5787263"/>
            <a:ext cx="1482725" cy="180975"/>
          </a:xfrm>
          <a:prstGeom prst="rect">
            <a:avLst/>
          </a:prstGeom>
          <a:noFill/>
          <a:ln>
            <a:noFill/>
          </a:ln>
        </p:spPr>
      </p:pic>
      <p:pic>
        <p:nvPicPr>
          <p:cNvPr id="2768" name="Google Shape;2768;p176"/>
          <p:cNvPicPr preferRelativeResize="0"/>
          <p:nvPr/>
        </p:nvPicPr>
        <p:blipFill>
          <a:blip r:embed="rId9">
            <a:alphaModFix/>
          </a:blip>
          <a:stretch>
            <a:fillRect/>
          </a:stretch>
        </p:blipFill>
        <p:spPr>
          <a:xfrm>
            <a:off x="5158725" y="3031436"/>
            <a:ext cx="3630624" cy="2722983"/>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772"/>
        <p:cNvGrpSpPr/>
        <p:nvPr/>
      </p:nvGrpSpPr>
      <p:grpSpPr>
        <a:xfrm>
          <a:off x="0" y="0"/>
          <a:ext cx="0" cy="0"/>
          <a:chOff x="0" y="0"/>
          <a:chExt cx="0" cy="0"/>
        </a:xfrm>
      </p:grpSpPr>
      <p:sp>
        <p:nvSpPr>
          <p:cNvPr id="2773" name="Google Shape;2773;p17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포아송분포</a:t>
            </a:r>
            <a:endParaRPr/>
          </a:p>
        </p:txBody>
      </p:sp>
      <p:sp>
        <p:nvSpPr>
          <p:cNvPr id="2774" name="Google Shape;2774;p177"/>
          <p:cNvSpPr txBox="1">
            <a:spLocks noGrp="1"/>
          </p:cNvSpPr>
          <p:nvPr>
            <p:ph type="body" idx="4294967295"/>
          </p:nvPr>
        </p:nvSpPr>
        <p:spPr>
          <a:xfrm>
            <a:off x="182400" y="1110000"/>
            <a:ext cx="8791500" cy="5104800"/>
          </a:xfrm>
          <a:prstGeom prst="rect">
            <a:avLst/>
          </a:prstGeom>
        </p:spPr>
        <p:txBody>
          <a:bodyPr spcFirstLastPara="1" wrap="square" lIns="91425" tIns="45700" rIns="91425" bIns="45700" anchor="t" anchorCtr="0">
            <a:noAutofit/>
          </a:bodyPr>
          <a:lstStyle/>
          <a:p>
            <a:pPr marL="457200" lvl="0" indent="-355600" algn="l" rtl="0">
              <a:spcBef>
                <a:spcPts val="1000"/>
              </a:spcBef>
              <a:spcAft>
                <a:spcPts val="0"/>
              </a:spcAft>
              <a:buSzPts val="2000"/>
              <a:buFont typeface="Malgun Gothic"/>
              <a:buChar char="•"/>
            </a:pPr>
            <a:r>
              <a:rPr lang="ko-KR">
                <a:highlight>
                  <a:srgbClr val="FFFFCC"/>
                </a:highlight>
                <a:latin typeface="Malgun Gothic"/>
                <a:ea typeface="Malgun Gothic"/>
                <a:cs typeface="Malgun Gothic"/>
                <a:sym typeface="Malgun Gothic"/>
              </a:rPr>
              <a:t>우리 주변에서 자주 관찰되는 다음과 같은 사건의 예를 생각하여 보자.</a:t>
            </a:r>
            <a:endParaRPr>
              <a:highlight>
                <a:srgbClr val="FFFFCC"/>
              </a:highlight>
              <a:latin typeface="Malgun Gothic"/>
              <a:ea typeface="Malgun Gothic"/>
              <a:cs typeface="Malgun Gothic"/>
              <a:sym typeface="Malgun Gothic"/>
            </a:endParaRPr>
          </a:p>
          <a:p>
            <a:pPr marL="914400" lvl="1" indent="-317500" algn="l" rtl="0">
              <a:spcBef>
                <a:spcPts val="500"/>
              </a:spcBef>
              <a:spcAft>
                <a:spcPts val="0"/>
              </a:spcAft>
              <a:buSzPts val="1400"/>
              <a:buFont typeface="Malgun Gothic"/>
              <a:buChar char="•"/>
            </a:pPr>
            <a:r>
              <a:rPr lang="ko-KR">
                <a:highlight>
                  <a:srgbClr val="FFFFCC"/>
                </a:highlight>
                <a:latin typeface="Malgun Gothic"/>
                <a:ea typeface="Malgun Gothic"/>
                <a:cs typeface="Malgun Gothic"/>
                <a:sym typeface="Malgun Gothic"/>
              </a:rPr>
              <a:t>어느 학과 사무실에 오전 9시에서 10시 사이에 걸려오는 전화의 수를 조사한다.</a:t>
            </a:r>
            <a:endParaRPr>
              <a:highlight>
                <a:srgbClr val="FFFFCC"/>
              </a:highlight>
              <a:latin typeface="Malgun Gothic"/>
              <a:ea typeface="Malgun Gothic"/>
              <a:cs typeface="Malgun Gothic"/>
              <a:sym typeface="Malgun Gothic"/>
            </a:endParaRPr>
          </a:p>
          <a:p>
            <a:pPr marL="914400" lvl="1" indent="-317500" algn="l" rtl="0">
              <a:spcBef>
                <a:spcPts val="500"/>
              </a:spcBef>
              <a:spcAft>
                <a:spcPts val="0"/>
              </a:spcAft>
              <a:buSzPts val="1400"/>
              <a:buFont typeface="Malgun Gothic"/>
              <a:buChar char="•"/>
            </a:pPr>
            <a:r>
              <a:rPr lang="ko-KR">
                <a:highlight>
                  <a:srgbClr val="FFFFCC"/>
                </a:highlight>
                <a:latin typeface="Malgun Gothic"/>
                <a:ea typeface="Malgun Gothic"/>
                <a:cs typeface="Malgun Gothic"/>
                <a:sym typeface="Malgun Gothic"/>
              </a:rPr>
              <a:t>어느 교차로에서 발생하는 1일 교통사고의 수를 1년 동안 조사한다.</a:t>
            </a:r>
            <a:endParaRPr>
              <a:highlight>
                <a:srgbClr val="FFFFCC"/>
              </a:highlight>
              <a:latin typeface="Malgun Gothic"/>
              <a:ea typeface="Malgun Gothic"/>
              <a:cs typeface="Malgun Gothic"/>
              <a:sym typeface="Malgun Gothic"/>
            </a:endParaRPr>
          </a:p>
          <a:p>
            <a:pPr marL="914400" lvl="1" indent="-317500" algn="l" rtl="0">
              <a:spcBef>
                <a:spcPts val="500"/>
              </a:spcBef>
              <a:spcAft>
                <a:spcPts val="0"/>
              </a:spcAft>
              <a:buSzPts val="1400"/>
              <a:buFont typeface="Malgun Gothic"/>
              <a:buChar char="•"/>
            </a:pPr>
            <a:r>
              <a:rPr lang="ko-KR">
                <a:highlight>
                  <a:srgbClr val="FFFFCC"/>
                </a:highlight>
                <a:latin typeface="Malgun Gothic"/>
                <a:ea typeface="Malgun Gothic"/>
                <a:cs typeface="Malgun Gothic"/>
                <a:sym typeface="Malgun Gothic"/>
              </a:rPr>
              <a:t>옷감의 단위 길이 당 발생하는 불량품의 수를 조사한다.</a:t>
            </a:r>
            <a:endParaRPr>
              <a:highlight>
                <a:srgbClr val="FFFFCC"/>
              </a:highlight>
              <a:latin typeface="Malgun Gothic"/>
              <a:ea typeface="Malgun Gothic"/>
              <a:cs typeface="Malgun Gothic"/>
              <a:sym typeface="Malgun Gothic"/>
            </a:endParaRPr>
          </a:p>
          <a:p>
            <a:pPr marL="457200" lvl="0" indent="-355600" algn="l" rtl="0">
              <a:lnSpc>
                <a:spcPct val="100000"/>
              </a:lnSpc>
              <a:spcBef>
                <a:spcPts val="1000"/>
              </a:spcBef>
              <a:spcAft>
                <a:spcPts val="0"/>
              </a:spcAft>
              <a:buSzPts val="2000"/>
              <a:buFont typeface="Malgun Gothic"/>
              <a:buChar char="•"/>
            </a:pPr>
            <a:r>
              <a:rPr lang="ko-KR">
                <a:latin typeface="Malgun Gothic"/>
                <a:ea typeface="Malgun Gothic"/>
                <a:cs typeface="Malgun Gothic"/>
                <a:sym typeface="Malgun Gothic"/>
              </a:rPr>
              <a:t>이 통계적 실험의 공통점은 단위시간 또는 단위면적, 단위시간당 발생하는 한 사건(‘전화가 걸려옴’, ‘교통사고가 발생’, ‘기계가 고장’)의 수를 조사하는 것이다. </a:t>
            </a:r>
            <a:endParaRPr>
              <a:latin typeface="Malgun Gothic"/>
              <a:ea typeface="Malgun Gothic"/>
              <a:cs typeface="Malgun Gothic"/>
              <a:sym typeface="Malgun Gothic"/>
            </a:endParaRPr>
          </a:p>
          <a:p>
            <a:pPr marL="457200" lvl="0" indent="-355600" algn="l" rtl="0">
              <a:lnSpc>
                <a:spcPct val="100000"/>
              </a:lnSpc>
              <a:spcBef>
                <a:spcPts val="1000"/>
              </a:spcBef>
              <a:spcAft>
                <a:spcPts val="0"/>
              </a:spcAft>
              <a:buSzPts val="2000"/>
              <a:buChar char="•"/>
            </a:pPr>
            <a:r>
              <a:rPr lang="ko-KR">
                <a:latin typeface="Malgun Gothic"/>
                <a:ea typeface="Malgun Gothic"/>
                <a:cs typeface="Malgun Gothic"/>
                <a:sym typeface="Malgun Gothic"/>
              </a:rPr>
              <a:t> '단위시간당 발생하는 사건의 횟수’ 를 </a:t>
            </a:r>
            <a:r>
              <a:rPr lang="ko-KR" b="1">
                <a:latin typeface="Malgun Gothic"/>
                <a:ea typeface="Malgun Gothic"/>
                <a:cs typeface="Malgun Gothic"/>
                <a:sym typeface="Malgun Gothic"/>
              </a:rPr>
              <a:t>포아송 확률변량</a:t>
            </a:r>
            <a:r>
              <a:rPr lang="ko-KR">
                <a:latin typeface="Malgun Gothic"/>
                <a:ea typeface="Malgun Gothic"/>
                <a:cs typeface="Malgun Gothic"/>
                <a:sym typeface="Malgun Gothic"/>
              </a:rPr>
              <a:t>(Poisson random variable)이라고 하며, 그 분포를 </a:t>
            </a:r>
            <a:r>
              <a:rPr lang="ko-KR" b="1">
                <a:latin typeface="Malgun Gothic"/>
                <a:ea typeface="Malgun Gothic"/>
                <a:cs typeface="Malgun Gothic"/>
                <a:sym typeface="Malgun Gothic"/>
              </a:rPr>
              <a:t>포아송분포</a:t>
            </a:r>
            <a:r>
              <a:rPr lang="ko-KR">
                <a:latin typeface="Malgun Gothic"/>
                <a:ea typeface="Malgun Gothic"/>
                <a:cs typeface="Malgun Gothic"/>
                <a:sym typeface="Malgun Gothic"/>
              </a:rPr>
              <a:t>(Poisson distribution) 라고 한다. </a:t>
            </a:r>
            <a:endParaRPr>
              <a:latin typeface="Malgun Gothic"/>
              <a:ea typeface="Malgun Gothic"/>
              <a:cs typeface="Malgun Gothic"/>
              <a:sym typeface="Malgun Gothic"/>
            </a:endParaRPr>
          </a:p>
          <a:p>
            <a:pPr marL="457200" lvl="0" indent="-355600" algn="l" rtl="0">
              <a:spcBef>
                <a:spcPts val="1000"/>
              </a:spcBef>
              <a:spcAft>
                <a:spcPts val="0"/>
              </a:spcAft>
              <a:buSzPts val="2000"/>
              <a:buFont typeface="Malgun Gothic"/>
              <a:buChar char="•"/>
            </a:pPr>
            <a:r>
              <a:rPr lang="ko-KR">
                <a:latin typeface="Malgun Gothic"/>
                <a:ea typeface="Malgun Gothic"/>
                <a:cs typeface="Malgun Gothic"/>
                <a:sym typeface="Malgun Gothic"/>
              </a:rPr>
              <a:t>포아송분포는 여러 분야에 걸쳐 이용되고 있는데 몇 가지 예이다. </a:t>
            </a:r>
            <a:endParaRPr>
              <a:latin typeface="Malgun Gothic"/>
              <a:ea typeface="Malgun Gothic"/>
              <a:cs typeface="Malgun Gothic"/>
              <a:sym typeface="Malgun Gothic"/>
            </a:endParaRPr>
          </a:p>
          <a:p>
            <a:pPr marL="914400" lvl="1" indent="-317500" algn="l" rtl="0">
              <a:spcBef>
                <a:spcPts val="500"/>
              </a:spcBef>
              <a:spcAft>
                <a:spcPts val="0"/>
              </a:spcAft>
              <a:buSzPts val="1400"/>
              <a:buFont typeface="Malgun Gothic"/>
              <a:buChar char="•"/>
            </a:pPr>
            <a:r>
              <a:rPr lang="ko-KR">
                <a:latin typeface="Malgun Gothic"/>
                <a:ea typeface="Malgun Gothic"/>
                <a:cs typeface="Malgun Gothic"/>
                <a:sym typeface="Malgun Gothic"/>
              </a:rPr>
              <a:t>어느 가게에서 매일 팔리는 한 상품 수요</a:t>
            </a:r>
            <a:endParaRPr>
              <a:latin typeface="Malgun Gothic"/>
              <a:ea typeface="Malgun Gothic"/>
              <a:cs typeface="Malgun Gothic"/>
              <a:sym typeface="Malgun Gothic"/>
            </a:endParaRPr>
          </a:p>
          <a:p>
            <a:pPr marL="914400" lvl="1" indent="-317500" algn="l" rtl="0">
              <a:spcBef>
                <a:spcPts val="500"/>
              </a:spcBef>
              <a:spcAft>
                <a:spcPts val="0"/>
              </a:spcAft>
              <a:buSzPts val="1400"/>
              <a:buFont typeface="Malgun Gothic"/>
              <a:buChar char="•"/>
            </a:pPr>
            <a:r>
              <a:rPr lang="ko-KR">
                <a:latin typeface="Malgun Gothic"/>
                <a:ea typeface="Malgun Gothic"/>
                <a:cs typeface="Malgun Gothic"/>
                <a:sym typeface="Malgun Gothic"/>
              </a:rPr>
              <a:t>한 책에서 각 쪽에 발생하는 오자의 수</a:t>
            </a:r>
            <a:endParaRPr>
              <a:latin typeface="Malgun Gothic"/>
              <a:ea typeface="Malgun Gothic"/>
              <a:cs typeface="Malgun Gothic"/>
              <a:sym typeface="Malgun Gothic"/>
            </a:endParaRPr>
          </a:p>
          <a:p>
            <a:pPr marL="914400" lvl="1" indent="-317500" algn="l" rtl="0">
              <a:spcBef>
                <a:spcPts val="500"/>
              </a:spcBef>
              <a:spcAft>
                <a:spcPts val="0"/>
              </a:spcAft>
              <a:buSzPts val="1400"/>
              <a:buFont typeface="Malgun Gothic"/>
              <a:buChar char="•"/>
            </a:pPr>
            <a:r>
              <a:rPr lang="ko-KR">
                <a:latin typeface="Malgun Gothic"/>
                <a:ea typeface="Malgun Gothic"/>
                <a:cs typeface="Malgun Gothic"/>
                <a:sym typeface="Malgun Gothic"/>
              </a:rPr>
              <a:t>한 공장에서 일주일 동안 발생하는 사고의 수</a:t>
            </a:r>
            <a:endParaRPr>
              <a:latin typeface="Malgun Gothic"/>
              <a:ea typeface="Malgun Gothic"/>
              <a:cs typeface="Malgun Gothic"/>
              <a:sym typeface="Malgun Gothic"/>
            </a:endParaRPr>
          </a:p>
          <a:p>
            <a:pPr marL="914400" lvl="1" indent="-317500" algn="l" rtl="0">
              <a:spcBef>
                <a:spcPts val="500"/>
              </a:spcBef>
              <a:spcAft>
                <a:spcPts val="0"/>
              </a:spcAft>
              <a:buSzPts val="1400"/>
              <a:buFont typeface="Malgun Gothic"/>
              <a:buChar char="•"/>
            </a:pPr>
            <a:r>
              <a:rPr lang="ko-KR">
                <a:latin typeface="Malgun Gothic"/>
                <a:ea typeface="Malgun Gothic"/>
                <a:cs typeface="Malgun Gothic"/>
                <a:sym typeface="Malgun Gothic"/>
              </a:rPr>
              <a:t>옷감의 단위 길이 당 발생하는 불량품의 수</a:t>
            </a:r>
            <a:endParaRPr>
              <a:latin typeface="Malgun Gothic"/>
              <a:ea typeface="Malgun Gothic"/>
              <a:cs typeface="Malgun Gothic"/>
              <a:sym typeface="Malgun Gothic"/>
            </a:endParaRPr>
          </a:p>
          <a:p>
            <a:pPr marL="914400" lvl="1" indent="-317500" algn="l" rtl="0">
              <a:spcBef>
                <a:spcPts val="500"/>
              </a:spcBef>
              <a:spcAft>
                <a:spcPts val="0"/>
              </a:spcAft>
              <a:buSzPts val="1400"/>
              <a:buFont typeface="Malgun Gothic"/>
              <a:buChar char="•"/>
            </a:pPr>
            <a:r>
              <a:rPr lang="ko-KR">
                <a:latin typeface="Malgun Gothic"/>
                <a:ea typeface="Malgun Gothic"/>
                <a:cs typeface="Malgun Gothic"/>
                <a:sym typeface="Malgun Gothic"/>
              </a:rPr>
              <a:t>방사능 물질의 방사능 입자 방출 수</a:t>
            </a:r>
            <a:endParaRPr>
              <a:latin typeface="Malgun Gothic"/>
              <a:ea typeface="Malgun Gothic"/>
              <a:cs typeface="Malgun Gothic"/>
              <a:sym typeface="Malgun Gothic"/>
            </a:endParaRPr>
          </a:p>
        </p:txBody>
      </p:sp>
      <p:sp>
        <p:nvSpPr>
          <p:cNvPr id="2775" name="Google Shape;2775;p17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776" name="Google Shape;2776;p17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177</a:t>
            </a:fld>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780"/>
        <p:cNvGrpSpPr/>
        <p:nvPr/>
      </p:nvGrpSpPr>
      <p:grpSpPr>
        <a:xfrm>
          <a:off x="0" y="0"/>
          <a:ext cx="0" cy="0"/>
          <a:chOff x="0" y="0"/>
          <a:chExt cx="0" cy="0"/>
        </a:xfrm>
      </p:grpSpPr>
      <p:sp>
        <p:nvSpPr>
          <p:cNvPr id="2781" name="Google Shape;2781;p17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포아송분포: </a:t>
            </a:r>
            <a:endParaRPr/>
          </a:p>
        </p:txBody>
      </p:sp>
      <p:sp>
        <p:nvSpPr>
          <p:cNvPr id="2782" name="Google Shape;2782;p178"/>
          <p:cNvSpPr txBox="1">
            <a:spLocks noGrp="1"/>
          </p:cNvSpPr>
          <p:nvPr>
            <p:ph type="body" idx="4294967295"/>
          </p:nvPr>
        </p:nvSpPr>
        <p:spPr>
          <a:xfrm>
            <a:off x="315300" y="1110100"/>
            <a:ext cx="8513400" cy="1251900"/>
          </a:xfrm>
          <a:prstGeom prst="rect">
            <a:avLst/>
          </a:prstGeom>
        </p:spPr>
        <p:txBody>
          <a:bodyPr spcFirstLastPara="1" wrap="square" lIns="91425" tIns="45700" rIns="91425" bIns="45700" anchor="t" anchorCtr="0">
            <a:noAutofit/>
          </a:bodyPr>
          <a:lstStyle/>
          <a:p>
            <a:pPr marL="457200" lvl="0" indent="-355600" algn="l" rtl="0">
              <a:spcBef>
                <a:spcPts val="0"/>
              </a:spcBef>
              <a:spcAft>
                <a:spcPts val="0"/>
              </a:spcAft>
              <a:buSzPts val="2000"/>
              <a:buFont typeface="Malgun Gothic"/>
              <a:buChar char="•"/>
            </a:pPr>
            <a:r>
              <a:rPr lang="ko-KR">
                <a:latin typeface="Malgun Gothic"/>
                <a:ea typeface="Malgun Gothic"/>
                <a:cs typeface="Malgun Gothic"/>
                <a:sym typeface="Malgun Gothic"/>
              </a:rPr>
              <a:t>포아송 분포는 이항분포의 특수한 경우</a:t>
            </a:r>
            <a:endParaRPr>
              <a:latin typeface="Malgun Gothic"/>
              <a:ea typeface="Malgun Gothic"/>
              <a:cs typeface="Malgun Gothic"/>
              <a:sym typeface="Malgun Gothic"/>
            </a:endParaRPr>
          </a:p>
          <a:p>
            <a:pPr marL="914400" lvl="1" indent="-317500" algn="l" rtl="0">
              <a:spcBef>
                <a:spcPts val="500"/>
              </a:spcBef>
              <a:spcAft>
                <a:spcPts val="0"/>
              </a:spcAft>
              <a:buSzPts val="1400"/>
              <a:buChar char="•"/>
            </a:pPr>
            <a:r>
              <a:rPr lang="ko-KR" sz="1600">
                <a:latin typeface="Malgun Gothic"/>
                <a:ea typeface="Malgun Gothic"/>
                <a:cs typeface="Malgun Gothic"/>
                <a:sym typeface="Malgun Gothic"/>
              </a:rPr>
              <a:t>이항분포</a:t>
            </a:r>
            <a:endParaRPr sz="1600">
              <a:latin typeface="Malgun Gothic"/>
              <a:ea typeface="Malgun Gothic"/>
              <a:cs typeface="Malgun Gothic"/>
              <a:sym typeface="Malgun Gothic"/>
            </a:endParaRPr>
          </a:p>
          <a:p>
            <a:pPr marL="914400" lvl="0" indent="0" algn="l" rtl="0">
              <a:spcBef>
                <a:spcPts val="1000"/>
              </a:spcBef>
              <a:spcAft>
                <a:spcPts val="0"/>
              </a:spcAft>
              <a:buNone/>
            </a:pPr>
            <a:r>
              <a:rPr lang="ko-KR" sz="1600">
                <a:latin typeface="Malgun Gothic"/>
                <a:ea typeface="Malgun Gothic"/>
                <a:cs typeface="Malgun Gothic"/>
                <a:sym typeface="Malgun Gothic"/>
              </a:rPr>
              <a:t>이항분포는 단위시행당 성공확률 </a:t>
            </a:r>
            <a:r>
              <a:rPr lang="ko-KR" sz="1600" i="1">
                <a:latin typeface="Times New Roman"/>
                <a:ea typeface="Times New Roman"/>
                <a:cs typeface="Times New Roman"/>
                <a:sym typeface="Times New Roman"/>
              </a:rPr>
              <a:t>p</a:t>
            </a:r>
            <a:r>
              <a:rPr lang="ko-KR" sz="1600">
                <a:latin typeface="Malgun Gothic"/>
                <a:ea typeface="Malgun Gothic"/>
                <a:cs typeface="Malgun Gothic"/>
                <a:sym typeface="Malgun Gothic"/>
              </a:rPr>
              <a:t>와 시행횟수 </a:t>
            </a:r>
            <a:r>
              <a:rPr lang="ko-KR" sz="1600" i="1">
                <a:latin typeface="Times New Roman"/>
                <a:ea typeface="Times New Roman"/>
                <a:cs typeface="Times New Roman"/>
                <a:sym typeface="Times New Roman"/>
              </a:rPr>
              <a:t>n</a:t>
            </a:r>
            <a:r>
              <a:rPr lang="ko-KR" sz="1600">
                <a:latin typeface="Malgun Gothic"/>
                <a:ea typeface="Malgun Gothic"/>
                <a:cs typeface="Malgun Gothic"/>
                <a:sym typeface="Malgun Gothic"/>
              </a:rPr>
              <a:t>을 매개변수로 하고 성공횟수 </a:t>
            </a:r>
            <a:r>
              <a:rPr lang="ko-KR" sz="2100" i="1">
                <a:latin typeface="Times New Roman"/>
                <a:ea typeface="Times New Roman"/>
                <a:cs typeface="Times New Roman"/>
                <a:sym typeface="Times New Roman"/>
              </a:rPr>
              <a:t>x</a:t>
            </a:r>
            <a:r>
              <a:rPr lang="ko-KR" sz="1600">
                <a:latin typeface="Malgun Gothic"/>
                <a:ea typeface="Malgun Gothic"/>
                <a:cs typeface="Malgun Gothic"/>
                <a:sym typeface="Malgun Gothic"/>
              </a:rPr>
              <a:t>를 확률변수로 하는 확률분포</a:t>
            </a:r>
            <a:endParaRPr sz="1600">
              <a:latin typeface="Malgun Gothic"/>
              <a:ea typeface="Malgun Gothic"/>
              <a:cs typeface="Malgun Gothic"/>
              <a:sym typeface="Malgun Gothic"/>
            </a:endParaRPr>
          </a:p>
        </p:txBody>
      </p:sp>
      <p:sp>
        <p:nvSpPr>
          <p:cNvPr id="2783" name="Google Shape;2783;p17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784" name="Google Shape;2784;p17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178</a:t>
            </a:fld>
            <a:endParaRPr/>
          </a:p>
        </p:txBody>
      </p:sp>
      <p:pic>
        <p:nvPicPr>
          <p:cNvPr id="2785" name="Google Shape;2785;p178" descr="{&quot;code&quot;:&quot;$$f\\left(x\\right)=\\dfrac{e^{-m}m^{x}}{x!},\\,\\,\\,\\,\\,\\,\\,\\,x=0,1,2,\\dots,n$$&quot;,&quot;backgroundColor&quot;:&quot;#FFFFFF&quot;,&quot;font&quot;:{&quot;size&quot;:18.5,&quot;family&quot;:&quot;Arial&quot;,&quot;color&quot;:&quot;#000000&quot;},&quot;id&quot;:&quot;20&quot;,&quot;aid&quot;:null,&quot;type&quot;:&quot;$$&quot;,&quot;ts&quot;:1724389748022,&quot;cs&quot;:&quot;n67qygkAysfM86EMdHerPg==&quot;,&quot;size&quot;:{&quot;width&quot;:460.3524078740158,&quot;height&quot;:61.1968477690289}}"/>
          <p:cNvPicPr preferRelativeResize="0"/>
          <p:nvPr/>
        </p:nvPicPr>
        <p:blipFill>
          <a:blip r:embed="rId3">
            <a:alphaModFix/>
          </a:blip>
          <a:stretch>
            <a:fillRect/>
          </a:stretch>
        </p:blipFill>
        <p:spPr>
          <a:xfrm>
            <a:off x="2133825" y="4217175"/>
            <a:ext cx="4384857" cy="582900"/>
          </a:xfrm>
          <a:prstGeom prst="rect">
            <a:avLst/>
          </a:prstGeom>
          <a:noFill/>
          <a:ln>
            <a:noFill/>
          </a:ln>
        </p:spPr>
      </p:pic>
      <p:sp>
        <p:nvSpPr>
          <p:cNvPr id="2786" name="Google Shape;2786;p178"/>
          <p:cNvSpPr txBox="1">
            <a:spLocks noGrp="1"/>
          </p:cNvSpPr>
          <p:nvPr>
            <p:ph type="body" idx="4294967295"/>
          </p:nvPr>
        </p:nvSpPr>
        <p:spPr>
          <a:xfrm>
            <a:off x="713925" y="3158075"/>
            <a:ext cx="8513400" cy="9831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0"/>
              </a:spcBef>
              <a:spcAft>
                <a:spcPts val="0"/>
              </a:spcAft>
              <a:buSzPts val="1600"/>
              <a:buFont typeface="Malgun Gothic"/>
              <a:buChar char="•"/>
            </a:pPr>
            <a:r>
              <a:rPr lang="ko-KR" sz="1600">
                <a:latin typeface="Malgun Gothic"/>
                <a:ea typeface="Malgun Gothic"/>
                <a:cs typeface="Malgun Gothic"/>
                <a:sym typeface="Malgun Gothic"/>
              </a:rPr>
              <a:t>포아송분포</a:t>
            </a:r>
            <a:endParaRPr sz="1600">
              <a:latin typeface="Malgun Gothic"/>
              <a:ea typeface="Malgun Gothic"/>
              <a:cs typeface="Malgun Gothic"/>
              <a:sym typeface="Malgun Gothic"/>
            </a:endParaRPr>
          </a:p>
          <a:p>
            <a:pPr marL="457200" lvl="0" indent="0" algn="l" rtl="0">
              <a:lnSpc>
                <a:spcPct val="115000"/>
              </a:lnSpc>
              <a:spcBef>
                <a:spcPts val="0"/>
              </a:spcBef>
              <a:spcAft>
                <a:spcPts val="0"/>
              </a:spcAft>
              <a:buNone/>
            </a:pPr>
            <a:r>
              <a:rPr lang="ko-KR" sz="1600">
                <a:latin typeface="Malgun Gothic"/>
                <a:ea typeface="Malgun Gothic"/>
                <a:cs typeface="Malgun Gothic"/>
                <a:sym typeface="Malgun Gothic"/>
              </a:rPr>
              <a:t>이항분포에서</a:t>
            </a:r>
            <a:r>
              <a:rPr lang="ko-KR" sz="1600" i="1">
                <a:latin typeface="Times New Roman"/>
                <a:ea typeface="Times New Roman"/>
                <a:cs typeface="Times New Roman"/>
                <a:sym typeface="Times New Roman"/>
              </a:rPr>
              <a:t> p</a:t>
            </a:r>
            <a:r>
              <a:rPr lang="ko-KR" sz="1600">
                <a:latin typeface="Malgun Gothic"/>
                <a:ea typeface="Malgun Gothic"/>
                <a:cs typeface="Malgun Gothic"/>
                <a:sym typeface="Malgun Gothic"/>
              </a:rPr>
              <a:t>→0, </a:t>
            </a:r>
            <a:r>
              <a:rPr lang="ko-KR" sz="1600" i="1">
                <a:latin typeface="Times New Roman"/>
                <a:ea typeface="Times New Roman"/>
                <a:cs typeface="Times New Roman"/>
                <a:sym typeface="Times New Roman"/>
              </a:rPr>
              <a:t>n</a:t>
            </a:r>
            <a:r>
              <a:rPr lang="ko-KR" sz="1600">
                <a:latin typeface="Malgun Gothic"/>
                <a:ea typeface="Malgun Gothic"/>
                <a:cs typeface="Malgun Gothic"/>
                <a:sym typeface="Malgun Gothic"/>
              </a:rPr>
              <a:t>→∞이면 평균 </a:t>
            </a:r>
            <a:r>
              <a:rPr lang="ko-KR" sz="1600" i="1">
                <a:latin typeface="Times New Roman"/>
                <a:ea typeface="Times New Roman"/>
                <a:cs typeface="Times New Roman"/>
                <a:sym typeface="Times New Roman"/>
              </a:rPr>
              <a:t>m</a:t>
            </a:r>
            <a:r>
              <a:rPr lang="ko-KR" sz="1600">
                <a:latin typeface="Malgun Gothic"/>
                <a:ea typeface="Malgun Gothic"/>
                <a:cs typeface="Malgun Gothic"/>
                <a:sym typeface="Malgun Gothic"/>
              </a:rPr>
              <a:t>을 매개변수로 하고 성공횟수 </a:t>
            </a:r>
            <a:r>
              <a:rPr lang="ko-KR" sz="2100" i="1">
                <a:latin typeface="Times New Roman"/>
                <a:ea typeface="Times New Roman"/>
                <a:cs typeface="Times New Roman"/>
                <a:sym typeface="Times New Roman"/>
              </a:rPr>
              <a:t>x</a:t>
            </a:r>
            <a:r>
              <a:rPr lang="ko-KR" sz="1600">
                <a:latin typeface="Malgun Gothic"/>
                <a:ea typeface="Malgun Gothic"/>
                <a:cs typeface="Malgun Gothic"/>
                <a:sym typeface="Malgun Gothic"/>
              </a:rPr>
              <a:t>를 확률변수로 하는 포아송 확률분포가 유도됨</a:t>
            </a:r>
            <a:endParaRPr sz="1600">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sz="1600">
              <a:latin typeface="Malgun Gothic"/>
              <a:ea typeface="Malgun Gothic"/>
              <a:cs typeface="Malgun Gothic"/>
              <a:sym typeface="Malgun Gothic"/>
            </a:endParaRPr>
          </a:p>
        </p:txBody>
      </p:sp>
      <p:pic>
        <p:nvPicPr>
          <p:cNvPr id="2787" name="Google Shape;2787;p178" descr="{&quot;code&quot;:&quot;$$f\\left(x\\right)=\\,_{n}C_{x}p^{x}\\left(1-p\\right)^{n-x},\\,\\,\\,\\,\\,\\,\\,x=0,1,2,\\dots,n$$&quot;,&quot;type&quot;:&quot;$$&quot;,&quot;font&quot;:{&quot;family&quot;:&quot;Arial&quot;,&quot;color&quot;:&quot;#000000&quot;,&quot;size&quot;:21},&quot;aid&quot;:null,&quot;backgroundColorModified&quot;:false,&quot;id&quot;:&quot;17&quot;,&quot;backgroundColor&quot;:&quot;#FFFFFF&quot;,&quot;ts&quot;:1724389271936,&quot;cs&quot;:&quot;i0tFBa9aN4/BT8CElk00Nw==&quot;,&quot;size&quot;:{&quot;width&quot;:637.5,&quot;height&quot;:34.5}}"/>
          <p:cNvPicPr preferRelativeResize="0"/>
          <p:nvPr/>
        </p:nvPicPr>
        <p:blipFill>
          <a:blip r:embed="rId4">
            <a:alphaModFix/>
          </a:blip>
          <a:stretch>
            <a:fillRect/>
          </a:stretch>
        </p:blipFill>
        <p:spPr>
          <a:xfrm>
            <a:off x="1591175" y="2542538"/>
            <a:ext cx="5961788" cy="322637"/>
          </a:xfrm>
          <a:prstGeom prst="rect">
            <a:avLst/>
          </a:prstGeom>
          <a:noFill/>
          <a:ln>
            <a:noFill/>
          </a:ln>
        </p:spPr>
      </p:pic>
      <p:sp>
        <p:nvSpPr>
          <p:cNvPr id="2788" name="Google Shape;2788;p178"/>
          <p:cNvSpPr txBox="1"/>
          <p:nvPr/>
        </p:nvSpPr>
        <p:spPr>
          <a:xfrm>
            <a:off x="1413550" y="4910450"/>
            <a:ext cx="6885300" cy="13038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ko-KR" sz="1700" i="1">
                <a:solidFill>
                  <a:schemeClr val="dk1"/>
                </a:solidFill>
                <a:latin typeface="Times New Roman"/>
                <a:ea typeface="Times New Roman"/>
                <a:cs typeface="Times New Roman"/>
                <a:sym typeface="Times New Roman"/>
              </a:rPr>
              <a:t>m=np </a:t>
            </a:r>
            <a:r>
              <a:rPr lang="ko-KR" sz="1700">
                <a:solidFill>
                  <a:schemeClr val="dk1"/>
                </a:solidFill>
                <a:latin typeface="Times New Roman"/>
                <a:ea typeface="Times New Roman"/>
                <a:cs typeface="Times New Roman"/>
                <a:sym typeface="Times New Roman"/>
              </a:rPr>
              <a:t>;</a:t>
            </a:r>
            <a:r>
              <a:rPr lang="ko-KR" sz="1700" i="1">
                <a:solidFill>
                  <a:schemeClr val="dk1"/>
                </a:solidFill>
                <a:latin typeface="Times New Roman"/>
                <a:ea typeface="Times New Roman"/>
                <a:cs typeface="Times New Roman"/>
                <a:sym typeface="Times New Roman"/>
              </a:rPr>
              <a:t> </a:t>
            </a:r>
            <a:r>
              <a:rPr lang="ko-KR" sz="1600" i="1">
                <a:solidFill>
                  <a:schemeClr val="dk1"/>
                </a:solidFill>
                <a:latin typeface="Times New Roman"/>
                <a:ea typeface="Times New Roman"/>
                <a:cs typeface="Times New Roman"/>
                <a:sym typeface="Times New Roman"/>
              </a:rPr>
              <a:t>p</a:t>
            </a:r>
            <a:r>
              <a:rPr lang="ko-KR" sz="1600">
                <a:solidFill>
                  <a:schemeClr val="dk1"/>
                </a:solidFill>
                <a:latin typeface="Malgun Gothic"/>
                <a:ea typeface="Malgun Gothic"/>
                <a:cs typeface="Malgun Gothic"/>
                <a:sym typeface="Malgun Gothic"/>
              </a:rPr>
              <a:t>→0, </a:t>
            </a:r>
            <a:r>
              <a:rPr lang="ko-KR" sz="1600" i="1">
                <a:solidFill>
                  <a:schemeClr val="dk1"/>
                </a:solidFill>
                <a:latin typeface="Times New Roman"/>
                <a:ea typeface="Times New Roman"/>
                <a:cs typeface="Times New Roman"/>
                <a:sym typeface="Times New Roman"/>
              </a:rPr>
              <a:t>n</a:t>
            </a:r>
            <a:r>
              <a:rPr lang="ko-KR" sz="1600">
                <a:solidFill>
                  <a:schemeClr val="dk1"/>
                </a:solidFill>
                <a:latin typeface="Malgun Gothic"/>
                <a:ea typeface="Malgun Gothic"/>
                <a:cs typeface="Malgun Gothic"/>
                <a:sym typeface="Malgun Gothic"/>
              </a:rPr>
              <a:t>→∞</a:t>
            </a:r>
            <a:endParaRPr sz="1700" i="1">
              <a:solidFill>
                <a:schemeClr val="dk1"/>
              </a:solidFill>
              <a:latin typeface="Times New Roman"/>
              <a:ea typeface="Times New Roman"/>
              <a:cs typeface="Times New Roman"/>
              <a:sym typeface="Times New Roman"/>
            </a:endParaRPr>
          </a:p>
          <a:p>
            <a:pPr marL="0" lvl="0" indent="0" algn="ctr" rtl="0">
              <a:lnSpc>
                <a:spcPct val="90000"/>
              </a:lnSpc>
              <a:spcBef>
                <a:spcPts val="1000"/>
              </a:spcBef>
              <a:spcAft>
                <a:spcPts val="0"/>
              </a:spcAft>
              <a:buNone/>
            </a:pPr>
            <a:r>
              <a:rPr lang="ko-KR" sz="1200">
                <a:solidFill>
                  <a:schemeClr val="dk1"/>
                </a:solidFill>
                <a:latin typeface="Malgun Gothic"/>
                <a:ea typeface="Malgun Gothic"/>
                <a:cs typeface="Malgun Gothic"/>
                <a:sym typeface="Malgun Gothic"/>
              </a:rPr>
              <a:t>여기서, </a:t>
            </a:r>
            <a:r>
              <a:rPr lang="ko-KR" sz="1200" i="1">
                <a:solidFill>
                  <a:schemeClr val="dk1"/>
                </a:solidFill>
                <a:latin typeface="Times New Roman"/>
                <a:ea typeface="Times New Roman"/>
                <a:cs typeface="Times New Roman"/>
                <a:sym typeface="Times New Roman"/>
              </a:rPr>
              <a:t>m</a:t>
            </a:r>
            <a:r>
              <a:rPr lang="ko-KR" sz="1200">
                <a:solidFill>
                  <a:schemeClr val="dk1"/>
                </a:solidFill>
                <a:latin typeface="Malgun Gothic"/>
                <a:ea typeface="Malgun Gothic"/>
                <a:cs typeface="Malgun Gothic"/>
                <a:sym typeface="Malgun Gothic"/>
              </a:rPr>
              <a:t>은 주기적으로 무한반복되는 시간 또는 공간에서 평균적으로 발생하는 사건의 횟수 </a:t>
            </a:r>
            <a:endParaRPr sz="1200">
              <a:solidFill>
                <a:schemeClr val="dk1"/>
              </a:solidFill>
              <a:latin typeface="Malgun Gothic"/>
              <a:ea typeface="Malgun Gothic"/>
              <a:cs typeface="Malgun Gothic"/>
              <a:sym typeface="Malgun Gothic"/>
            </a:endParaRPr>
          </a:p>
          <a:p>
            <a:pPr marL="0" lvl="0" indent="0" algn="ctr" rtl="0">
              <a:lnSpc>
                <a:spcPct val="90000"/>
              </a:lnSpc>
              <a:spcBef>
                <a:spcPts val="1000"/>
              </a:spcBef>
              <a:spcAft>
                <a:spcPts val="0"/>
              </a:spcAft>
              <a:buNone/>
            </a:pPr>
            <a:r>
              <a:rPr lang="ko-KR" sz="1200" i="1">
                <a:solidFill>
                  <a:schemeClr val="dk1"/>
                </a:solidFill>
                <a:latin typeface="Times New Roman"/>
                <a:ea typeface="Times New Roman"/>
                <a:cs typeface="Times New Roman"/>
                <a:sym typeface="Times New Roman"/>
              </a:rPr>
              <a:t>n</a:t>
            </a:r>
            <a:r>
              <a:rPr lang="ko-KR" sz="1200">
                <a:solidFill>
                  <a:schemeClr val="dk1"/>
                </a:solidFill>
                <a:latin typeface="Malgun Gothic"/>
                <a:ea typeface="Malgun Gothic"/>
                <a:cs typeface="Malgun Gothic"/>
                <a:sym typeface="Malgun Gothic"/>
              </a:rPr>
              <a:t>은 시행횟수</a:t>
            </a:r>
            <a:endParaRPr sz="1200">
              <a:solidFill>
                <a:schemeClr val="dk1"/>
              </a:solidFill>
              <a:latin typeface="Malgun Gothic"/>
              <a:ea typeface="Malgun Gothic"/>
              <a:cs typeface="Malgun Gothic"/>
              <a:sym typeface="Malgun Gothic"/>
            </a:endParaRPr>
          </a:p>
          <a:p>
            <a:pPr marL="0" lvl="0" indent="0" algn="ctr" rtl="0">
              <a:lnSpc>
                <a:spcPct val="90000"/>
              </a:lnSpc>
              <a:spcBef>
                <a:spcPts val="1000"/>
              </a:spcBef>
              <a:spcAft>
                <a:spcPts val="0"/>
              </a:spcAft>
              <a:buNone/>
            </a:pPr>
            <a:r>
              <a:rPr lang="ko-KR" sz="1200" i="1">
                <a:solidFill>
                  <a:schemeClr val="dk1"/>
                </a:solidFill>
                <a:latin typeface="Times New Roman"/>
                <a:ea typeface="Times New Roman"/>
                <a:cs typeface="Times New Roman"/>
                <a:sym typeface="Times New Roman"/>
              </a:rPr>
              <a:t>p</a:t>
            </a:r>
            <a:r>
              <a:rPr lang="ko-KR" sz="1200">
                <a:solidFill>
                  <a:schemeClr val="dk1"/>
                </a:solidFill>
                <a:latin typeface="Malgun Gothic"/>
                <a:ea typeface="Malgun Gothic"/>
                <a:cs typeface="Malgun Gothic"/>
                <a:sym typeface="Malgun Gothic"/>
              </a:rPr>
              <a:t>는 단위 시행당 성공확률</a:t>
            </a:r>
            <a:endParaRPr sz="400">
              <a:solidFill>
                <a:schemeClr val="dk1"/>
              </a:solidFill>
              <a:latin typeface="Malgun Gothic"/>
              <a:ea typeface="Malgun Gothic"/>
              <a:cs typeface="Malgun Gothic"/>
              <a:sym typeface="Malgun Gothic"/>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792"/>
        <p:cNvGrpSpPr/>
        <p:nvPr/>
      </p:nvGrpSpPr>
      <p:grpSpPr>
        <a:xfrm>
          <a:off x="0" y="0"/>
          <a:ext cx="0" cy="0"/>
          <a:chOff x="0" y="0"/>
          <a:chExt cx="0" cy="0"/>
        </a:xfrm>
      </p:grpSpPr>
      <p:sp>
        <p:nvSpPr>
          <p:cNvPr id="2793" name="Google Shape;2793;p17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포아송분포</a:t>
            </a:r>
            <a:endParaRPr/>
          </a:p>
        </p:txBody>
      </p:sp>
      <p:sp>
        <p:nvSpPr>
          <p:cNvPr id="2794" name="Google Shape;2794;p179"/>
          <p:cNvSpPr txBox="1">
            <a:spLocks noGrp="1"/>
          </p:cNvSpPr>
          <p:nvPr>
            <p:ph type="body" idx="4294967295"/>
          </p:nvPr>
        </p:nvSpPr>
        <p:spPr>
          <a:xfrm>
            <a:off x="315300" y="1110000"/>
            <a:ext cx="8513400" cy="7524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Char char="•"/>
            </a:pPr>
            <a:r>
              <a:rPr lang="ko-KR">
                <a:latin typeface="Malgun Gothic"/>
                <a:ea typeface="Malgun Gothic"/>
                <a:cs typeface="Malgun Gothic"/>
                <a:sym typeface="Malgun Gothic"/>
              </a:rPr>
              <a:t>단위시간당 ‘성공의 회수’가 평균, </a:t>
            </a:r>
            <a:r>
              <a:rPr lang="ko-KR" i="1">
                <a:latin typeface="Times New Roman"/>
                <a:ea typeface="Times New Roman"/>
                <a:cs typeface="Times New Roman"/>
                <a:sym typeface="Times New Roman"/>
              </a:rPr>
              <a:t>m</a:t>
            </a:r>
            <a:r>
              <a:rPr lang="ko-KR">
                <a:latin typeface="Malgun Gothic"/>
                <a:ea typeface="Malgun Gothic"/>
                <a:cs typeface="Malgun Gothic"/>
                <a:sym typeface="Malgun Gothic"/>
              </a:rPr>
              <a:t> 이라고 할 때 포와송 확률변량인 </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=’단위 시간당 성공의 회수’ 의 분포는 다음과 같다.</a:t>
            </a:r>
            <a:endParaRPr>
              <a:latin typeface="Malgun Gothic"/>
              <a:ea typeface="Malgun Gothic"/>
              <a:cs typeface="Malgun Gothic"/>
              <a:sym typeface="Malgun Gothic"/>
            </a:endParaRPr>
          </a:p>
        </p:txBody>
      </p:sp>
      <p:sp>
        <p:nvSpPr>
          <p:cNvPr id="2795" name="Google Shape;2795;p17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796" name="Google Shape;2796;p17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179</a:t>
            </a:fld>
            <a:endParaRPr/>
          </a:p>
        </p:txBody>
      </p:sp>
      <p:pic>
        <p:nvPicPr>
          <p:cNvPr id="2797" name="Google Shape;2797;p179" descr="{&quot;code&quot;:&quot;$$f\\left(x\\right)=\\dfrac{e^{-m}m^{x}}{x!},\\,\\,\\,\\,\\,\\,\\,\\,x=0,1,2,\\dots,n$$&quot;,&quot;backgroundColor&quot;:&quot;#FFFFFF&quot;,&quot;font&quot;:{&quot;size&quot;:12,&quot;family&quot;:&quot;Arial&quot;,&quot;color&quot;:&quot;#000000&quot;},&quot;id&quot;:&quot;20&quot;,&quot;aid&quot;:null,&quot;type&quot;:&quot;$$&quot;,&quot;ts&quot;:1681958103186,&quot;cs&quot;:&quot;O9vJJYI9qCu+hHfujhcpew==&quot;,&quot;size&quot;:{&quot;width&quot;:291.5,&quot;height&quot;:38.75}}"/>
          <p:cNvPicPr preferRelativeResize="0"/>
          <p:nvPr/>
        </p:nvPicPr>
        <p:blipFill>
          <a:blip r:embed="rId3">
            <a:alphaModFix/>
          </a:blip>
          <a:stretch>
            <a:fillRect/>
          </a:stretch>
        </p:blipFill>
        <p:spPr>
          <a:xfrm>
            <a:off x="2389175" y="2018200"/>
            <a:ext cx="4384857" cy="582900"/>
          </a:xfrm>
          <a:prstGeom prst="rect">
            <a:avLst/>
          </a:prstGeom>
          <a:noFill/>
          <a:ln>
            <a:noFill/>
          </a:ln>
        </p:spPr>
      </p:pic>
      <p:pic>
        <p:nvPicPr>
          <p:cNvPr id="2798" name="Google Shape;2798;p179" descr="{&quot;id&quot;:&quot;21&quot;,&quot;backgroundColorModified&quot;:false,&quot;aid&quot;:null,&quot;type&quot;:&quot;$$&quot;,&quot;backgroundColor&quot;:&quot;#FFFFFF&quot;,&quot;code&quot;:&quot;$$\\mathrm{E}\\left[X\\right]=m$$&quot;,&quot;font&quot;:{&quot;color&quot;:&quot;#000000&quot;,&quot;family&quot;:&quot;Arial&quot;,&quot;size&quot;:12},&quot;ts&quot;:1682040424292,&quot;cs&quot;:&quot;hZSQhtyY5V2pJIiYipHrew==&quot;,&quot;size&quot;:{&quot;width&quot;:80,&quot;height&quot;:18.833333333333332}}"/>
          <p:cNvPicPr preferRelativeResize="0"/>
          <p:nvPr/>
        </p:nvPicPr>
        <p:blipFill>
          <a:blip r:embed="rId4">
            <a:alphaModFix/>
          </a:blip>
          <a:stretch>
            <a:fillRect/>
          </a:stretch>
        </p:blipFill>
        <p:spPr>
          <a:xfrm>
            <a:off x="3738175" y="3570486"/>
            <a:ext cx="1255883" cy="295675"/>
          </a:xfrm>
          <a:prstGeom prst="rect">
            <a:avLst/>
          </a:prstGeom>
          <a:noFill/>
          <a:ln>
            <a:noFill/>
          </a:ln>
        </p:spPr>
      </p:pic>
      <p:pic>
        <p:nvPicPr>
          <p:cNvPr id="2799" name="Google Shape;2799;p179" descr="{&quot;type&quot;:&quot;$$&quot;,&quot;id&quot;:&quot;22&quot;,&quot;code&quot;:&quot;$$\\mathrm{V}\\left[X\\right]=m$$&quot;,&quot;backgroundColor&quot;:&quot;#FFFFFF&quot;,&quot;aid&quot;:null,&quot;backgroundColorModified&quot;:false,&quot;font&quot;:{&quot;family&quot;:&quot;Arial&quot;,&quot;size&quot;:12,&quot;color&quot;:&quot;#000000&quot;},&quot;ts&quot;:1682040445133,&quot;cs&quot;:&quot;uQM4wT9GUsTJ8m2CzerFOw==&quot;,&quot;size&quot;:{&quot;width&quot;:81.33333333333333,&quot;height&quot;:18.833333333333332}}"/>
          <p:cNvPicPr preferRelativeResize="0"/>
          <p:nvPr/>
        </p:nvPicPr>
        <p:blipFill>
          <a:blip r:embed="rId5">
            <a:alphaModFix/>
          </a:blip>
          <a:stretch>
            <a:fillRect/>
          </a:stretch>
        </p:blipFill>
        <p:spPr>
          <a:xfrm>
            <a:off x="3738174" y="4948513"/>
            <a:ext cx="1276800" cy="295675"/>
          </a:xfrm>
          <a:prstGeom prst="rect">
            <a:avLst/>
          </a:prstGeom>
          <a:noFill/>
          <a:ln>
            <a:noFill/>
          </a:ln>
        </p:spPr>
      </p:pic>
      <p:sp>
        <p:nvSpPr>
          <p:cNvPr id="2800" name="Google Shape;2800;p179"/>
          <p:cNvSpPr txBox="1">
            <a:spLocks noGrp="1"/>
          </p:cNvSpPr>
          <p:nvPr>
            <p:ph type="body" idx="4294967295"/>
          </p:nvPr>
        </p:nvSpPr>
        <p:spPr>
          <a:xfrm>
            <a:off x="315300" y="3015000"/>
            <a:ext cx="8513400" cy="402000"/>
          </a:xfrm>
          <a:prstGeom prst="rect">
            <a:avLst/>
          </a:prstGeom>
        </p:spPr>
        <p:txBody>
          <a:bodyPr spcFirstLastPara="1" wrap="square" lIns="91425" tIns="45700" rIns="91425" bIns="45700" anchor="t" anchorCtr="0">
            <a:noAutofit/>
          </a:bodyPr>
          <a:lstStyle/>
          <a:p>
            <a:pPr marL="457200" lvl="0" indent="-355600" algn="l" rtl="0">
              <a:spcBef>
                <a:spcPts val="1000"/>
              </a:spcBef>
              <a:spcAft>
                <a:spcPts val="0"/>
              </a:spcAft>
              <a:buSzPts val="2000"/>
              <a:buChar char="•"/>
            </a:pPr>
            <a:r>
              <a:rPr lang="ko-KR">
                <a:latin typeface="Malgun Gothic"/>
                <a:ea typeface="Malgun Gothic"/>
                <a:cs typeface="Malgun Gothic"/>
                <a:sym typeface="Malgun Gothic"/>
              </a:rPr>
              <a:t>평균(기대값)</a:t>
            </a:r>
            <a:endParaRPr>
              <a:latin typeface="Malgun Gothic"/>
              <a:ea typeface="Malgun Gothic"/>
              <a:cs typeface="Malgun Gothic"/>
              <a:sym typeface="Malgun Gothic"/>
            </a:endParaRPr>
          </a:p>
        </p:txBody>
      </p:sp>
      <p:sp>
        <p:nvSpPr>
          <p:cNvPr id="2801" name="Google Shape;2801;p179"/>
          <p:cNvSpPr txBox="1">
            <a:spLocks noGrp="1"/>
          </p:cNvSpPr>
          <p:nvPr>
            <p:ph type="body" idx="4294967295"/>
          </p:nvPr>
        </p:nvSpPr>
        <p:spPr>
          <a:xfrm>
            <a:off x="315300" y="4234200"/>
            <a:ext cx="8513400" cy="402000"/>
          </a:xfrm>
          <a:prstGeom prst="rect">
            <a:avLst/>
          </a:prstGeom>
        </p:spPr>
        <p:txBody>
          <a:bodyPr spcFirstLastPara="1" wrap="square" lIns="91425" tIns="45700" rIns="91425" bIns="45700" anchor="t" anchorCtr="0">
            <a:noAutofit/>
          </a:bodyPr>
          <a:lstStyle/>
          <a:p>
            <a:pPr marL="457200" lvl="0" indent="-355600" algn="l" rtl="0">
              <a:spcBef>
                <a:spcPts val="1000"/>
              </a:spcBef>
              <a:spcAft>
                <a:spcPts val="0"/>
              </a:spcAft>
              <a:buSzPts val="2000"/>
              <a:buChar char="•"/>
            </a:pPr>
            <a:r>
              <a:rPr lang="ko-KR">
                <a:latin typeface="Malgun Gothic"/>
                <a:ea typeface="Malgun Gothic"/>
                <a:cs typeface="Malgun Gothic"/>
                <a:sym typeface="Malgun Gothic"/>
              </a:rPr>
              <a:t>분산</a:t>
            </a:r>
            <a:endParaRPr>
              <a:latin typeface="Malgun Gothic"/>
              <a:ea typeface="Malgun Gothic"/>
              <a:cs typeface="Malgun Gothic"/>
              <a:sym typeface="Malgun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227"/>
        <p:cNvGrpSpPr/>
        <p:nvPr/>
      </p:nvGrpSpPr>
      <p:grpSpPr>
        <a:xfrm>
          <a:off x="0" y="0"/>
          <a:ext cx="0" cy="0"/>
          <a:chOff x="0" y="0"/>
          <a:chExt cx="0" cy="0"/>
        </a:xfrm>
      </p:grpSpPr>
      <p:sp>
        <p:nvSpPr>
          <p:cNvPr id="228" name="Google Shape;228;p25"/>
          <p:cNvSpPr txBox="1">
            <a:spLocks noGrp="1"/>
          </p:cNvSpPr>
          <p:nvPr>
            <p:ph type="title"/>
          </p:nvPr>
        </p:nvSpPr>
        <p:spPr>
          <a:xfrm>
            <a:off x="2070275" y="1887125"/>
            <a:ext cx="6988200" cy="6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t>통계의 기본개념</a:t>
            </a:r>
            <a:endParaRPr/>
          </a:p>
        </p:txBody>
      </p:sp>
      <p:sp>
        <p:nvSpPr>
          <p:cNvPr id="229" name="Google Shape;229;p25"/>
          <p:cNvSpPr txBox="1">
            <a:spLocks noGrp="1"/>
          </p:cNvSpPr>
          <p:nvPr>
            <p:ph type="subTitle" idx="1"/>
          </p:nvPr>
        </p:nvSpPr>
        <p:spPr>
          <a:xfrm>
            <a:off x="2557700" y="3931075"/>
            <a:ext cx="4059300" cy="1308600"/>
          </a:xfrm>
          <a:prstGeom prst="rect">
            <a:avLst/>
          </a:prstGeom>
        </p:spPr>
        <p:txBody>
          <a:bodyPr spcFirstLastPara="1" wrap="square" lIns="91425" tIns="45700" rIns="91425" bIns="45700" anchor="t" anchorCtr="0">
            <a:normAutofit lnSpcReduction="10000"/>
          </a:bodyPr>
          <a:lstStyle/>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통계의 기본개념</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생물통계학</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통계기호와 공식</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합계기호(Σ)의 이해</a:t>
            </a:r>
            <a:endParaRPr>
              <a:latin typeface="Malgun Gothic"/>
              <a:ea typeface="Malgun Gothic"/>
              <a:cs typeface="Malgun Gothic"/>
              <a:sym typeface="Malgun Gothic"/>
            </a:endParaRPr>
          </a:p>
        </p:txBody>
      </p:sp>
      <p:pic>
        <p:nvPicPr>
          <p:cNvPr id="230" name="Google Shape;230;p25"/>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231" name="Google Shape;231;p25"/>
          <p:cNvSpPr txBox="1"/>
          <p:nvPr/>
        </p:nvSpPr>
        <p:spPr>
          <a:xfrm>
            <a:off x="870775" y="969625"/>
            <a:ext cx="7845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2</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805"/>
        <p:cNvGrpSpPr/>
        <p:nvPr/>
      </p:nvGrpSpPr>
      <p:grpSpPr>
        <a:xfrm>
          <a:off x="0" y="0"/>
          <a:ext cx="0" cy="0"/>
          <a:chOff x="0" y="0"/>
          <a:chExt cx="0" cy="0"/>
        </a:xfrm>
      </p:grpSpPr>
      <p:sp>
        <p:nvSpPr>
          <p:cNvPr id="2806" name="Google Shape;2806;p18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포아송분포</a:t>
            </a:r>
            <a:endParaRPr/>
          </a:p>
        </p:txBody>
      </p:sp>
      <p:sp>
        <p:nvSpPr>
          <p:cNvPr id="2807" name="Google Shape;2807;p18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808" name="Google Shape;2808;p18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180</a:t>
            </a:fld>
            <a:endParaRPr/>
          </a:p>
        </p:txBody>
      </p:sp>
      <p:pic>
        <p:nvPicPr>
          <p:cNvPr id="2809" name="Google Shape;2809;p180">
            <a:hlinkClick r:id="rId3"/>
          </p:cNvPr>
          <p:cNvPicPr preferRelativeResize="0"/>
          <p:nvPr/>
        </p:nvPicPr>
        <p:blipFill>
          <a:blip r:embed="rId4">
            <a:alphaModFix/>
          </a:blip>
          <a:stretch>
            <a:fillRect/>
          </a:stretch>
        </p:blipFill>
        <p:spPr>
          <a:xfrm>
            <a:off x="1435425" y="1200700"/>
            <a:ext cx="6500462" cy="4319062"/>
          </a:xfrm>
          <a:prstGeom prst="rect">
            <a:avLst/>
          </a:prstGeom>
          <a:noFill/>
          <a:ln>
            <a:noFill/>
          </a:ln>
        </p:spPr>
      </p:pic>
      <p:sp>
        <p:nvSpPr>
          <p:cNvPr id="2810" name="Google Shape;2810;p180">
            <a:hlinkClick r:id="rId3"/>
          </p:cNvPr>
          <p:cNvSpPr/>
          <p:nvPr/>
        </p:nvSpPr>
        <p:spPr>
          <a:xfrm>
            <a:off x="7418925" y="6860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814"/>
        <p:cNvGrpSpPr/>
        <p:nvPr/>
      </p:nvGrpSpPr>
      <p:grpSpPr>
        <a:xfrm>
          <a:off x="0" y="0"/>
          <a:ext cx="0" cy="0"/>
          <a:chOff x="0" y="0"/>
          <a:chExt cx="0" cy="0"/>
        </a:xfrm>
      </p:grpSpPr>
      <p:sp>
        <p:nvSpPr>
          <p:cNvPr id="2815" name="Google Shape;2815;p18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포와송분포</a:t>
            </a:r>
            <a:endParaRPr/>
          </a:p>
        </p:txBody>
      </p:sp>
      <p:sp>
        <p:nvSpPr>
          <p:cNvPr id="2816" name="Google Shape;2816;p18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817" name="Google Shape;2817;p18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181</a:t>
            </a:fld>
            <a:endParaRPr/>
          </a:p>
        </p:txBody>
      </p:sp>
      <p:sp>
        <p:nvSpPr>
          <p:cNvPr id="2818" name="Google Shape;2818;p181"/>
          <p:cNvSpPr txBox="1"/>
          <p:nvPr/>
        </p:nvSpPr>
        <p:spPr>
          <a:xfrm>
            <a:off x="315375" y="1110100"/>
            <a:ext cx="8605200" cy="17895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10-6</a:t>
            </a:r>
            <a:r>
              <a:rPr lang="ko-KR" sz="1600" dirty="0">
                <a:latin typeface="Malgun Gothic"/>
                <a:ea typeface="Malgun Gothic"/>
                <a:cs typeface="Malgun Gothic"/>
                <a:sym typeface="Malgun Gothic"/>
              </a:rPr>
              <a:t>] 출근시간에 어느 고속도로 요금계산소에 1분 동안 도착하는 차의 수가 평균 5대인 </a:t>
            </a:r>
            <a:r>
              <a:rPr lang="ko-KR" sz="1600" dirty="0" err="1">
                <a:latin typeface="Malgun Gothic"/>
                <a:ea typeface="Malgun Gothic"/>
                <a:cs typeface="Malgun Gothic"/>
                <a:sym typeface="Malgun Gothic"/>
              </a:rPr>
              <a:t>포아송</a:t>
            </a:r>
            <a:r>
              <a:rPr lang="ko-KR" sz="1600" dirty="0">
                <a:latin typeface="Malgun Gothic"/>
                <a:ea typeface="Malgun Gothic"/>
                <a:cs typeface="Malgun Gothic"/>
                <a:sym typeface="Malgun Gothic"/>
              </a:rPr>
              <a:t> 분포를 한다고 하자. 어느 날 출근시간에 1분간 조사하였을 때, 다음 확률을 계산하라.</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1) 차가 한 대도 도착하지 않을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2) 차 5대가 도착할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3) 차 2대 이상(≥) 도착할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2819" name="Google Shape;2819;p181"/>
          <p:cNvSpPr txBox="1"/>
          <p:nvPr/>
        </p:nvSpPr>
        <p:spPr>
          <a:xfrm>
            <a:off x="315375" y="3003950"/>
            <a:ext cx="8605200" cy="28902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   </a:t>
            </a:r>
            <a:r>
              <a:rPr lang="ko-KR" i="1">
                <a:solidFill>
                  <a:schemeClr val="dk1"/>
                </a:solidFill>
                <a:latin typeface="Times New Roman"/>
                <a:ea typeface="Times New Roman"/>
                <a:cs typeface="Times New Roman"/>
                <a:sym typeface="Times New Roman"/>
              </a:rPr>
              <a:t>X</a:t>
            </a:r>
            <a:r>
              <a:rPr lang="ko-KR">
                <a:solidFill>
                  <a:schemeClr val="dk1"/>
                </a:solidFill>
                <a:latin typeface="Malgun Gothic"/>
                <a:ea typeface="Malgun Gothic"/>
                <a:cs typeface="Malgun Gothic"/>
                <a:sym typeface="Malgun Gothic"/>
              </a:rPr>
              <a:t>를 </a:t>
            </a:r>
            <a:r>
              <a:rPr lang="ko-KR" i="1">
                <a:solidFill>
                  <a:schemeClr val="dk1"/>
                </a:solidFill>
                <a:latin typeface="Times New Roman"/>
                <a:ea typeface="Times New Roman"/>
                <a:cs typeface="Times New Roman"/>
                <a:sym typeface="Times New Roman"/>
              </a:rPr>
              <a:t>m</a:t>
            </a:r>
            <a:r>
              <a:rPr lang="ko-KR">
                <a:solidFill>
                  <a:schemeClr val="dk1"/>
                </a:solidFill>
                <a:latin typeface="Malgun Gothic"/>
                <a:ea typeface="Malgun Gothic"/>
                <a:cs typeface="Malgun Gothic"/>
                <a:sym typeface="Malgun Gothic"/>
              </a:rPr>
              <a:t>=5 인 포아송 확률변량이라 할 때.</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1)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2)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3)</a:t>
            </a: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pic>
        <p:nvPicPr>
          <p:cNvPr id="2820" name="Google Shape;2820;p181" descr="{&quot;aid&quot;:null,&quot;code&quot;:&quot;$$P\\left(X=0\\right)=f\\left(0\\right)=\\dfrac{e^{-5}5^{0}}{0!}=0.0067$$&quot;,&quot;backgroundColorModified&quot;:false,&quot;type&quot;:&quot;$$&quot;,&quot;backgroundColor&quot;:&quot;#F3F3F3&quot;,&quot;font&quot;:{&quot;family&quot;:&quot;Arial&quot;,&quot;color&quot;:&quot;#000000&quot;,&quot;size&quot;:12},&quot;id&quot;:&quot;90&quot;,&quot;ts&quot;:1682311182617,&quot;cs&quot;:&quot;rRA861NLDJiXqZsHl/BSNA==&quot;,&quot;size&quot;:{&quot;width&quot;:291.75,&quot;height&quot;:41.75}}"/>
          <p:cNvPicPr preferRelativeResize="0"/>
          <p:nvPr/>
        </p:nvPicPr>
        <p:blipFill>
          <a:blip r:embed="rId3">
            <a:alphaModFix/>
          </a:blip>
          <a:stretch>
            <a:fillRect/>
          </a:stretch>
        </p:blipFill>
        <p:spPr>
          <a:xfrm>
            <a:off x="738128" y="3695132"/>
            <a:ext cx="2778919" cy="397669"/>
          </a:xfrm>
          <a:prstGeom prst="rect">
            <a:avLst/>
          </a:prstGeom>
          <a:noFill/>
          <a:ln>
            <a:noFill/>
          </a:ln>
        </p:spPr>
      </p:pic>
      <p:pic>
        <p:nvPicPr>
          <p:cNvPr id="2821" name="Google Shape;2821;p181" descr="{&quot;id&quot;:&quot;91&quot;,&quot;aid&quot;:null,&quot;backgroundColor&quot;:&quot;#F3F3F3&quot;,&quot;type&quot;:&quot;$$&quot;,&quot;font&quot;:{&quot;color&quot;:&quot;#000000&quot;,&quot;family&quot;:&quot;Arial&quot;,&quot;size&quot;:12},&quot;backgroundColorModified&quot;:false,&quot;code&quot;:&quot;$$P\\left(X=5\\right)=f\\left(5\\right)=\\dfrac{e^{-5}5^{5}}{5!}=0.1755$$&quot;,&quot;ts&quot;:1682311254726,&quot;cs&quot;:&quot;B87IqEKpyofzyEGMLXqkGw==&quot;,&quot;size&quot;:{&quot;width&quot;:291.25,&quot;height&quot;:41.75}}"/>
          <p:cNvPicPr preferRelativeResize="0"/>
          <p:nvPr/>
        </p:nvPicPr>
        <p:blipFill>
          <a:blip r:embed="rId4">
            <a:alphaModFix/>
          </a:blip>
          <a:stretch>
            <a:fillRect/>
          </a:stretch>
        </p:blipFill>
        <p:spPr>
          <a:xfrm>
            <a:off x="735640" y="4181967"/>
            <a:ext cx="2774156" cy="397669"/>
          </a:xfrm>
          <a:prstGeom prst="rect">
            <a:avLst/>
          </a:prstGeom>
          <a:noFill/>
          <a:ln>
            <a:noFill/>
          </a:ln>
        </p:spPr>
      </p:pic>
      <p:pic>
        <p:nvPicPr>
          <p:cNvPr id="2822" name="Google Shape;2822;p181" descr="{&quot;font&quot;:{&quot;size&quot;:12,&quot;family&quot;:&quot;Arial&quot;,&quot;color&quot;:&quot;#000000&quot;},&quot;type&quot;:&quot;align*&quot;,&quot;id&quot;:&quot;92&quot;,&quot;code&quot;:&quot;\\begin{align*}\n{P\\left(X\\geq2\\right)}&amp;={1-P\\left(X\\leq1\\right)}\\\\\n{\\,}&amp;={1-P\\left(X=0\\right)-P\\left(X=1\\right)}\\\\\n{\\,}&amp;={1-0.0067-0.0337=0.9596}\t\n\\end{align*}&quot;,&quot;backgroundColor&quot;:&quot;#F3F3F3&quot;,&quot;aid&quot;:null,&quot;backgroundColorModified&quot;:false,&quot;ts&quot;:1682311407945,&quot;cs&quot;:&quot;Ae6luIV4TvXJ3kYxc/MWXg==&quot;,&quot;size&quot;:{&quot;width&quot;:339.75,&quot;height&quot;:63.5}}"/>
          <p:cNvPicPr preferRelativeResize="0"/>
          <p:nvPr/>
        </p:nvPicPr>
        <p:blipFill>
          <a:blip r:embed="rId5">
            <a:alphaModFix/>
          </a:blip>
          <a:stretch>
            <a:fillRect/>
          </a:stretch>
        </p:blipFill>
        <p:spPr>
          <a:xfrm>
            <a:off x="735650" y="4780119"/>
            <a:ext cx="3236119" cy="604838"/>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826"/>
        <p:cNvGrpSpPr/>
        <p:nvPr/>
      </p:nvGrpSpPr>
      <p:grpSpPr>
        <a:xfrm>
          <a:off x="0" y="0"/>
          <a:ext cx="0" cy="0"/>
          <a:chOff x="0" y="0"/>
          <a:chExt cx="0" cy="0"/>
        </a:xfrm>
      </p:grpSpPr>
      <p:sp>
        <p:nvSpPr>
          <p:cNvPr id="2827" name="Google Shape;2827;p18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포와송분포</a:t>
            </a:r>
            <a:endParaRPr/>
          </a:p>
        </p:txBody>
      </p:sp>
      <p:sp>
        <p:nvSpPr>
          <p:cNvPr id="2828" name="Google Shape;2828;p18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829" name="Google Shape;2829;p18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182</a:t>
            </a:fld>
            <a:endParaRPr/>
          </a:p>
        </p:txBody>
      </p:sp>
      <p:sp>
        <p:nvSpPr>
          <p:cNvPr id="2830" name="Google Shape;2830;p182"/>
          <p:cNvSpPr txBox="1"/>
          <p:nvPr/>
        </p:nvSpPr>
        <p:spPr>
          <a:xfrm>
            <a:off x="315375" y="1110100"/>
            <a:ext cx="5557800" cy="17895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en-US" alt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10-7</a:t>
            </a:r>
            <a:r>
              <a:rPr lang="ko-KR" sz="1600" dirty="0">
                <a:latin typeface="Malgun Gothic"/>
                <a:ea typeface="Malgun Gothic"/>
                <a:cs typeface="Malgun Gothic"/>
                <a:sym typeface="Malgun Gothic"/>
              </a:rPr>
              <a:t>] 우리나라 남부에 한 해 동안 태풍이 지나가는 수는</a:t>
            </a:r>
            <a:r>
              <a:rPr lang="en-US" altLang="ko-KR" sz="1600" dirty="0">
                <a:latin typeface="Malgun Gothic"/>
                <a:ea typeface="Malgun Gothic"/>
                <a:cs typeface="Malgun Gothic"/>
                <a:sym typeface="Malgun Gothic"/>
              </a:rPr>
              <a:t> </a:t>
            </a:r>
            <a:r>
              <a:rPr lang="ko-KR" sz="1600" dirty="0">
                <a:latin typeface="Malgun Gothic"/>
                <a:ea typeface="Malgun Gothic"/>
                <a:cs typeface="Malgun Gothic"/>
                <a:sym typeface="Malgun Gothic"/>
              </a:rPr>
              <a:t>평균 </a:t>
            </a:r>
            <a:r>
              <a:rPr lang="ko-KR" sz="1600" dirty="0" err="1">
                <a:latin typeface="Malgun Gothic"/>
                <a:ea typeface="Malgun Gothic"/>
                <a:cs typeface="Malgun Gothic"/>
                <a:sym typeface="Malgun Gothic"/>
              </a:rPr>
              <a:t>m</a:t>
            </a:r>
            <a:r>
              <a:rPr lang="ko-KR" sz="1600" dirty="0">
                <a:latin typeface="Malgun Gothic"/>
                <a:ea typeface="Malgun Gothic"/>
                <a:cs typeface="Malgun Gothic"/>
                <a:sym typeface="Malgun Gothic"/>
              </a:rPr>
              <a:t>=2.5 회인 </a:t>
            </a:r>
            <a:r>
              <a:rPr lang="ko-KR" sz="1600" dirty="0" err="1">
                <a:latin typeface="Malgun Gothic"/>
                <a:ea typeface="Malgun Gothic"/>
                <a:cs typeface="Malgun Gothic"/>
                <a:sym typeface="Malgun Gothic"/>
              </a:rPr>
              <a:t>포아송분포를</a:t>
            </a:r>
            <a:r>
              <a:rPr lang="ko-KR" sz="1600" dirty="0">
                <a:latin typeface="Malgun Gothic"/>
                <a:ea typeface="Malgun Gothic"/>
                <a:cs typeface="Malgun Gothic"/>
                <a:sym typeface="Malgun Gothic"/>
              </a:rPr>
              <a:t> 한다고 하자. </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1) 올해 태풍이 한 번 지나갈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2) 올해 태풍이 두 번 또는 네 번 지나갈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3) 올해 태풍이 두 번 이상 지나갈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2831" name="Google Shape;2831;p182"/>
          <p:cNvSpPr txBox="1"/>
          <p:nvPr/>
        </p:nvSpPr>
        <p:spPr>
          <a:xfrm>
            <a:off x="315375" y="3308750"/>
            <a:ext cx="8605200" cy="28902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"포아송분포’를 선택하고          를 선택한 후 ‘실행’ 버튼을 클릭하면 그래프가 나타나고 이때 ‘포아송분포표’를 선택하면 표가 나타난다.</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graphicFrame>
        <p:nvGraphicFramePr>
          <p:cNvPr id="2832" name="Google Shape;2832;p182"/>
          <p:cNvGraphicFramePr/>
          <p:nvPr/>
        </p:nvGraphicFramePr>
        <p:xfrm>
          <a:off x="4846343" y="4187007"/>
          <a:ext cx="3890275" cy="1746150"/>
        </p:xfrm>
        <a:graphic>
          <a:graphicData uri="http://schemas.openxmlformats.org/drawingml/2006/table">
            <a:tbl>
              <a:tblPr>
                <a:noFill/>
                <a:tableStyleId>{F41085A2-962C-4FD3-9F40-4B6A08268D1C}</a:tableStyleId>
              </a:tblPr>
              <a:tblGrid>
                <a:gridCol w="836475">
                  <a:extLst>
                    <a:ext uri="{9D8B030D-6E8A-4147-A177-3AD203B41FA5}">
                      <a16:colId xmlns:a16="http://schemas.microsoft.com/office/drawing/2014/main" val="20000"/>
                    </a:ext>
                  </a:extLst>
                </a:gridCol>
                <a:gridCol w="1011450">
                  <a:extLst>
                    <a:ext uri="{9D8B030D-6E8A-4147-A177-3AD203B41FA5}">
                      <a16:colId xmlns:a16="http://schemas.microsoft.com/office/drawing/2014/main" val="20001"/>
                    </a:ext>
                  </a:extLst>
                </a:gridCol>
                <a:gridCol w="1021175">
                  <a:extLst>
                    <a:ext uri="{9D8B030D-6E8A-4147-A177-3AD203B41FA5}">
                      <a16:colId xmlns:a16="http://schemas.microsoft.com/office/drawing/2014/main" val="20002"/>
                    </a:ext>
                  </a:extLst>
                </a:gridCol>
                <a:gridCol w="1021175">
                  <a:extLst>
                    <a:ext uri="{9D8B030D-6E8A-4147-A177-3AD203B41FA5}">
                      <a16:colId xmlns:a16="http://schemas.microsoft.com/office/drawing/2014/main" val="20003"/>
                    </a:ext>
                  </a:extLst>
                </a:gridCol>
              </a:tblGrid>
              <a:tr h="249450">
                <a:tc gridSpan="4">
                  <a:txBody>
                    <a:bodyPr/>
                    <a:lstStyle/>
                    <a:p>
                      <a:pPr marL="25400" marR="25400" lvl="0" indent="0" algn="l" rtl="0">
                        <a:lnSpc>
                          <a:spcPct val="130000"/>
                        </a:lnSpc>
                        <a:spcBef>
                          <a:spcPts val="0"/>
                        </a:spcBef>
                        <a:spcAft>
                          <a:spcPts val="0"/>
                        </a:spcAft>
                        <a:buClr>
                          <a:srgbClr val="000000"/>
                        </a:buClr>
                        <a:buSzPts val="800"/>
                        <a:buFont typeface="Malgun Gothic"/>
                        <a:buNone/>
                      </a:pPr>
                      <a:r>
                        <a:rPr lang="ko-KR" sz="1200" b="1" i="1">
                          <a:latin typeface="Times New Roman"/>
                          <a:ea typeface="Times New Roman"/>
                          <a:cs typeface="Times New Roman"/>
                          <a:sym typeface="Times New Roman"/>
                        </a:rPr>
                        <a:t>m </a:t>
                      </a:r>
                      <a:r>
                        <a:rPr lang="ko-KR" sz="1200" b="1">
                          <a:latin typeface="Times New Roman"/>
                          <a:ea typeface="Times New Roman"/>
                          <a:cs typeface="Times New Roman"/>
                          <a:sym typeface="Times New Roman"/>
                        </a:rPr>
                        <a:t>= 2.5</a:t>
                      </a:r>
                      <a:endParaRPr sz="1200"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077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249450">
                <a:tc>
                  <a:txBody>
                    <a:bodyPr/>
                    <a:lstStyle/>
                    <a:p>
                      <a:pPr marL="25400" marR="25400" lvl="0" indent="0" algn="ctr" rtl="0">
                        <a:lnSpc>
                          <a:spcPct val="130000"/>
                        </a:lnSpc>
                        <a:spcBef>
                          <a:spcPts val="0"/>
                        </a:spcBef>
                        <a:spcAft>
                          <a:spcPts val="0"/>
                        </a:spcAft>
                        <a:buClr>
                          <a:srgbClr val="000000"/>
                        </a:buClr>
                        <a:buSzPts val="800"/>
                        <a:buFont typeface="Malgun Gothic"/>
                        <a:buNone/>
                      </a:pP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249450">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0.0821</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0.0821</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1.0000</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49450">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1</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0.2052</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0.2873</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0.9179</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49450">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2</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0.2565</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0.5438</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0.7127</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49450">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3</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0.2138</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0.7576</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0.4562</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49450">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4</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0.1336</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0.8912</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800" b="1" u="none" strike="noStrike" cap="none">
                          <a:solidFill>
                            <a:srgbClr val="000000"/>
                          </a:solidFill>
                          <a:latin typeface="Malgun Gothic"/>
                          <a:ea typeface="Malgun Gothic"/>
                          <a:cs typeface="Malgun Gothic"/>
                          <a:sym typeface="Malgun Gothic"/>
                        </a:rPr>
                        <a:t>0.2424</a:t>
                      </a:r>
                      <a:endParaRPr sz="8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pic>
        <p:nvPicPr>
          <p:cNvPr id="2833" name="Google Shape;2833;p182" descr="{&quot;backgroundColorModified&quot;:false,&quot;font&quot;:{&quot;family&quot;:&quot;Malgun Gothic&quot;,&quot;size&quot;:10,&quot;color&quot;:&quot;#000000&quot;},&quot;type&quot;:&quot;$$&quot;,&quot;code&quot;:&quot;$$P\\left(X=x\\right)$$&quot;,&quot;aid&quot;:null,&quot;backgroundColor&quot;:&quot;#F3F3F3&quot;,&quot;id&quot;:&quot;94&quot;,&quot;ts&quot;:1682311554173,&quot;cs&quot;:&quot;tbXHrci+JVge8G17quFfGw==&quot;,&quot;size&quot;:{&quot;width&quot;:56.166666666666664,&quot;height&quot;:13.666666666666666}}"/>
          <p:cNvPicPr preferRelativeResize="0"/>
          <p:nvPr/>
        </p:nvPicPr>
        <p:blipFill>
          <a:blip r:embed="rId3">
            <a:alphaModFix/>
          </a:blip>
          <a:stretch>
            <a:fillRect/>
          </a:stretch>
        </p:blipFill>
        <p:spPr>
          <a:xfrm>
            <a:off x="5936775" y="4502763"/>
            <a:ext cx="534988" cy="130175"/>
          </a:xfrm>
          <a:prstGeom prst="rect">
            <a:avLst/>
          </a:prstGeom>
          <a:noFill/>
          <a:ln>
            <a:noFill/>
          </a:ln>
        </p:spPr>
      </p:pic>
      <p:pic>
        <p:nvPicPr>
          <p:cNvPr id="2834" name="Google Shape;2834;p182" descr="{&quot;type&quot;:&quot;$$&quot;,&quot;backgroundColorModified&quot;:false,&quot;id&quot;:&quot;95&quot;,&quot;backgroundColor&quot;:&quot;#F3F3F3&quot;,&quot;font&quot;:{&quot;family&quot;:&quot;Malgun Gothic&quot;,&quot;color&quot;:&quot;#000000&quot;,&quot;size&quot;:10},&quot;code&quot;:&quot;$$P\\left(X\\leq\\,x\\right)$$&quot;,&quot;aid&quot;:null,&quot;ts&quot;:1682311607261,&quot;cs&quot;:&quot;Qef4AOCdF+yDTajlM3Arxg==&quot;,&quot;size&quot;:{&quot;width&quot;:58.5,&quot;height&quot;:13.666666666666666}}"/>
          <p:cNvPicPr preferRelativeResize="0"/>
          <p:nvPr/>
        </p:nvPicPr>
        <p:blipFill>
          <a:blip r:embed="rId4">
            <a:alphaModFix/>
          </a:blip>
          <a:stretch>
            <a:fillRect/>
          </a:stretch>
        </p:blipFill>
        <p:spPr>
          <a:xfrm>
            <a:off x="6926250" y="4502764"/>
            <a:ext cx="557213" cy="130175"/>
          </a:xfrm>
          <a:prstGeom prst="rect">
            <a:avLst/>
          </a:prstGeom>
          <a:noFill/>
          <a:ln>
            <a:noFill/>
          </a:ln>
        </p:spPr>
      </p:pic>
      <p:pic>
        <p:nvPicPr>
          <p:cNvPr id="2835" name="Google Shape;2835;p182" descr="{&quot;backgroundColor&quot;:&quot;#F3F3F3&quot;,&quot;font&quot;:{&quot;color&quot;:&quot;#000000&quot;,&quot;family&quot;:&quot;Malgun Gothic&quot;,&quot;size&quot;:10},&quot;code&quot;:&quot;$$P\\left(X\\geq\\,x\\right)$$&quot;,&quot;aid&quot;:null,&quot;type&quot;:&quot;$$&quot;,&quot;backgroundColorModified&quot;:false,&quot;id&quot;:&quot;96&quot;,&quot;ts&quot;:1682311649958,&quot;cs&quot;:&quot;P9rNDtgMy+ceBDIzOsvMpg==&quot;,&quot;size&quot;:{&quot;width&quot;:58.5,&quot;height&quot;:13.666666666666666}}"/>
          <p:cNvPicPr preferRelativeResize="0"/>
          <p:nvPr/>
        </p:nvPicPr>
        <p:blipFill>
          <a:blip r:embed="rId5">
            <a:alphaModFix/>
          </a:blip>
          <a:stretch>
            <a:fillRect/>
          </a:stretch>
        </p:blipFill>
        <p:spPr>
          <a:xfrm>
            <a:off x="7965250" y="4502763"/>
            <a:ext cx="557213" cy="130175"/>
          </a:xfrm>
          <a:prstGeom prst="rect">
            <a:avLst/>
          </a:prstGeom>
          <a:noFill/>
          <a:ln>
            <a:noFill/>
          </a:ln>
        </p:spPr>
      </p:pic>
      <p:pic>
        <p:nvPicPr>
          <p:cNvPr id="2836" name="Google Shape;2836;p182" descr="{&quot;backgroundColor&quot;:&quot;#F3F3F3&quot;,&quot;aid&quot;:null,&quot;code&quot;:&quot;$$x$$&quot;,&quot;backgroundColorModified&quot;:false,&quot;font&quot;:{&quot;family&quot;:&quot;Malgun Gothic&quot;,&quot;size&quot;:10,&quot;color&quot;:&quot;#000000&quot;},&quot;id&quot;:&quot;97&quot;,&quot;type&quot;:&quot;$$&quot;,&quot;ts&quot;:1682311702816,&quot;cs&quot;:&quot;arlDzSwS5nMvtADUSDvZPg==&quot;,&quot;size&quot;:{&quot;width&quot;:6.666666666666667,&quot;height&quot;:6.333333333333333}}"/>
          <p:cNvPicPr preferRelativeResize="0"/>
          <p:nvPr/>
        </p:nvPicPr>
        <p:blipFill>
          <a:blip r:embed="rId6">
            <a:alphaModFix/>
          </a:blip>
          <a:stretch>
            <a:fillRect/>
          </a:stretch>
        </p:blipFill>
        <p:spPr>
          <a:xfrm>
            <a:off x="5237566" y="4537700"/>
            <a:ext cx="63500" cy="60325"/>
          </a:xfrm>
          <a:prstGeom prst="rect">
            <a:avLst/>
          </a:prstGeom>
          <a:noFill/>
          <a:ln>
            <a:noFill/>
          </a:ln>
        </p:spPr>
      </p:pic>
      <p:pic>
        <p:nvPicPr>
          <p:cNvPr id="2837" name="Google Shape;2837;p182" descr="{&quot;font&quot;:{&quot;color&quot;:&quot;#000000&quot;,&quot;size&quot;:12,&quot;family&quot;:&quot;Malgun Gothic&quot;},&quot;type&quot;:&quot;align*&quot;,&quot;backgroundColor&quot;:&quot;#F3F3F3&quot;,&quot;aid&quot;:null,&quot;code&quot;:&quot;\\begin{align*}\n{P\\left(2\\leq X\\leq 4\\right)}&amp;={P\\left(X\\leq 4\\right)-P\\left(X\\leq 1\\right)}\\\\\n{\\,}&amp;={0.8912-0.2873=0.6099}\t\n\\end{align*}&quot;,&quot;id&quot;:&quot;98&quot;,&quot;backgroundColorModified&quot;:false,&quot;ts&quot;:1682311817196,&quot;cs&quot;:&quot;0cURmaXrDHmW8FXQk8lk6Q==&quot;,&quot;size&quot;:{&quot;width&quot;:295.25,&quot;height&quot;:33.75}}"/>
          <p:cNvPicPr preferRelativeResize="0"/>
          <p:nvPr/>
        </p:nvPicPr>
        <p:blipFill>
          <a:blip r:embed="rId7">
            <a:alphaModFix/>
          </a:blip>
          <a:stretch>
            <a:fillRect/>
          </a:stretch>
        </p:blipFill>
        <p:spPr>
          <a:xfrm>
            <a:off x="826825" y="4530238"/>
            <a:ext cx="2812256" cy="321469"/>
          </a:xfrm>
          <a:prstGeom prst="rect">
            <a:avLst/>
          </a:prstGeom>
          <a:noFill/>
          <a:ln>
            <a:noFill/>
          </a:ln>
        </p:spPr>
      </p:pic>
      <p:pic>
        <p:nvPicPr>
          <p:cNvPr id="2838" name="Google Shape;2838;p182" descr="{&quot;id&quot;:&quot;99&quot;,&quot;font&quot;:{&quot;family&quot;:&quot;Malgun Gothic&quot;,&quot;size&quot;:12,&quot;color&quot;:&quot;#000000&quot;},&quot;code&quot;:&quot;$$P\\left(X=3\\right)=0.0821$$&quot;,&quot;backgroundColor&quot;:&quot;#F3F3F3&quot;,&quot;aid&quot;:null,&quot;backgroundColorModified&quot;:false,&quot;type&quot;:&quot;$$&quot;,&quot;ts&quot;:1682311893449,&quot;cs&quot;:&quot;0nV2be9ZsiTdhuNVoqBxvg==&quot;,&quot;size&quot;:{&quot;width&quot;:133.33333333333331,&quot;height&quot;:16.333333333333332}}"/>
          <p:cNvPicPr preferRelativeResize="0"/>
          <p:nvPr/>
        </p:nvPicPr>
        <p:blipFill>
          <a:blip r:embed="rId8">
            <a:alphaModFix/>
          </a:blip>
          <a:stretch>
            <a:fillRect/>
          </a:stretch>
        </p:blipFill>
        <p:spPr>
          <a:xfrm>
            <a:off x="826823" y="4146082"/>
            <a:ext cx="1270000" cy="155575"/>
          </a:xfrm>
          <a:prstGeom prst="rect">
            <a:avLst/>
          </a:prstGeom>
          <a:noFill/>
          <a:ln>
            <a:noFill/>
          </a:ln>
        </p:spPr>
      </p:pic>
      <p:pic>
        <p:nvPicPr>
          <p:cNvPr id="2839" name="Google Shape;2839;p182" descr="{&quot;backgroundColor&quot;:&quot;#F3F3F3&quot;,&quot;type&quot;:&quot;$$&quot;,&quot;id&quot;:&quot;100&quot;,&quot;code&quot;:&quot;$$P\\left(X\\geq2\\right)=1-P\\left(X\\leq1\\right)=1-0.2873=0.7127$$&quot;,&quot;font&quot;:{&quot;family&quot;:&quot;Malgun Gothic&quot;,&quot;color&quot;:&quot;#000000&quot;,&quot;size&quot;:12},&quot;aid&quot;:null,&quot;backgroundColorModified&quot;:false,&quot;ts&quot;:1682311976402,&quot;cs&quot;:&quot;g4X01LOeKAFJRMQBkhFwDw==&quot;,&quot;size&quot;:{&quot;width&quot;:346.75,&quot;height&quot;:16.25}}"/>
          <p:cNvPicPr preferRelativeResize="0"/>
          <p:nvPr/>
        </p:nvPicPr>
        <p:blipFill>
          <a:blip r:embed="rId9">
            <a:alphaModFix/>
          </a:blip>
          <a:stretch>
            <a:fillRect/>
          </a:stretch>
        </p:blipFill>
        <p:spPr>
          <a:xfrm>
            <a:off x="826825" y="5080300"/>
            <a:ext cx="3302794" cy="154781"/>
          </a:xfrm>
          <a:prstGeom prst="rect">
            <a:avLst/>
          </a:prstGeom>
          <a:noFill/>
          <a:ln>
            <a:noFill/>
          </a:ln>
        </p:spPr>
      </p:pic>
      <p:pic>
        <p:nvPicPr>
          <p:cNvPr id="2840" name="Google Shape;2840;p182" descr="{&quot;id&quot;:&quot;110&quot;,&quot;font&quot;:{&quot;family&quot;:&quot;Malgun Gothic&quot;,&quot;color&quot;:&quot;#000000&quot;,&quot;size&quot;:12},&quot;aid&quot;:null,&quot;type&quot;:&quot;$$&quot;,&quot;backgroundColor&quot;:&quot;#F3F3F3&quot;,&quot;code&quot;:&quot;$$m=2.5$$&quot;,&quot;ts&quot;:1682314943633,&quot;cs&quot;:&quot;rU8tpFIbsmPtTW/OdbJzTw==&quot;,&quot;size&quot;:{&quot;width&quot;:55.5,&quot;height&quot;:11.333333333333334}}"/>
          <p:cNvPicPr preferRelativeResize="0"/>
          <p:nvPr/>
        </p:nvPicPr>
        <p:blipFill>
          <a:blip r:embed="rId10">
            <a:alphaModFix/>
          </a:blip>
          <a:stretch>
            <a:fillRect/>
          </a:stretch>
        </p:blipFill>
        <p:spPr>
          <a:xfrm>
            <a:off x="2900153" y="3660950"/>
            <a:ext cx="528637" cy="107950"/>
          </a:xfrm>
          <a:prstGeom prst="rect">
            <a:avLst/>
          </a:prstGeom>
          <a:noFill/>
          <a:ln>
            <a:noFill/>
          </a:ln>
        </p:spPr>
      </p:pic>
      <p:pic>
        <p:nvPicPr>
          <p:cNvPr id="2841" name="Google Shape;2841;p182"/>
          <p:cNvPicPr preferRelativeResize="0"/>
          <p:nvPr/>
        </p:nvPicPr>
        <p:blipFill>
          <a:blip r:embed="rId11">
            <a:alphaModFix/>
          </a:blip>
          <a:stretch>
            <a:fillRect/>
          </a:stretch>
        </p:blipFill>
        <p:spPr>
          <a:xfrm>
            <a:off x="5791100" y="527200"/>
            <a:ext cx="3302800" cy="2477106"/>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sp>
        <p:nvSpPr>
          <p:cNvPr id="2846" name="Google Shape;2846;p18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기하분포</a:t>
            </a:r>
            <a:endParaRPr/>
          </a:p>
        </p:txBody>
      </p:sp>
      <p:sp>
        <p:nvSpPr>
          <p:cNvPr id="2847" name="Google Shape;2847;p183"/>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Autofit/>
          </a:bodyPr>
          <a:lstStyle/>
          <a:p>
            <a:pPr marL="457200" lvl="0" indent="-355600" algn="l" rtl="0">
              <a:spcBef>
                <a:spcPts val="1000"/>
              </a:spcBef>
              <a:spcAft>
                <a:spcPts val="0"/>
              </a:spcAft>
              <a:buSzPts val="2000"/>
              <a:buFont typeface="Malgun Gothic"/>
              <a:buChar char="•"/>
            </a:pPr>
            <a:r>
              <a:rPr lang="ko-KR">
                <a:highlight>
                  <a:srgbClr val="FFFFCC"/>
                </a:highlight>
                <a:latin typeface="Malgun Gothic"/>
                <a:ea typeface="Malgun Gothic"/>
                <a:cs typeface="Malgun Gothic"/>
                <a:sym typeface="Malgun Gothic"/>
              </a:rPr>
              <a:t>동전 던지기에서 앞면이 나타날 때까지 던지는 횟수가 관심의 대상이 될 수도 있다</a:t>
            </a:r>
            <a:endParaRPr>
              <a:highlight>
                <a:srgbClr val="FFFFCC"/>
              </a:highlight>
              <a:latin typeface="Malgun Gothic"/>
              <a:ea typeface="Malgun Gothic"/>
              <a:cs typeface="Malgun Gothic"/>
              <a:sym typeface="Malgun Gothic"/>
            </a:endParaRPr>
          </a:p>
          <a:p>
            <a:pPr marL="457200" lvl="0" indent="-355600" algn="l" rtl="0">
              <a:spcBef>
                <a:spcPts val="1000"/>
              </a:spcBef>
              <a:spcAft>
                <a:spcPts val="0"/>
              </a:spcAft>
              <a:buSzPts val="2000"/>
              <a:buFont typeface="Malgun Gothic"/>
              <a:buChar char="•"/>
            </a:pPr>
            <a:r>
              <a:rPr lang="ko-KR">
                <a:highlight>
                  <a:srgbClr val="FFFFCC"/>
                </a:highlight>
                <a:latin typeface="Malgun Gothic"/>
                <a:ea typeface="Malgun Gothic"/>
                <a:cs typeface="Malgun Gothic"/>
                <a:sym typeface="Malgun Gothic"/>
              </a:rPr>
              <a:t>어느 후보의 지지율이 40%라고 한다.  반대하는 사람의 의견을 듣기 위해 유권자를 면접하였을 때 5번 만에 반대하는 사람을 찾을 확률은?</a:t>
            </a:r>
            <a:endParaRPr>
              <a:highlight>
                <a:srgbClr val="FFFFCC"/>
              </a:highlight>
              <a:latin typeface="Malgun Gothic"/>
              <a:ea typeface="Malgun Gothic"/>
              <a:cs typeface="Malgun Gothic"/>
              <a:sym typeface="Malgun Gothic"/>
            </a:endParaRPr>
          </a:p>
          <a:p>
            <a:pPr marL="457200" lvl="0" indent="-355600" algn="l" rtl="0">
              <a:spcBef>
                <a:spcPts val="1000"/>
              </a:spcBef>
              <a:spcAft>
                <a:spcPts val="0"/>
              </a:spcAft>
              <a:buSzPts val="2000"/>
              <a:buFont typeface="Malgun Gothic"/>
              <a:buChar char="•"/>
            </a:pPr>
            <a:r>
              <a:rPr lang="ko-KR">
                <a:highlight>
                  <a:srgbClr val="FFFFCC"/>
                </a:highlight>
                <a:latin typeface="Malgun Gothic"/>
                <a:ea typeface="Malgun Gothic"/>
                <a:cs typeface="Malgun Gothic"/>
                <a:sym typeface="Malgun Gothic"/>
              </a:rPr>
              <a:t>한 공장에서 생산된 제품에서 불량률은 약 5%라고 한다. 불량 원인을 조사하기 위해 불량품을 찾을 때까지 제품을 검사할 때 10번 만에 불량품을 찾을 확률은? </a:t>
            </a:r>
            <a:endParaRPr>
              <a:highlight>
                <a:srgbClr val="FFFFCC"/>
              </a:highlight>
              <a:latin typeface="Malgun Gothic"/>
              <a:ea typeface="Malgun Gothic"/>
              <a:cs typeface="Malgun Gothic"/>
              <a:sym typeface="Malgun Gothic"/>
            </a:endParaRPr>
          </a:p>
          <a:p>
            <a:pPr marL="457200" lvl="0" indent="-355600" algn="l" rtl="0">
              <a:spcBef>
                <a:spcPts val="1000"/>
              </a:spcBef>
              <a:spcAft>
                <a:spcPts val="0"/>
              </a:spcAft>
              <a:buSzPts val="2000"/>
              <a:buFont typeface="Malgun Gothic"/>
              <a:buChar char="•"/>
            </a:pPr>
            <a:r>
              <a:rPr lang="ko-KR">
                <a:latin typeface="Malgun Gothic"/>
                <a:ea typeface="Malgun Gothic"/>
                <a:cs typeface="Malgun Gothic"/>
                <a:sym typeface="Malgun Gothic"/>
              </a:rPr>
              <a:t>이 예들은 이항분포와 마찬가지로 각각의  결과는 무엇이 될지 모르지만 모든 가능한 결과가 두 가지이고(즉, 표본공간이 {찬성, 반대}, {불량품, 양호품})인 베르누이 시행(Bernoulli trial)이다. 각 실험에서 두 가지 결과 중 관심 있는 결과를 ‘성공’으로 나머지 결과를 ‘실패’라 부른다. </a:t>
            </a:r>
            <a:endParaRPr>
              <a:latin typeface="Malgun Gothic"/>
              <a:ea typeface="Malgun Gothic"/>
              <a:cs typeface="Malgun Gothic"/>
              <a:sym typeface="Malgun Gothic"/>
            </a:endParaRPr>
          </a:p>
          <a:p>
            <a:pPr marL="457200" lvl="0" indent="-355600" algn="l" rtl="0">
              <a:spcBef>
                <a:spcPts val="1000"/>
              </a:spcBef>
              <a:spcAft>
                <a:spcPts val="0"/>
              </a:spcAft>
              <a:buSzPts val="2000"/>
              <a:buChar char="•"/>
            </a:pPr>
            <a:r>
              <a:rPr lang="ko-KR">
                <a:latin typeface="Malgun Gothic"/>
                <a:ea typeface="Malgun Gothic"/>
                <a:cs typeface="Malgun Gothic"/>
                <a:sym typeface="Malgun Gothic"/>
              </a:rPr>
              <a:t>베르누이 시행에서 ‘성공’이 나타날 때까지 실험의 수’에 대한 확률분포를 </a:t>
            </a:r>
            <a:r>
              <a:rPr lang="ko-KR" b="1">
                <a:latin typeface="Malgun Gothic"/>
                <a:ea typeface="Malgun Gothic"/>
                <a:cs typeface="Malgun Gothic"/>
                <a:sym typeface="Malgun Gothic"/>
              </a:rPr>
              <a:t>기하분포</a:t>
            </a:r>
            <a:r>
              <a:rPr lang="ko-KR">
                <a:latin typeface="Malgun Gothic"/>
                <a:ea typeface="Malgun Gothic"/>
                <a:cs typeface="Malgun Gothic"/>
                <a:sym typeface="Malgun Gothic"/>
              </a:rPr>
              <a:t>(geometric distribution)라 부른다.</a:t>
            </a:r>
            <a:endParaRPr>
              <a:latin typeface="Malgun Gothic"/>
              <a:ea typeface="Malgun Gothic"/>
              <a:cs typeface="Malgun Gothic"/>
              <a:sym typeface="Malgun Gothic"/>
            </a:endParaRPr>
          </a:p>
        </p:txBody>
      </p:sp>
      <p:sp>
        <p:nvSpPr>
          <p:cNvPr id="2848" name="Google Shape;2848;p18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849" name="Google Shape;2849;p18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183</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853"/>
        <p:cNvGrpSpPr/>
        <p:nvPr/>
      </p:nvGrpSpPr>
      <p:grpSpPr>
        <a:xfrm>
          <a:off x="0" y="0"/>
          <a:ext cx="0" cy="0"/>
          <a:chOff x="0" y="0"/>
          <a:chExt cx="0" cy="0"/>
        </a:xfrm>
      </p:grpSpPr>
      <p:sp>
        <p:nvSpPr>
          <p:cNvPr id="2854" name="Google Shape;2854;p18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기하분포</a:t>
            </a:r>
            <a:endParaRPr/>
          </a:p>
        </p:txBody>
      </p:sp>
      <p:sp>
        <p:nvSpPr>
          <p:cNvPr id="2855" name="Google Shape;2855;p18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856" name="Google Shape;2856;p18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184</a:t>
            </a:fld>
            <a:endParaRPr/>
          </a:p>
        </p:txBody>
      </p:sp>
      <p:pic>
        <p:nvPicPr>
          <p:cNvPr id="2857" name="Google Shape;2857;p184" descr="{&quot;backgroundColor&quot;:&quot;#FFFFFF&quot;,&quot;type&quot;:&quot;$$&quot;,&quot;id&quot;:&quot;23&quot;,&quot;aid&quot;:null,&quot;font&quot;:{&quot;color&quot;:&quot;#000000&quot;,&quot;family&quot;:&quot;Arial&quot;,&quot;size&quot;:12},&quot;code&quot;:&quot;$$f\\left(x\\right)=\\left(1-p\\right)^{x-1}p,\\,\\,\\,\\,\\,\\,\\,x=1,2,\\dots,n$$&quot;,&quot;ts&quot;:1681958286051,&quot;cs&quot;:&quot;OVe2kd1PBzGuPrvgtwYzvQ==&quot;,&quot;size&quot;:{&quot;width&quot;:297,&quot;height&quot;:22.5}}"/>
          <p:cNvPicPr preferRelativeResize="0"/>
          <p:nvPr/>
        </p:nvPicPr>
        <p:blipFill>
          <a:blip r:embed="rId3">
            <a:alphaModFix/>
          </a:blip>
          <a:stretch>
            <a:fillRect/>
          </a:stretch>
        </p:blipFill>
        <p:spPr>
          <a:xfrm>
            <a:off x="1906397" y="2432450"/>
            <a:ext cx="5259564" cy="398475"/>
          </a:xfrm>
          <a:prstGeom prst="rect">
            <a:avLst/>
          </a:prstGeom>
          <a:noFill/>
          <a:ln>
            <a:noFill/>
          </a:ln>
        </p:spPr>
      </p:pic>
      <p:pic>
        <p:nvPicPr>
          <p:cNvPr id="2858" name="Google Shape;2858;p184" descr="{&quot;aid&quot;:null,&quot;code&quot;:&quot;$$\\mathrm{E}\\left[X\\right]=\\dfrac{1}{p}$$&quot;,&quot;font&quot;:{&quot;size&quot;:12,&quot;color&quot;:&quot;#000000&quot;,&quot;family&quot;:&quot;Arial&quot;},&quot;backgroundColor&quot;:&quot;#FFFFFF&quot;,&quot;backgroundColorModified&quot;:false,&quot;type&quot;:&quot;$$&quot;,&quot;id&quot;:&quot;24&quot;,&quot;ts&quot;:1682040488751,&quot;cs&quot;:&quot;Sov2mc5iSDJ7GrpJeqJX9Q==&quot;,&quot;size&quot;:{&quot;width&quot;:79.33333333333333,&quot;height&quot;:41.833333333333336}}"/>
          <p:cNvPicPr preferRelativeResize="0"/>
          <p:nvPr/>
        </p:nvPicPr>
        <p:blipFill>
          <a:blip r:embed="rId4">
            <a:alphaModFix/>
          </a:blip>
          <a:stretch>
            <a:fillRect/>
          </a:stretch>
        </p:blipFill>
        <p:spPr>
          <a:xfrm>
            <a:off x="3286925" y="3630499"/>
            <a:ext cx="1010725" cy="532983"/>
          </a:xfrm>
          <a:prstGeom prst="rect">
            <a:avLst/>
          </a:prstGeom>
          <a:noFill/>
          <a:ln>
            <a:noFill/>
          </a:ln>
        </p:spPr>
      </p:pic>
      <p:pic>
        <p:nvPicPr>
          <p:cNvPr id="2859" name="Google Shape;2859;p184" descr="{&quot;backgroundColor&quot;:&quot;#FFFFFF&quot;,&quot;type&quot;:&quot;$$&quot;,&quot;code&quot;:&quot;$$\\mathrm{V}\\left[X\\right]=\\dfrac{1-p}{p^{2}}$$&quot;,&quot;aid&quot;:null,&quot;backgroundColorModified&quot;:false,&quot;id&quot;:&quot;25&quot;,&quot;font&quot;:{&quot;color&quot;:&quot;#000000&quot;,&quot;family&quot;:&quot;Arial&quot;,&quot;size&quot;:12},&quot;ts&quot;:1682040514799,&quot;cs&quot;:&quot;aXytaMFVJldgSw55rWlUTA==&quot;,&quot;size&quot;:{&quot;width&quot;:113.16666666666667,&quot;height&quot;:42.333333333333336}}"/>
          <p:cNvPicPr preferRelativeResize="0"/>
          <p:nvPr/>
        </p:nvPicPr>
        <p:blipFill>
          <a:blip r:embed="rId5">
            <a:alphaModFix/>
          </a:blip>
          <a:stretch>
            <a:fillRect/>
          </a:stretch>
        </p:blipFill>
        <p:spPr>
          <a:xfrm>
            <a:off x="3215650" y="5109225"/>
            <a:ext cx="1558215" cy="582900"/>
          </a:xfrm>
          <a:prstGeom prst="rect">
            <a:avLst/>
          </a:prstGeom>
          <a:noFill/>
          <a:ln>
            <a:noFill/>
          </a:ln>
        </p:spPr>
      </p:pic>
      <p:sp>
        <p:nvSpPr>
          <p:cNvPr id="2860" name="Google Shape;2860;p184"/>
          <p:cNvSpPr txBox="1"/>
          <p:nvPr/>
        </p:nvSpPr>
        <p:spPr>
          <a:xfrm>
            <a:off x="315375" y="1110100"/>
            <a:ext cx="8676300" cy="120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000"/>
              </a:spcBef>
              <a:spcAft>
                <a:spcPts val="0"/>
              </a:spcAft>
              <a:buClr>
                <a:schemeClr val="dk1"/>
              </a:buClr>
              <a:buSzPts val="2000"/>
              <a:buChar char="•"/>
            </a:pPr>
            <a:r>
              <a:rPr lang="ko-KR" sz="2000">
                <a:solidFill>
                  <a:schemeClr val="dk1"/>
                </a:solidFill>
                <a:latin typeface="Malgun Gothic"/>
                <a:ea typeface="Malgun Gothic"/>
                <a:cs typeface="Malgun Gothic"/>
                <a:sym typeface="Malgun Gothic"/>
              </a:rPr>
              <a:t>베르누이 시행에서 ‘성공’의 확률이 </a:t>
            </a:r>
            <a:r>
              <a:rPr lang="ko-KR" sz="2000" i="1">
                <a:solidFill>
                  <a:schemeClr val="dk1"/>
                </a:solidFill>
                <a:latin typeface="Malgun Gothic"/>
                <a:ea typeface="Malgun Gothic"/>
                <a:cs typeface="Malgun Gothic"/>
                <a:sym typeface="Malgun Gothic"/>
              </a:rPr>
              <a:t>p</a:t>
            </a:r>
            <a:r>
              <a:rPr lang="ko-KR" sz="2000">
                <a:solidFill>
                  <a:schemeClr val="dk1"/>
                </a:solidFill>
                <a:latin typeface="Malgun Gothic"/>
                <a:ea typeface="Malgun Gothic"/>
                <a:cs typeface="Malgun Gothic"/>
                <a:sym typeface="Malgun Gothic"/>
              </a:rPr>
              <a:t>일 때 ‘성공’이 나타날 때까지의 베르누이시행회수를 확률변량 </a:t>
            </a:r>
            <a:r>
              <a:rPr lang="ko-KR" sz="2000" i="1">
                <a:solidFill>
                  <a:schemeClr val="dk1"/>
                </a:solidFill>
                <a:latin typeface="Malgun Gothic"/>
                <a:ea typeface="Malgun Gothic"/>
                <a:cs typeface="Malgun Gothic"/>
                <a:sym typeface="Malgun Gothic"/>
              </a:rPr>
              <a:t>X</a:t>
            </a:r>
            <a:r>
              <a:rPr lang="ko-KR" sz="2000">
                <a:solidFill>
                  <a:schemeClr val="dk1"/>
                </a:solidFill>
                <a:latin typeface="Malgun Gothic"/>
                <a:ea typeface="Malgun Gothic"/>
                <a:cs typeface="Malgun Gothic"/>
                <a:sym typeface="Malgun Gothic"/>
              </a:rPr>
              <a:t>라 할 때 이 확률변량의 확률분포를 </a:t>
            </a:r>
            <a:r>
              <a:rPr lang="ko-KR" sz="2000" b="1">
                <a:solidFill>
                  <a:schemeClr val="dk1"/>
                </a:solidFill>
                <a:latin typeface="Malgun Gothic"/>
                <a:ea typeface="Malgun Gothic"/>
                <a:cs typeface="Malgun Gothic"/>
                <a:sym typeface="Malgun Gothic"/>
              </a:rPr>
              <a:t>기하분포</a:t>
            </a:r>
            <a:r>
              <a:rPr lang="ko-KR" sz="2000">
                <a:solidFill>
                  <a:schemeClr val="dk1"/>
                </a:solidFill>
                <a:latin typeface="Malgun Gothic"/>
                <a:ea typeface="Malgun Gothic"/>
                <a:cs typeface="Malgun Gothic"/>
                <a:sym typeface="Malgun Gothic"/>
              </a:rPr>
              <a:t>(geometric distribution)라 부르며 다음과 같다.</a:t>
            </a:r>
            <a:endParaRPr>
              <a:latin typeface="Malgun Gothic"/>
              <a:ea typeface="Malgun Gothic"/>
              <a:cs typeface="Malgun Gothic"/>
              <a:sym typeface="Malgun Gothic"/>
            </a:endParaRPr>
          </a:p>
        </p:txBody>
      </p:sp>
      <p:sp>
        <p:nvSpPr>
          <p:cNvPr id="2861" name="Google Shape;2861;p184"/>
          <p:cNvSpPr txBox="1">
            <a:spLocks noGrp="1"/>
          </p:cNvSpPr>
          <p:nvPr>
            <p:ph type="body" idx="4294967295"/>
          </p:nvPr>
        </p:nvSpPr>
        <p:spPr>
          <a:xfrm>
            <a:off x="315300" y="3167400"/>
            <a:ext cx="8513400" cy="402000"/>
          </a:xfrm>
          <a:prstGeom prst="rect">
            <a:avLst/>
          </a:prstGeom>
        </p:spPr>
        <p:txBody>
          <a:bodyPr spcFirstLastPara="1" wrap="square" lIns="91425" tIns="45700" rIns="91425" bIns="45700" anchor="t" anchorCtr="0">
            <a:noAutofit/>
          </a:bodyPr>
          <a:lstStyle/>
          <a:p>
            <a:pPr marL="457200" lvl="0" indent="-355600" algn="l" rtl="0">
              <a:spcBef>
                <a:spcPts val="1000"/>
              </a:spcBef>
              <a:spcAft>
                <a:spcPts val="0"/>
              </a:spcAft>
              <a:buSzPts val="2000"/>
              <a:buChar char="•"/>
            </a:pPr>
            <a:r>
              <a:rPr lang="ko-KR">
                <a:latin typeface="Malgun Gothic"/>
                <a:ea typeface="Malgun Gothic"/>
                <a:cs typeface="Malgun Gothic"/>
                <a:sym typeface="Malgun Gothic"/>
              </a:rPr>
              <a:t>평균(기대값)</a:t>
            </a:r>
            <a:endParaRPr>
              <a:latin typeface="Malgun Gothic"/>
              <a:ea typeface="Malgun Gothic"/>
              <a:cs typeface="Malgun Gothic"/>
              <a:sym typeface="Malgun Gothic"/>
            </a:endParaRPr>
          </a:p>
        </p:txBody>
      </p:sp>
      <p:sp>
        <p:nvSpPr>
          <p:cNvPr id="2862" name="Google Shape;2862;p184"/>
          <p:cNvSpPr txBox="1">
            <a:spLocks noGrp="1"/>
          </p:cNvSpPr>
          <p:nvPr>
            <p:ph type="body" idx="4294967295"/>
          </p:nvPr>
        </p:nvSpPr>
        <p:spPr>
          <a:xfrm>
            <a:off x="315300" y="4386600"/>
            <a:ext cx="8513400" cy="402000"/>
          </a:xfrm>
          <a:prstGeom prst="rect">
            <a:avLst/>
          </a:prstGeom>
        </p:spPr>
        <p:txBody>
          <a:bodyPr spcFirstLastPara="1" wrap="square" lIns="91425" tIns="45700" rIns="91425" bIns="45700" anchor="t" anchorCtr="0">
            <a:noAutofit/>
          </a:bodyPr>
          <a:lstStyle/>
          <a:p>
            <a:pPr marL="457200" lvl="0" indent="-355600" algn="l" rtl="0">
              <a:spcBef>
                <a:spcPts val="1000"/>
              </a:spcBef>
              <a:spcAft>
                <a:spcPts val="0"/>
              </a:spcAft>
              <a:buSzPts val="2000"/>
              <a:buChar char="•"/>
            </a:pPr>
            <a:r>
              <a:rPr lang="ko-KR">
                <a:latin typeface="Malgun Gothic"/>
                <a:ea typeface="Malgun Gothic"/>
                <a:cs typeface="Malgun Gothic"/>
                <a:sym typeface="Malgun Gothic"/>
              </a:rPr>
              <a:t>분산</a:t>
            </a:r>
            <a:endParaRPr>
              <a:latin typeface="Malgun Gothic"/>
              <a:ea typeface="Malgun Gothic"/>
              <a:cs typeface="Malgun Gothic"/>
              <a:sym typeface="Malgun Gothic"/>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866"/>
        <p:cNvGrpSpPr/>
        <p:nvPr/>
      </p:nvGrpSpPr>
      <p:grpSpPr>
        <a:xfrm>
          <a:off x="0" y="0"/>
          <a:ext cx="0" cy="0"/>
          <a:chOff x="0" y="0"/>
          <a:chExt cx="0" cy="0"/>
        </a:xfrm>
      </p:grpSpPr>
      <p:sp>
        <p:nvSpPr>
          <p:cNvPr id="2867" name="Google Shape;2867;p18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기하분포</a:t>
            </a:r>
            <a:endParaRPr/>
          </a:p>
        </p:txBody>
      </p:sp>
      <p:sp>
        <p:nvSpPr>
          <p:cNvPr id="2868" name="Google Shape;2868;p18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869" name="Google Shape;2869;p18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185</a:t>
            </a:fld>
            <a:endParaRPr/>
          </a:p>
        </p:txBody>
      </p:sp>
      <p:pic>
        <p:nvPicPr>
          <p:cNvPr id="2870" name="Google Shape;2870;p185">
            <a:hlinkClick r:id="rId3"/>
          </p:cNvPr>
          <p:cNvPicPr preferRelativeResize="0"/>
          <p:nvPr/>
        </p:nvPicPr>
        <p:blipFill>
          <a:blip r:embed="rId4">
            <a:alphaModFix/>
          </a:blip>
          <a:stretch>
            <a:fillRect/>
          </a:stretch>
        </p:blipFill>
        <p:spPr>
          <a:xfrm>
            <a:off x="152475" y="1970625"/>
            <a:ext cx="8839202" cy="2916739"/>
          </a:xfrm>
          <a:prstGeom prst="rect">
            <a:avLst/>
          </a:prstGeom>
          <a:noFill/>
          <a:ln>
            <a:noFill/>
          </a:ln>
        </p:spPr>
      </p:pic>
      <p:sp>
        <p:nvSpPr>
          <p:cNvPr id="2871" name="Google Shape;2871;p185">
            <a:hlinkClick r:id="rId3"/>
          </p:cNvPr>
          <p:cNvSpPr/>
          <p:nvPr/>
        </p:nvSpPr>
        <p:spPr>
          <a:xfrm>
            <a:off x="7418925" y="6860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2876" name="Google Shape;2876;p18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기하분포</a:t>
            </a:r>
            <a:endParaRPr/>
          </a:p>
        </p:txBody>
      </p:sp>
      <p:sp>
        <p:nvSpPr>
          <p:cNvPr id="2877" name="Google Shape;2877;p18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878" name="Google Shape;2878;p18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186</a:t>
            </a:fld>
            <a:endParaRPr/>
          </a:p>
        </p:txBody>
      </p:sp>
      <p:sp>
        <p:nvSpPr>
          <p:cNvPr id="2879" name="Google Shape;2879;p186"/>
          <p:cNvSpPr txBox="1"/>
          <p:nvPr/>
        </p:nvSpPr>
        <p:spPr>
          <a:xfrm>
            <a:off x="315375" y="1110100"/>
            <a:ext cx="8255100" cy="13071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10-8</a:t>
            </a:r>
            <a:r>
              <a:rPr lang="ko-KR" sz="1600" dirty="0">
                <a:latin typeface="Malgun Gothic"/>
                <a:ea typeface="Malgun Gothic"/>
                <a:cs typeface="Malgun Gothic"/>
                <a:sym typeface="Malgun Gothic"/>
              </a:rPr>
              <a:t>] 한 선거에서 어느 후보의 지지율이 40%라고 한다. 이 후보를 반대하는 사람의 의견을 듣기위해 유권자를 면접하였을 때 다음 확률을 구하라.</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1) 1번째에 반대하는 사람을 만날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2) 5번째에 반대하는 사람을 만날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2880" name="Google Shape;2880;p186"/>
          <p:cNvSpPr txBox="1"/>
          <p:nvPr/>
        </p:nvSpPr>
        <p:spPr>
          <a:xfrm>
            <a:off x="315375" y="2625850"/>
            <a:ext cx="8605200" cy="32682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i="1">
                <a:solidFill>
                  <a:schemeClr val="dk1"/>
                </a:solidFill>
                <a:latin typeface="Times New Roman"/>
                <a:ea typeface="Times New Roman"/>
                <a:cs typeface="Times New Roman"/>
                <a:sym typeface="Times New Roman"/>
              </a:rPr>
              <a:t>X</a:t>
            </a:r>
            <a:r>
              <a:rPr lang="ko-KR">
                <a:solidFill>
                  <a:schemeClr val="dk1"/>
                </a:solidFill>
                <a:latin typeface="Malgun Gothic"/>
                <a:ea typeface="Malgun Gothic"/>
                <a:cs typeface="Malgun Gothic"/>
                <a:sym typeface="Malgun Gothic"/>
              </a:rPr>
              <a:t>를 </a:t>
            </a:r>
            <a:r>
              <a:rPr lang="ko-KR" i="1">
                <a:solidFill>
                  <a:schemeClr val="dk1"/>
                </a:solidFill>
                <a:latin typeface="Times New Roman"/>
                <a:ea typeface="Times New Roman"/>
                <a:cs typeface="Times New Roman"/>
                <a:sym typeface="Times New Roman"/>
              </a:rPr>
              <a:t>p</a:t>
            </a:r>
            <a:r>
              <a:rPr lang="ko-KR">
                <a:solidFill>
                  <a:schemeClr val="dk1"/>
                </a:solidFill>
                <a:latin typeface="Malgun Gothic"/>
                <a:ea typeface="Malgun Gothic"/>
                <a:cs typeface="Malgun Gothic"/>
                <a:sym typeface="Malgun Gothic"/>
              </a:rPr>
              <a:t>=0.4 인 기하 확률변량이라 할 때,</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1)</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2)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pic>
        <p:nvPicPr>
          <p:cNvPr id="2881" name="Google Shape;2881;p186" descr="{&quot;type&quot;:&quot;$$&quot;,&quot;id&quot;:&quot;103&quot;,&quot;backgroundColor&quot;:&quot;#F3F3F3&quot;,&quot;aid&quot;:null,&quot;code&quot;:&quot;$$P\\left(X=1\\right)=f\\left(1\\right)=\\left(1-0.4\\right)^{1-1}0.4=0.4$$&quot;,&quot;backgroundColorModified&quot;:false,&quot;font&quot;:{&quot;family&quot;:&quot;Malgun Gothic&quot;,&quot;size&quot;:14,&quot;color&quot;:&quot;#000000&quot;},&quot;ts&quot;:1682313119065,&quot;cs&quot;:&quot;jEvzuRrkhlUycNNKTTMU2Q==&quot;,&quot;size&quot;:{&quot;width&quot;:333.5,&quot;height&quot;:23}}"/>
          <p:cNvPicPr preferRelativeResize="0"/>
          <p:nvPr/>
        </p:nvPicPr>
        <p:blipFill>
          <a:blip r:embed="rId3">
            <a:alphaModFix/>
          </a:blip>
          <a:stretch>
            <a:fillRect/>
          </a:stretch>
        </p:blipFill>
        <p:spPr>
          <a:xfrm>
            <a:off x="1148253" y="3429001"/>
            <a:ext cx="3176588" cy="219075"/>
          </a:xfrm>
          <a:prstGeom prst="rect">
            <a:avLst/>
          </a:prstGeom>
          <a:noFill/>
          <a:ln>
            <a:noFill/>
          </a:ln>
        </p:spPr>
      </p:pic>
      <p:pic>
        <p:nvPicPr>
          <p:cNvPr id="2882" name="Google Shape;2882;p186" descr="{&quot;backgroundColor&quot;:&quot;#FFFFFF&quot;,&quot;type&quot;:&quot;$$&quot;,&quot;code&quot;:&quot;$$P\\left(X=5\\right)=f\\left(5\\right)=\\left(1-0.4\\right)^{5-1}0.4=0.0518$$&quot;,&quot;font&quot;:{&quot;family&quot;:&quot;Arial&quot;,&quot;color&quot;:&quot;#000000&quot;,&quot;size&quot;:12},&quot;id&quot;:&quot;105&quot;,&quot;aid&quot;:null,&quot;ts&quot;:1682313083406,&quot;cs&quot;:&quot;qUjBCeF/WzDDaetkYBNC7g==&quot;,&quot;size&quot;:{&quot;width&quot;:359,&quot;height&quot;:22.666666666666668}}"/>
          <p:cNvPicPr preferRelativeResize="0"/>
          <p:nvPr/>
        </p:nvPicPr>
        <p:blipFill>
          <a:blip r:embed="rId4">
            <a:alphaModFix/>
          </a:blip>
          <a:stretch>
            <a:fillRect/>
          </a:stretch>
        </p:blipFill>
        <p:spPr>
          <a:xfrm>
            <a:off x="1148250" y="3906849"/>
            <a:ext cx="3419475" cy="21590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886"/>
        <p:cNvGrpSpPr/>
        <p:nvPr/>
      </p:nvGrpSpPr>
      <p:grpSpPr>
        <a:xfrm>
          <a:off x="0" y="0"/>
          <a:ext cx="0" cy="0"/>
          <a:chOff x="0" y="0"/>
          <a:chExt cx="0" cy="0"/>
        </a:xfrm>
      </p:grpSpPr>
      <p:sp>
        <p:nvSpPr>
          <p:cNvPr id="2887" name="Google Shape;2887;p18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기하분포</a:t>
            </a:r>
            <a:endParaRPr/>
          </a:p>
        </p:txBody>
      </p:sp>
      <p:sp>
        <p:nvSpPr>
          <p:cNvPr id="2888" name="Google Shape;2888;p18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889" name="Google Shape;2889;p18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187</a:t>
            </a:fld>
            <a:endParaRPr/>
          </a:p>
        </p:txBody>
      </p:sp>
      <p:sp>
        <p:nvSpPr>
          <p:cNvPr id="2890" name="Google Shape;2890;p187"/>
          <p:cNvSpPr txBox="1"/>
          <p:nvPr/>
        </p:nvSpPr>
        <p:spPr>
          <a:xfrm>
            <a:off x="315375" y="1110100"/>
            <a:ext cx="8255100" cy="14505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10-9</a:t>
            </a:r>
            <a:r>
              <a:rPr lang="ko-KR" sz="1600" dirty="0">
                <a:latin typeface="Malgun Gothic"/>
                <a:ea typeface="Malgun Gothic"/>
                <a:cs typeface="Malgun Gothic"/>
                <a:sym typeface="Malgun Gothic"/>
              </a:rPr>
              <a:t>] 한 공장에서 생산된 제품에서 불량률은 약 5%라고 한다. 불량품의 원인을 조사하기 위해 불량품을 찾을 때까지 계속 제품을 검사할 때 『</a:t>
            </a:r>
            <a:r>
              <a:rPr lang="ko-KR" sz="1600" dirty="0" err="1">
                <a:latin typeface="Malgun Gothic"/>
                <a:ea typeface="Malgun Gothic"/>
                <a:cs typeface="Malgun Gothic"/>
                <a:sym typeface="Malgun Gothic"/>
              </a:rPr>
              <a:t>eStatU』를</a:t>
            </a:r>
            <a:r>
              <a:rPr lang="ko-KR" sz="1600" dirty="0">
                <a:latin typeface="Malgun Gothic"/>
                <a:ea typeface="Malgun Gothic"/>
                <a:cs typeface="Malgun Gothic"/>
                <a:sym typeface="Malgun Gothic"/>
              </a:rPr>
              <a:t> 이용하여 다음 확률을 구하라.</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1) 3번 만에 불량품을 찾을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2) 3번 이상에 불량품을 찾을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2891" name="Google Shape;2891;p187"/>
          <p:cNvSpPr txBox="1"/>
          <p:nvPr/>
        </p:nvSpPr>
        <p:spPr>
          <a:xfrm>
            <a:off x="315375" y="2625850"/>
            <a:ext cx="8605200" cy="34422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『eStatU』메뉴에서 ‘기하분포’를 선택하고 모수 </a:t>
            </a:r>
            <a:r>
              <a:rPr lang="ko-KR" i="1">
                <a:solidFill>
                  <a:schemeClr val="dk1"/>
                </a:solidFill>
                <a:latin typeface="Times New Roman"/>
                <a:ea typeface="Times New Roman"/>
                <a:cs typeface="Times New Roman"/>
                <a:sym typeface="Times New Roman"/>
              </a:rPr>
              <a:t>p </a:t>
            </a:r>
            <a:r>
              <a:rPr lang="ko-KR">
                <a:solidFill>
                  <a:schemeClr val="dk1"/>
                </a:solidFill>
                <a:latin typeface="Malgun Gothic"/>
                <a:ea typeface="Malgun Gothic"/>
                <a:cs typeface="Malgun Gothic"/>
                <a:sym typeface="Malgun Gothic"/>
              </a:rPr>
              <a:t>= 0.05를 선택한 후 ‘실행’ 버튼을 클릭하면 그래프가 나타나고, ‘기하분포표’를 선택하면 표가 나타난다.</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이 표에서 문 1)은 </a:t>
            </a:r>
            <a:r>
              <a:rPr lang="ko-KR" i="1">
                <a:solidFill>
                  <a:schemeClr val="dk1"/>
                </a:solidFill>
                <a:latin typeface="Times New Roman"/>
                <a:ea typeface="Times New Roman"/>
                <a:cs typeface="Times New Roman"/>
                <a:sym typeface="Times New Roman"/>
              </a:rPr>
              <a:t>P</a:t>
            </a:r>
            <a:r>
              <a:rPr lang="ko-KR">
                <a:solidFill>
                  <a:schemeClr val="dk1"/>
                </a:solidFill>
                <a:latin typeface="Malgun Gothic"/>
                <a:ea typeface="Malgun Gothic"/>
                <a:cs typeface="Malgun Gothic"/>
                <a:sym typeface="Malgun Gothic"/>
              </a:rPr>
              <a:t>(</a:t>
            </a:r>
            <a:r>
              <a:rPr lang="ko-KR" i="1">
                <a:solidFill>
                  <a:schemeClr val="dk1"/>
                </a:solidFill>
                <a:latin typeface="Times New Roman"/>
                <a:ea typeface="Times New Roman"/>
                <a:cs typeface="Times New Roman"/>
                <a:sym typeface="Times New Roman"/>
              </a:rPr>
              <a:t>X</a:t>
            </a:r>
            <a:r>
              <a:rPr lang="ko-KR">
                <a:solidFill>
                  <a:schemeClr val="dk1"/>
                </a:solidFill>
                <a:latin typeface="Malgun Gothic"/>
                <a:ea typeface="Malgun Gothic"/>
                <a:cs typeface="Malgun Gothic"/>
                <a:sym typeface="Malgun Gothic"/>
              </a:rPr>
              <a:t>=3) = 0.0451 임을 쉽게 알 수 있다.</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문2)는 </a:t>
            </a:r>
            <a:r>
              <a:rPr lang="ko-KR" i="1">
                <a:solidFill>
                  <a:schemeClr val="dk1"/>
                </a:solidFill>
                <a:latin typeface="Times New Roman"/>
                <a:ea typeface="Times New Roman"/>
                <a:cs typeface="Times New Roman"/>
                <a:sym typeface="Times New Roman"/>
              </a:rPr>
              <a:t>P</a:t>
            </a:r>
            <a:r>
              <a:rPr lang="ko-KR">
                <a:solidFill>
                  <a:schemeClr val="dk1"/>
                </a:solidFill>
                <a:latin typeface="Malgun Gothic"/>
                <a:ea typeface="Malgun Gothic"/>
                <a:cs typeface="Malgun Gothic"/>
                <a:sym typeface="Malgun Gothic"/>
              </a:rPr>
              <a:t>(</a:t>
            </a:r>
            <a:r>
              <a:rPr lang="ko-KR" i="1">
                <a:solidFill>
                  <a:schemeClr val="dk1"/>
                </a:solidFill>
                <a:latin typeface="Times New Roman"/>
                <a:ea typeface="Times New Roman"/>
                <a:cs typeface="Times New Roman"/>
                <a:sym typeface="Times New Roman"/>
              </a:rPr>
              <a:t>X</a:t>
            </a:r>
            <a:r>
              <a:rPr lang="ko-KR">
                <a:solidFill>
                  <a:schemeClr val="dk1"/>
                </a:solidFill>
                <a:latin typeface="Malgun Gothic"/>
                <a:ea typeface="Malgun Gothic"/>
                <a:cs typeface="Malgun Gothic"/>
                <a:sym typeface="Malgun Gothic"/>
              </a:rPr>
              <a:t> ≧ 3) = 0.9025임을 알 수 있다.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graphicFrame>
        <p:nvGraphicFramePr>
          <p:cNvPr id="2892" name="Google Shape;2892;p187"/>
          <p:cNvGraphicFramePr/>
          <p:nvPr/>
        </p:nvGraphicFramePr>
        <p:xfrm>
          <a:off x="702143" y="4077470"/>
          <a:ext cx="3952125" cy="1879657"/>
        </p:xfrm>
        <a:graphic>
          <a:graphicData uri="http://schemas.openxmlformats.org/drawingml/2006/table">
            <a:tbl>
              <a:tblPr>
                <a:noFill/>
                <a:tableStyleId>{F41085A2-962C-4FD3-9F40-4B6A08268D1C}</a:tableStyleId>
              </a:tblPr>
              <a:tblGrid>
                <a:gridCol w="988750">
                  <a:extLst>
                    <a:ext uri="{9D8B030D-6E8A-4147-A177-3AD203B41FA5}">
                      <a16:colId xmlns:a16="http://schemas.microsoft.com/office/drawing/2014/main" val="20000"/>
                    </a:ext>
                  </a:extLst>
                </a:gridCol>
                <a:gridCol w="888575">
                  <a:extLst>
                    <a:ext uri="{9D8B030D-6E8A-4147-A177-3AD203B41FA5}">
                      <a16:colId xmlns:a16="http://schemas.microsoft.com/office/drawing/2014/main" val="20001"/>
                    </a:ext>
                  </a:extLst>
                </a:gridCol>
                <a:gridCol w="1037400">
                  <a:extLst>
                    <a:ext uri="{9D8B030D-6E8A-4147-A177-3AD203B41FA5}">
                      <a16:colId xmlns:a16="http://schemas.microsoft.com/office/drawing/2014/main" val="20002"/>
                    </a:ext>
                  </a:extLst>
                </a:gridCol>
                <a:gridCol w="1037400">
                  <a:extLst>
                    <a:ext uri="{9D8B030D-6E8A-4147-A177-3AD203B41FA5}">
                      <a16:colId xmlns:a16="http://schemas.microsoft.com/office/drawing/2014/main" val="20003"/>
                    </a:ext>
                  </a:extLst>
                </a:gridCol>
              </a:tblGrid>
              <a:tr h="216875">
                <a:tc gridSpan="4">
                  <a:txBody>
                    <a:bodyPr/>
                    <a:lstStyle/>
                    <a:p>
                      <a:pPr marL="25400" marR="25400" lvl="0" indent="0" algn="l" rtl="0">
                        <a:lnSpc>
                          <a:spcPct val="130000"/>
                        </a:lnSpc>
                        <a:spcBef>
                          <a:spcPts val="0"/>
                        </a:spcBef>
                        <a:spcAft>
                          <a:spcPts val="0"/>
                        </a:spcAft>
                        <a:buNone/>
                      </a:pPr>
                      <a:r>
                        <a:rPr lang="ko-KR" sz="1200" b="1" i="1">
                          <a:latin typeface="Times New Roman"/>
                          <a:ea typeface="Times New Roman"/>
                          <a:cs typeface="Times New Roman"/>
                          <a:sym typeface="Times New Roman"/>
                        </a:rPr>
                        <a:t>p</a:t>
                      </a:r>
                      <a:r>
                        <a:rPr lang="ko-KR" sz="1200" b="1">
                          <a:latin typeface="Malgun Gothic"/>
                          <a:ea typeface="Malgun Gothic"/>
                          <a:cs typeface="Malgun Gothic"/>
                          <a:sym typeface="Malgun Gothic"/>
                        </a:rPr>
                        <a:t> = 0.05</a:t>
                      </a:r>
                      <a:endParaRPr sz="1200" b="1">
                        <a:latin typeface="Malgun Gothic"/>
                        <a:ea typeface="Malgun Gothic"/>
                        <a:cs typeface="Malgun Gothic"/>
                        <a:sym typeface="Malgun Gothic"/>
                      </a:endParaRPr>
                    </a:p>
                  </a:txBody>
                  <a:tcPr marL="48575" marR="48575" marT="13425" marB="13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077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447475">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i="1" u="none" strike="noStrike" cap="none">
                          <a:solidFill>
                            <a:srgbClr val="000000"/>
                          </a:solidFill>
                          <a:latin typeface="Times New Roman"/>
                          <a:ea typeface="Times New Roman"/>
                          <a:cs typeface="Times New Roman"/>
                          <a:sym typeface="Times New Roman"/>
                        </a:rPr>
                        <a:t>x</a:t>
                      </a:r>
                      <a:endParaRPr sz="1200" b="1" i="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i="1" u="none" strike="noStrike" cap="none">
                          <a:solidFill>
                            <a:srgbClr val="000000"/>
                          </a:solidFill>
                          <a:latin typeface="Times New Roman"/>
                          <a:ea typeface="Times New Roman"/>
                          <a:cs typeface="Times New Roman"/>
                          <a:sym typeface="Times New Roman"/>
                        </a:rPr>
                        <a:t>P</a:t>
                      </a:r>
                      <a:r>
                        <a:rPr lang="ko-KR" sz="1200" b="1" u="none" strike="noStrike" cap="none">
                          <a:solidFill>
                            <a:srgbClr val="000000"/>
                          </a:solidFill>
                          <a:latin typeface="Malgun Gothic"/>
                          <a:ea typeface="Malgun Gothic"/>
                          <a:cs typeface="Malgun Gothic"/>
                          <a:sym typeface="Malgun Gothic"/>
                        </a:rPr>
                        <a:t>(</a:t>
                      </a:r>
                      <a:r>
                        <a:rPr lang="ko-KR" sz="1200" b="1" i="1" u="none" strike="noStrike" cap="none">
                          <a:solidFill>
                            <a:srgbClr val="000000"/>
                          </a:solidFill>
                          <a:latin typeface="Times New Roman"/>
                          <a:ea typeface="Times New Roman"/>
                          <a:cs typeface="Times New Roman"/>
                          <a:sym typeface="Times New Roman"/>
                        </a:rPr>
                        <a:t>X</a:t>
                      </a:r>
                      <a:r>
                        <a:rPr lang="ko-KR" sz="1200" b="1" u="none" strike="noStrike" cap="none">
                          <a:solidFill>
                            <a:srgbClr val="000000"/>
                          </a:solidFill>
                          <a:latin typeface="Malgun Gothic"/>
                          <a:ea typeface="Malgun Gothic"/>
                          <a:cs typeface="Malgun Gothic"/>
                          <a:sym typeface="Malgun Gothic"/>
                        </a:rPr>
                        <a:t>=</a:t>
                      </a:r>
                      <a:r>
                        <a:rPr lang="ko-KR" sz="1200" b="1" i="1" u="none" strike="noStrike" cap="none">
                          <a:solidFill>
                            <a:srgbClr val="000000"/>
                          </a:solidFill>
                          <a:latin typeface="Times New Roman"/>
                          <a:ea typeface="Times New Roman"/>
                          <a:cs typeface="Times New Roman"/>
                          <a:sym typeface="Times New Roman"/>
                        </a:rPr>
                        <a:t>x</a:t>
                      </a:r>
                      <a:r>
                        <a:rPr lang="ko-KR" sz="1200" b="1" u="none" strike="noStrike" cap="none">
                          <a:solidFill>
                            <a:srgbClr val="000000"/>
                          </a:solidFill>
                          <a:latin typeface="Malgun Gothic"/>
                          <a:ea typeface="Malgun Gothic"/>
                          <a:cs typeface="Malgun Gothic"/>
                          <a:sym typeface="Malgun Gothic"/>
                        </a:rPr>
                        <a:t>)</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25400" marR="25400" lvl="0" indent="0" algn="ctr" rtl="0">
                        <a:lnSpc>
                          <a:spcPct val="130000"/>
                        </a:lnSpc>
                        <a:spcBef>
                          <a:spcPts val="0"/>
                        </a:spcBef>
                        <a:spcAft>
                          <a:spcPts val="0"/>
                        </a:spcAft>
                        <a:buClr>
                          <a:schemeClr val="dk1"/>
                        </a:buClr>
                        <a:buSzPts val="800"/>
                        <a:buFont typeface="Malgun Gothic"/>
                        <a:buNone/>
                      </a:pPr>
                      <a:r>
                        <a:rPr lang="ko-KR" sz="1200" b="1" i="1">
                          <a:solidFill>
                            <a:schemeClr val="dk1"/>
                          </a:solidFill>
                          <a:latin typeface="Times New Roman"/>
                          <a:ea typeface="Times New Roman"/>
                          <a:cs typeface="Times New Roman"/>
                          <a:sym typeface="Times New Roman"/>
                        </a:rPr>
                        <a:t>P</a:t>
                      </a:r>
                      <a:r>
                        <a:rPr lang="ko-KR" sz="1200" b="1">
                          <a:solidFill>
                            <a:schemeClr val="dk1"/>
                          </a:solidFill>
                          <a:latin typeface="Malgun Gothic"/>
                          <a:ea typeface="Malgun Gothic"/>
                          <a:cs typeface="Malgun Gothic"/>
                          <a:sym typeface="Malgun Gothic"/>
                        </a:rPr>
                        <a:t>(</a:t>
                      </a:r>
                      <a:r>
                        <a:rPr lang="ko-KR" sz="1200" b="1" i="1">
                          <a:solidFill>
                            <a:schemeClr val="dk1"/>
                          </a:solidFill>
                          <a:latin typeface="Times New Roman"/>
                          <a:ea typeface="Times New Roman"/>
                          <a:cs typeface="Times New Roman"/>
                          <a:sym typeface="Times New Roman"/>
                        </a:rPr>
                        <a:t>X</a:t>
                      </a:r>
                      <a:r>
                        <a:rPr lang="ko-KR" sz="1000" b="1">
                          <a:solidFill>
                            <a:schemeClr val="dk1"/>
                          </a:solidFill>
                          <a:latin typeface="Malgun Gothic"/>
                          <a:ea typeface="Malgun Gothic"/>
                          <a:cs typeface="Malgun Gothic"/>
                          <a:sym typeface="Malgun Gothic"/>
                        </a:rPr>
                        <a:t>≦</a:t>
                      </a:r>
                      <a:r>
                        <a:rPr lang="ko-KR" sz="1200" b="1" i="1">
                          <a:solidFill>
                            <a:schemeClr val="dk1"/>
                          </a:solidFill>
                          <a:latin typeface="Times New Roman"/>
                          <a:ea typeface="Times New Roman"/>
                          <a:cs typeface="Times New Roman"/>
                          <a:sym typeface="Times New Roman"/>
                        </a:rPr>
                        <a:t>x</a:t>
                      </a:r>
                      <a:r>
                        <a:rPr lang="ko-KR" sz="1200" b="1">
                          <a:solidFill>
                            <a:schemeClr val="dk1"/>
                          </a:solidFill>
                          <a:latin typeface="Malgun Gothic"/>
                          <a:ea typeface="Malgun Gothic"/>
                          <a:cs typeface="Malgun Gothic"/>
                          <a:sym typeface="Malgun Gothic"/>
                        </a:rPr>
                        <a:t>)</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25400" marR="25400" lvl="0" indent="0" algn="ctr" rtl="0">
                        <a:lnSpc>
                          <a:spcPct val="130000"/>
                        </a:lnSpc>
                        <a:spcBef>
                          <a:spcPts val="0"/>
                        </a:spcBef>
                        <a:spcAft>
                          <a:spcPts val="0"/>
                        </a:spcAft>
                        <a:buClr>
                          <a:schemeClr val="dk1"/>
                        </a:buClr>
                        <a:buSzPts val="800"/>
                        <a:buFont typeface="Malgun Gothic"/>
                        <a:buNone/>
                      </a:pPr>
                      <a:r>
                        <a:rPr lang="ko-KR" sz="1200" b="1" i="1">
                          <a:solidFill>
                            <a:schemeClr val="dk1"/>
                          </a:solidFill>
                          <a:latin typeface="Times New Roman"/>
                          <a:ea typeface="Times New Roman"/>
                          <a:cs typeface="Times New Roman"/>
                          <a:sym typeface="Times New Roman"/>
                        </a:rPr>
                        <a:t>P</a:t>
                      </a:r>
                      <a:r>
                        <a:rPr lang="ko-KR" sz="1200" b="1">
                          <a:solidFill>
                            <a:schemeClr val="dk1"/>
                          </a:solidFill>
                          <a:latin typeface="Malgun Gothic"/>
                          <a:ea typeface="Malgun Gothic"/>
                          <a:cs typeface="Malgun Gothic"/>
                          <a:sym typeface="Malgun Gothic"/>
                        </a:rPr>
                        <a:t>(</a:t>
                      </a:r>
                      <a:r>
                        <a:rPr lang="ko-KR" sz="1200" b="1" i="1">
                          <a:solidFill>
                            <a:schemeClr val="dk1"/>
                          </a:solidFill>
                          <a:latin typeface="Times New Roman"/>
                          <a:ea typeface="Times New Roman"/>
                          <a:cs typeface="Times New Roman"/>
                          <a:sym typeface="Times New Roman"/>
                        </a:rPr>
                        <a:t>X</a:t>
                      </a:r>
                      <a:r>
                        <a:rPr lang="ko-KR" sz="1000" b="1">
                          <a:solidFill>
                            <a:schemeClr val="dk1"/>
                          </a:solidFill>
                          <a:latin typeface="Malgun Gothic"/>
                          <a:ea typeface="Malgun Gothic"/>
                          <a:cs typeface="Malgun Gothic"/>
                          <a:sym typeface="Malgun Gothic"/>
                        </a:rPr>
                        <a:t>≧</a:t>
                      </a:r>
                      <a:r>
                        <a:rPr lang="ko-KR" sz="1200" b="1" i="1">
                          <a:solidFill>
                            <a:schemeClr val="dk1"/>
                          </a:solidFill>
                          <a:latin typeface="Times New Roman"/>
                          <a:ea typeface="Times New Roman"/>
                          <a:cs typeface="Times New Roman"/>
                          <a:sym typeface="Times New Roman"/>
                        </a:rPr>
                        <a:t>x</a:t>
                      </a:r>
                      <a:r>
                        <a:rPr lang="ko-KR" sz="1200" b="1">
                          <a:solidFill>
                            <a:schemeClr val="dk1"/>
                          </a:solidFill>
                          <a:latin typeface="Malgun Gothic"/>
                          <a:ea typeface="Malgun Gothic"/>
                          <a:cs typeface="Malgun Gothic"/>
                          <a:sym typeface="Malgun Gothic"/>
                        </a:rPr>
                        <a:t>)</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r h="216875">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1</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0.0500</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0.0500</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1.0000</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16875">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2</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0.0475</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0.0975</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0.9500</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16875">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3</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0.0451</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0.1426</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0.9025</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16875">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4</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0.0429</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0.1855</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0.8574</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16875">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5</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0.0407</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0.2262</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sz="1200" b="1" u="none" strike="noStrike" cap="none">
                          <a:solidFill>
                            <a:srgbClr val="000000"/>
                          </a:solidFill>
                          <a:latin typeface="Malgun Gothic"/>
                          <a:ea typeface="Malgun Gothic"/>
                          <a:cs typeface="Malgun Gothic"/>
                          <a:sym typeface="Malgun Gothic"/>
                        </a:rPr>
                        <a:t>0.8145</a:t>
                      </a:r>
                      <a:endParaRPr sz="1200" b="1"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pic>
        <p:nvPicPr>
          <p:cNvPr id="2893" name="Google Shape;2893;p187"/>
          <p:cNvPicPr preferRelativeResize="0"/>
          <p:nvPr/>
        </p:nvPicPr>
        <p:blipFill>
          <a:blip r:embed="rId3">
            <a:alphaModFix/>
          </a:blip>
          <a:stretch>
            <a:fillRect/>
          </a:stretch>
        </p:blipFill>
        <p:spPr>
          <a:xfrm>
            <a:off x="5533525" y="3410775"/>
            <a:ext cx="3295252" cy="2471424"/>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897"/>
        <p:cNvGrpSpPr/>
        <p:nvPr/>
      </p:nvGrpSpPr>
      <p:grpSpPr>
        <a:xfrm>
          <a:off x="0" y="0"/>
          <a:ext cx="0" cy="0"/>
          <a:chOff x="0" y="0"/>
          <a:chExt cx="0" cy="0"/>
        </a:xfrm>
      </p:grpSpPr>
      <p:sp>
        <p:nvSpPr>
          <p:cNvPr id="2898" name="Google Shape;2898;p18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초기하분포</a:t>
            </a:r>
            <a:endParaRPr/>
          </a:p>
        </p:txBody>
      </p:sp>
      <p:sp>
        <p:nvSpPr>
          <p:cNvPr id="2899" name="Google Shape;2899;p188"/>
          <p:cNvSpPr txBox="1">
            <a:spLocks noGrp="1"/>
          </p:cNvSpPr>
          <p:nvPr>
            <p:ph type="body" idx="4294967295"/>
          </p:nvPr>
        </p:nvSpPr>
        <p:spPr>
          <a:xfrm>
            <a:off x="315300" y="1110000"/>
            <a:ext cx="8513400" cy="12681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공장에서 생산된 제품을 검사하여 불량품인지 아닌지를 조사하는 통계적 실험을 생각하여 보자. 예를 들어, 20개의 제품(불량품 15개, 우량품 5개)중 3개를 추출하였을 때 이중 불량품이 한 개 들어 있을 확률은 제3장에서 배운 조합을 이용하여 다음과 같이 계산된다.</a:t>
            </a:r>
            <a:endParaRPr>
              <a:latin typeface="Malgun Gothic"/>
              <a:ea typeface="Malgun Gothic"/>
              <a:cs typeface="Malgun Gothic"/>
              <a:sym typeface="Malgun Gothic"/>
            </a:endParaRPr>
          </a:p>
        </p:txBody>
      </p:sp>
      <p:sp>
        <p:nvSpPr>
          <p:cNvPr id="2900" name="Google Shape;2900;p18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901" name="Google Shape;2901;p18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188</a:t>
            </a:fld>
            <a:endParaRPr/>
          </a:p>
        </p:txBody>
      </p:sp>
      <p:sp>
        <p:nvSpPr>
          <p:cNvPr id="2902" name="Google Shape;2902;p188"/>
          <p:cNvSpPr txBox="1">
            <a:spLocks noGrp="1"/>
          </p:cNvSpPr>
          <p:nvPr>
            <p:ph type="body" idx="4294967295"/>
          </p:nvPr>
        </p:nvSpPr>
        <p:spPr>
          <a:xfrm>
            <a:off x="315375" y="4020100"/>
            <a:ext cx="8828700" cy="13581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Char char="•"/>
            </a:pPr>
            <a:r>
              <a:rPr lang="ko-KR">
                <a:latin typeface="Malgun Gothic"/>
                <a:ea typeface="Malgun Gothic"/>
                <a:cs typeface="Malgun Gothic"/>
                <a:sym typeface="Malgun Gothic"/>
              </a:rPr>
              <a:t>이와 같이 유한개의 모집단에서 불량품의 수('성공의 회수')를 세는 확률변량을 초기하 확률변량(hypergeometric random variable)이라 하고, 그 분포를 </a:t>
            </a:r>
            <a:r>
              <a:rPr lang="ko-KR" b="1">
                <a:latin typeface="Malgun Gothic"/>
                <a:ea typeface="Malgun Gothic"/>
                <a:cs typeface="Malgun Gothic"/>
                <a:sym typeface="Malgun Gothic"/>
              </a:rPr>
              <a:t>초기하분포</a:t>
            </a:r>
            <a:r>
              <a:rPr lang="ko-KR">
                <a:latin typeface="Malgun Gothic"/>
                <a:ea typeface="Malgun Gothic"/>
                <a:cs typeface="Malgun Gothic"/>
                <a:sym typeface="Malgun Gothic"/>
              </a:rPr>
              <a:t>(hypergeometric distribution)라 한다.</a:t>
            </a:r>
            <a:endParaRPr>
              <a:latin typeface="Malgun Gothic"/>
              <a:ea typeface="Malgun Gothic"/>
              <a:cs typeface="Malgun Gothic"/>
              <a:sym typeface="Malgun Gothic"/>
            </a:endParaRPr>
          </a:p>
        </p:txBody>
      </p:sp>
      <p:pic>
        <p:nvPicPr>
          <p:cNvPr id="2903" name="Google Shape;2903;p188" descr="{&quot;backgroundColor&quot;:&quot;#FFFFFF&quot;,&quot;id&quot;:&quot;26&quot;,&quot;font&quot;:{&quot;color&quot;:&quot;#000000&quot;,&quot;family&quot;:&quot;Arial&quot;,&quot;size&quot;:12},&quot;aid&quot;:null,&quot;type&quot;:&quot;$$&quot;,&quot;code&quot;:&quot;$$\\dfrac{\\,_{15}C_{1}\\times\\,_{5}C_{2}}{\\,_{20}C_{3}}$$&quot;,&quot;ts&quot;:1681958688879,&quot;cs&quot;:&quot;fQrva55Ti98xjHre0Qg/AA==&quot;,&quot;size&quot;:{&quot;width&quot;:97,&quot;height&quot;:42}}"/>
          <p:cNvPicPr preferRelativeResize="0"/>
          <p:nvPr/>
        </p:nvPicPr>
        <p:blipFill>
          <a:blip r:embed="rId3">
            <a:alphaModFix/>
          </a:blip>
          <a:stretch>
            <a:fillRect/>
          </a:stretch>
        </p:blipFill>
        <p:spPr>
          <a:xfrm>
            <a:off x="3725165" y="2796000"/>
            <a:ext cx="2009100" cy="869925"/>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08" name="Google Shape;2908;p18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초기하분포</a:t>
            </a:r>
            <a:endParaRPr/>
          </a:p>
        </p:txBody>
      </p:sp>
      <p:sp>
        <p:nvSpPr>
          <p:cNvPr id="2909" name="Google Shape;2909;p18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910" name="Google Shape;2910;p18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189</a:t>
            </a:fld>
            <a:endParaRPr/>
          </a:p>
        </p:txBody>
      </p:sp>
      <p:pic>
        <p:nvPicPr>
          <p:cNvPr id="2911" name="Google Shape;2911;p189" descr="{&quot;aid&quot;:null,&quot;type&quot;:&quot;$$&quot;,&quot;code&quot;:&quot;$$f\\left(x\\right)=\\dfrac{\\,_{D}C_{x}\\,\\,_{N-D}C_{n-x}}{\\,_{N}C_{n}}$$&quot;,&quot;id&quot;:&quot;27&quot;,&quot;backgroundColor&quot;:&quot;#FFFFFF&quot;,&quot;font&quot;:{&quot;size&quot;:12,&quot;family&quot;:&quot;Arial&quot;,&quot;color&quot;:&quot;#000000&quot;},&quot;ts&quot;:1681958822459,&quot;cs&quot;:&quot;tiFYhFVf9OT4wnwRoW8Haw==&quot;,&quot;size&quot;:{&quot;width&quot;:183.33333333333334,&quot;height&quot;:41.833333333333336}}"/>
          <p:cNvPicPr preferRelativeResize="0"/>
          <p:nvPr/>
        </p:nvPicPr>
        <p:blipFill>
          <a:blip r:embed="rId3">
            <a:alphaModFix/>
          </a:blip>
          <a:stretch>
            <a:fillRect/>
          </a:stretch>
        </p:blipFill>
        <p:spPr>
          <a:xfrm>
            <a:off x="2771750" y="2115725"/>
            <a:ext cx="3246449" cy="740804"/>
          </a:xfrm>
          <a:prstGeom prst="rect">
            <a:avLst/>
          </a:prstGeom>
          <a:noFill/>
          <a:ln>
            <a:noFill/>
          </a:ln>
        </p:spPr>
      </p:pic>
      <p:pic>
        <p:nvPicPr>
          <p:cNvPr id="2912" name="Google Shape;2912;p189" descr="{&quot;code&quot;:&quot;$$p=\\dfrac{D}{N}$$&quot;,&quot;backgroundColor&quot;:&quot;#FFFFFF&quot;,&quot;type&quot;:&quot;$$&quot;,&quot;font&quot;:{&quot;family&quot;:&quot;Arial&quot;,&quot;color&quot;:&quot;#000000&quot;,&quot;size&quot;:12},&quot;id&quot;:&quot;28&quot;,&quot;aid&quot;:null,&quot;ts&quot;:1681958854396,&quot;cs&quot;:&quot;FTKjFOt11cayv+JH6MGpVg==&quot;,&quot;size&quot;:{&quot;width&quot;:57.333333333333336,&quot;height&quot;:38.5}}"/>
          <p:cNvPicPr preferRelativeResize="0"/>
          <p:nvPr/>
        </p:nvPicPr>
        <p:blipFill>
          <a:blip r:embed="rId4">
            <a:alphaModFix/>
          </a:blip>
          <a:stretch>
            <a:fillRect/>
          </a:stretch>
        </p:blipFill>
        <p:spPr>
          <a:xfrm>
            <a:off x="5462050" y="3838325"/>
            <a:ext cx="803275" cy="539427"/>
          </a:xfrm>
          <a:prstGeom prst="rect">
            <a:avLst/>
          </a:prstGeom>
          <a:noFill/>
          <a:ln>
            <a:noFill/>
          </a:ln>
        </p:spPr>
      </p:pic>
      <p:pic>
        <p:nvPicPr>
          <p:cNvPr id="2913" name="Google Shape;2913;p189" descr="{&quot;aid&quot;:null,&quot;type&quot;:&quot;$$&quot;,&quot;backgroundColorModified&quot;:false,&quot;id&quot;:&quot;29&quot;,&quot;backgroundColor&quot;:&quot;#FFFFFF&quot;,&quot;font&quot;:{&quot;color&quot;:&quot;#000000&quot;,&quot;size&quot;:12,&quot;family&quot;:&quot;Arial&quot;},&quot;code&quot;:&quot;$$\\mathrm{E}\\left[X\\right]=np$$&quot;,&quot;ts&quot;:1682040548376,&quot;cs&quot;:&quot;hGQh5g8x00fQ2fkVJJuaDA==&quot;,&quot;size&quot;:{&quot;width&quot;:84.33333333333333,&quot;height&quot;:18.833333333333332}}"/>
          <p:cNvPicPr preferRelativeResize="0"/>
          <p:nvPr/>
        </p:nvPicPr>
        <p:blipFill>
          <a:blip r:embed="rId5">
            <a:alphaModFix/>
          </a:blip>
          <a:stretch>
            <a:fillRect/>
          </a:stretch>
        </p:blipFill>
        <p:spPr>
          <a:xfrm>
            <a:off x="2678200" y="3954800"/>
            <a:ext cx="1372576" cy="306500"/>
          </a:xfrm>
          <a:prstGeom prst="rect">
            <a:avLst/>
          </a:prstGeom>
          <a:noFill/>
          <a:ln>
            <a:noFill/>
          </a:ln>
        </p:spPr>
      </p:pic>
      <p:pic>
        <p:nvPicPr>
          <p:cNvPr id="2914" name="Google Shape;2914;p189" descr="{&quot;type&quot;:&quot;$$&quot;,&quot;backgroundColor&quot;:&quot;#FFFFFF&quot;,&quot;code&quot;:&quot;$$\\mathrm{V}\\left[X\\right]=\\dfrac{np\\left(N-n\\right)}{\\left(N-1\\right)}$$&quot;,&quot;font&quot;:{&quot;family&quot;:&quot;Arial&quot;,&quot;color&quot;:&quot;#000000&quot;,&quot;size&quot;:12},&quot;backgroundColorModified&quot;:false,&quot;id&quot;:&quot;30&quot;,&quot;aid&quot;:null,&quot;ts&quot;:1682040570705,&quot;cs&quot;:&quot;rSssLOIRWTwvEEdy9MYppA==&quot;,&quot;size&quot;:{&quot;width&quot;:157.5,&quot;height&quot;:45.5}}"/>
          <p:cNvPicPr preferRelativeResize="0"/>
          <p:nvPr/>
        </p:nvPicPr>
        <p:blipFill>
          <a:blip r:embed="rId6">
            <a:alphaModFix/>
          </a:blip>
          <a:stretch>
            <a:fillRect/>
          </a:stretch>
        </p:blipFill>
        <p:spPr>
          <a:xfrm>
            <a:off x="2678200" y="5223275"/>
            <a:ext cx="2339225" cy="675800"/>
          </a:xfrm>
          <a:prstGeom prst="rect">
            <a:avLst/>
          </a:prstGeom>
          <a:noFill/>
          <a:ln>
            <a:noFill/>
          </a:ln>
        </p:spPr>
      </p:pic>
      <p:sp>
        <p:nvSpPr>
          <p:cNvPr id="2915" name="Google Shape;2915;p189"/>
          <p:cNvSpPr txBox="1">
            <a:spLocks noGrp="1"/>
          </p:cNvSpPr>
          <p:nvPr>
            <p:ph type="body" idx="4294967295"/>
          </p:nvPr>
        </p:nvSpPr>
        <p:spPr>
          <a:xfrm>
            <a:off x="315300" y="1110000"/>
            <a:ext cx="8513400" cy="8061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크기 </a:t>
            </a:r>
            <a:r>
              <a:rPr lang="ko-KR" i="1">
                <a:latin typeface="Malgun Gothic"/>
                <a:ea typeface="Malgun Gothic"/>
                <a:cs typeface="Malgun Gothic"/>
                <a:sym typeface="Malgun Gothic"/>
              </a:rPr>
              <a:t>N</a:t>
            </a:r>
            <a:r>
              <a:rPr lang="ko-KR">
                <a:latin typeface="Malgun Gothic"/>
                <a:ea typeface="Malgun Gothic"/>
                <a:cs typeface="Malgun Gothic"/>
                <a:sym typeface="Malgun Gothic"/>
              </a:rPr>
              <a:t>인 모집단(속성이 ‘성공’인 것이 </a:t>
            </a:r>
            <a:r>
              <a:rPr lang="ko-KR" i="1">
                <a:latin typeface="Malgun Gothic"/>
                <a:ea typeface="Malgun Gothic"/>
                <a:cs typeface="Malgun Gothic"/>
                <a:sym typeface="Malgun Gothic"/>
              </a:rPr>
              <a:t>D</a:t>
            </a:r>
            <a:r>
              <a:rPr lang="ko-KR">
                <a:latin typeface="Malgun Gothic"/>
                <a:ea typeface="Malgun Gothic"/>
                <a:cs typeface="Malgun Gothic"/>
                <a:sym typeface="Malgun Gothic"/>
              </a:rPr>
              <a:t>개, 아닌 것이 </a:t>
            </a:r>
            <a:r>
              <a:rPr lang="ko-KR" i="1">
                <a:latin typeface="Malgun Gothic"/>
                <a:ea typeface="Malgun Gothic"/>
                <a:cs typeface="Malgun Gothic"/>
                <a:sym typeface="Malgun Gothic"/>
              </a:rPr>
              <a:t>N-D</a:t>
            </a:r>
            <a:r>
              <a:rPr lang="ko-KR">
                <a:latin typeface="Malgun Gothic"/>
                <a:ea typeface="Malgun Gothic"/>
                <a:cs typeface="Malgun Gothic"/>
                <a:sym typeface="Malgun Gothic"/>
              </a:rPr>
              <a:t>개)에서 </a:t>
            </a:r>
            <a:r>
              <a:rPr lang="ko-KR" i="1">
                <a:latin typeface="Malgun Gothic"/>
                <a:ea typeface="Malgun Gothic"/>
                <a:cs typeface="Malgun Gothic"/>
                <a:sym typeface="Malgun Gothic"/>
              </a:rPr>
              <a:t>n</a:t>
            </a:r>
            <a:r>
              <a:rPr lang="ko-KR">
                <a:latin typeface="Malgun Gothic"/>
                <a:ea typeface="Malgun Gothic"/>
                <a:cs typeface="Malgun Gothic"/>
                <a:sym typeface="Malgun Gothic"/>
              </a:rPr>
              <a:t>개를 추출 할 때 ‘성공의 회수(</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)’가 </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일 확률은 다음과 같다. </a:t>
            </a:r>
            <a:endParaRPr>
              <a:latin typeface="Malgun Gothic"/>
              <a:ea typeface="Malgun Gothic"/>
              <a:cs typeface="Malgun Gothic"/>
              <a:sym typeface="Malgun Gothic"/>
            </a:endParaRPr>
          </a:p>
        </p:txBody>
      </p:sp>
      <p:sp>
        <p:nvSpPr>
          <p:cNvPr id="2916" name="Google Shape;2916;p189"/>
          <p:cNvSpPr txBox="1">
            <a:spLocks noGrp="1"/>
          </p:cNvSpPr>
          <p:nvPr>
            <p:ph type="body" idx="4294967295"/>
          </p:nvPr>
        </p:nvSpPr>
        <p:spPr>
          <a:xfrm>
            <a:off x="315300" y="3167400"/>
            <a:ext cx="8513400" cy="4335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i="1">
                <a:latin typeface="Malgun Gothic"/>
                <a:ea typeface="Malgun Gothic"/>
                <a:cs typeface="Malgun Gothic"/>
                <a:sym typeface="Malgun Gothic"/>
              </a:rPr>
              <a:t>p=D/N </a:t>
            </a:r>
            <a:r>
              <a:rPr lang="ko-KR">
                <a:latin typeface="Malgun Gothic"/>
                <a:ea typeface="Malgun Gothic"/>
                <a:cs typeface="Malgun Gothic"/>
                <a:sym typeface="Malgun Gothic"/>
              </a:rPr>
              <a:t>라 할 때, 초기하분포의 평균</a:t>
            </a:r>
            <a:endParaRPr>
              <a:latin typeface="Malgun Gothic"/>
              <a:ea typeface="Malgun Gothic"/>
              <a:cs typeface="Malgun Gothic"/>
              <a:sym typeface="Malgun Gothic"/>
            </a:endParaRPr>
          </a:p>
        </p:txBody>
      </p:sp>
      <p:sp>
        <p:nvSpPr>
          <p:cNvPr id="2917" name="Google Shape;2917;p189"/>
          <p:cNvSpPr txBox="1">
            <a:spLocks noGrp="1"/>
          </p:cNvSpPr>
          <p:nvPr>
            <p:ph type="body" idx="4294967295"/>
          </p:nvPr>
        </p:nvSpPr>
        <p:spPr>
          <a:xfrm>
            <a:off x="315300" y="4615200"/>
            <a:ext cx="5889600" cy="4335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i="1">
                <a:latin typeface="Malgun Gothic"/>
                <a:ea typeface="Malgun Gothic"/>
                <a:cs typeface="Malgun Gothic"/>
                <a:sym typeface="Malgun Gothic"/>
              </a:rPr>
              <a:t>p=D/N </a:t>
            </a:r>
            <a:r>
              <a:rPr lang="ko-KR">
                <a:latin typeface="Malgun Gothic"/>
                <a:ea typeface="Malgun Gothic"/>
                <a:cs typeface="Malgun Gothic"/>
                <a:sym typeface="Malgun Gothic"/>
              </a:rPr>
              <a:t>라 할 때, 초기하분포의 분산</a:t>
            </a:r>
            <a:endParaRPr>
              <a:latin typeface="Malgun Gothic"/>
              <a:ea typeface="Malgun Gothic"/>
              <a:cs typeface="Malgun Gothic"/>
              <a:sym typeface="Malgun Gothic"/>
            </a:endParaRPr>
          </a:p>
        </p:txBody>
      </p:sp>
      <p:pic>
        <p:nvPicPr>
          <p:cNvPr id="2918" name="Google Shape;2918;p189" descr="{&quot;code&quot;:&quot;$$p=\\dfrac{D}{N}$$&quot;,&quot;backgroundColor&quot;:&quot;#FFFFFF&quot;,&quot;type&quot;:&quot;$$&quot;,&quot;font&quot;:{&quot;family&quot;:&quot;Arial&quot;,&quot;color&quot;:&quot;#000000&quot;,&quot;size&quot;:12},&quot;id&quot;:&quot;28&quot;,&quot;aid&quot;:null,&quot;ts&quot;:1681958854396,&quot;cs&quot;:&quot;FTKjFOt11cayv+JH6MGpVg==&quot;,&quot;size&quot;:{&quot;width&quot;:57.333333333333336,&quot;height&quot;:38.5}}"/>
          <p:cNvPicPr preferRelativeResize="0"/>
          <p:nvPr/>
        </p:nvPicPr>
        <p:blipFill>
          <a:blip r:embed="rId4">
            <a:alphaModFix/>
          </a:blip>
          <a:stretch>
            <a:fillRect/>
          </a:stretch>
        </p:blipFill>
        <p:spPr>
          <a:xfrm>
            <a:off x="5462050" y="5286125"/>
            <a:ext cx="803275" cy="5394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통계학(Statistics)</a:t>
            </a:r>
            <a:endParaRPr/>
          </a:p>
        </p:txBody>
      </p:sp>
      <p:sp>
        <p:nvSpPr>
          <p:cNvPr id="237" name="Google Shape;237;p26"/>
          <p:cNvSpPr txBox="1">
            <a:spLocks noGrp="1"/>
          </p:cNvSpPr>
          <p:nvPr>
            <p:ph type="body" idx="4294967295"/>
          </p:nvPr>
        </p:nvSpPr>
        <p:spPr>
          <a:xfrm>
            <a:off x="315300" y="1110000"/>
            <a:ext cx="8761500" cy="1567800"/>
          </a:xfrm>
          <a:prstGeom prst="rect">
            <a:avLst/>
          </a:prstGeom>
        </p:spPr>
        <p:txBody>
          <a:bodyPr spcFirstLastPara="1" wrap="square" lIns="91425" tIns="45700" rIns="91425" bIns="45700" anchor="t" anchorCtr="0">
            <a:normAutofit fontScale="85000"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자연적, 사회적 현상을 통계에 의하여 관찰·연구하는 학문</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집단에 관한 자료를 정리하여 그 특징을 나타내는 여러 가지 수치(數値)를 산출하고 그 자료가 가리키는 것을 알려고 하는 기술(記述)통계학과 집단의 상태를 그로부터 추출한 표본에서 수리적(數理的)으로 추측하는 추측(推測)통계학으로 나뉨.</a:t>
            </a:r>
            <a:endParaRPr>
              <a:latin typeface="Malgun Gothic"/>
              <a:ea typeface="Malgun Gothic"/>
              <a:cs typeface="Malgun Gothic"/>
              <a:sym typeface="Malgun Gothic"/>
            </a:endParaRPr>
          </a:p>
        </p:txBody>
      </p:sp>
      <p:sp>
        <p:nvSpPr>
          <p:cNvPr id="238" name="Google Shape;238;p2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239" name="Google Shape;239;p2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19</a:t>
            </a:fld>
            <a:endParaRPr/>
          </a:p>
        </p:txBody>
      </p:sp>
      <p:pic>
        <p:nvPicPr>
          <p:cNvPr id="240" name="Google Shape;240;p26"/>
          <p:cNvPicPr preferRelativeResize="0"/>
          <p:nvPr/>
        </p:nvPicPr>
        <p:blipFill rotWithShape="1">
          <a:blip r:embed="rId3">
            <a:alphaModFix/>
          </a:blip>
          <a:srcRect l="7898" r="7890"/>
          <a:stretch/>
        </p:blipFill>
        <p:spPr>
          <a:xfrm>
            <a:off x="2245874" y="2741650"/>
            <a:ext cx="4900349" cy="3273350"/>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922"/>
        <p:cNvGrpSpPr/>
        <p:nvPr/>
      </p:nvGrpSpPr>
      <p:grpSpPr>
        <a:xfrm>
          <a:off x="0" y="0"/>
          <a:ext cx="0" cy="0"/>
          <a:chOff x="0" y="0"/>
          <a:chExt cx="0" cy="0"/>
        </a:xfrm>
      </p:grpSpPr>
      <p:sp>
        <p:nvSpPr>
          <p:cNvPr id="2923" name="Google Shape;2923;p19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초기하분포</a:t>
            </a:r>
            <a:endParaRPr/>
          </a:p>
        </p:txBody>
      </p:sp>
      <p:sp>
        <p:nvSpPr>
          <p:cNvPr id="2924" name="Google Shape;2924;p19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925" name="Google Shape;2925;p19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190</a:t>
            </a:fld>
            <a:endParaRPr/>
          </a:p>
        </p:txBody>
      </p:sp>
      <p:pic>
        <p:nvPicPr>
          <p:cNvPr id="2926" name="Google Shape;2926;p190">
            <a:hlinkClick r:id="rId3"/>
          </p:cNvPr>
          <p:cNvPicPr preferRelativeResize="0"/>
          <p:nvPr/>
        </p:nvPicPr>
        <p:blipFill>
          <a:blip r:embed="rId4">
            <a:alphaModFix/>
          </a:blip>
          <a:stretch>
            <a:fillRect/>
          </a:stretch>
        </p:blipFill>
        <p:spPr>
          <a:xfrm>
            <a:off x="152400" y="1970625"/>
            <a:ext cx="8839202" cy="2916739"/>
          </a:xfrm>
          <a:prstGeom prst="rect">
            <a:avLst/>
          </a:prstGeom>
          <a:noFill/>
          <a:ln>
            <a:noFill/>
          </a:ln>
        </p:spPr>
      </p:pic>
      <p:sp>
        <p:nvSpPr>
          <p:cNvPr id="2927" name="Google Shape;2927;p190">
            <a:hlinkClick r:id="rId3"/>
          </p:cNvPr>
          <p:cNvSpPr/>
          <p:nvPr/>
        </p:nvSpPr>
        <p:spPr>
          <a:xfrm>
            <a:off x="7418925" y="6860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931"/>
        <p:cNvGrpSpPr/>
        <p:nvPr/>
      </p:nvGrpSpPr>
      <p:grpSpPr>
        <a:xfrm>
          <a:off x="0" y="0"/>
          <a:ext cx="0" cy="0"/>
          <a:chOff x="0" y="0"/>
          <a:chExt cx="0" cy="0"/>
        </a:xfrm>
      </p:grpSpPr>
      <p:sp>
        <p:nvSpPr>
          <p:cNvPr id="2932" name="Google Shape;2932;p19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초기하분포</a:t>
            </a:r>
            <a:endParaRPr/>
          </a:p>
        </p:txBody>
      </p:sp>
      <p:sp>
        <p:nvSpPr>
          <p:cNvPr id="2933" name="Google Shape;2933;p19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934" name="Google Shape;2934;p19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191</a:t>
            </a:fld>
            <a:endParaRPr/>
          </a:p>
        </p:txBody>
      </p:sp>
      <p:sp>
        <p:nvSpPr>
          <p:cNvPr id="2935" name="Google Shape;2935;p191"/>
          <p:cNvSpPr txBox="1"/>
          <p:nvPr/>
        </p:nvSpPr>
        <p:spPr>
          <a:xfrm>
            <a:off x="315375" y="1110100"/>
            <a:ext cx="8255100" cy="8922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10-10</a:t>
            </a:r>
            <a:r>
              <a:rPr lang="ko-KR" sz="1600" dirty="0">
                <a:latin typeface="Malgun Gothic"/>
                <a:ea typeface="Malgun Gothic"/>
                <a:cs typeface="Malgun Gothic"/>
                <a:sym typeface="Malgun Gothic"/>
              </a:rPr>
              <a:t>] 20개의 담배제품(우량품 15개, 불량품 5개)이 들어 있는 상자에서 3개를 추출하였을 때 이중 불량품이 한 개, 두 개, 세 개 들어 있을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2936" name="Google Shape;2936;p191"/>
          <p:cNvSpPr txBox="1"/>
          <p:nvPr/>
        </p:nvSpPr>
        <p:spPr>
          <a:xfrm>
            <a:off x="315375" y="2260800"/>
            <a:ext cx="8605200" cy="38073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                             인 초기하분포이므로 다음과 같다.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pic>
        <p:nvPicPr>
          <p:cNvPr id="2937" name="Google Shape;2937;p191" descr="{&quot;aid&quot;:null,&quot;backgroundColor&quot;:&quot;#FFFFFF&quot;,&quot;code&quot;:&quot;$$N=20,\\,D=15,\\,n=3$$&quot;,&quot;id&quot;:&quot;106&quot;,&quot;font&quot;:{&quot;family&quot;:&quot;Arial&quot;,&quot;color&quot;:&quot;#000000&quot;,&quot;size&quot;:12},&quot;type&quot;:&quot;$$&quot;,&quot;ts&quot;:1682314619398,&quot;cs&quot;:&quot;eIMCD5PZVEc5If9YFjOK5Q==&quot;,&quot;size&quot;:{&quot;width&quot;:187.16666666666666,&quot;height&quot;:16.5}}"/>
          <p:cNvPicPr preferRelativeResize="0"/>
          <p:nvPr/>
        </p:nvPicPr>
        <p:blipFill>
          <a:blip r:embed="rId3">
            <a:alphaModFix/>
          </a:blip>
          <a:stretch>
            <a:fillRect/>
          </a:stretch>
        </p:blipFill>
        <p:spPr>
          <a:xfrm>
            <a:off x="853000" y="2596475"/>
            <a:ext cx="1782763" cy="157163"/>
          </a:xfrm>
          <a:prstGeom prst="rect">
            <a:avLst/>
          </a:prstGeom>
          <a:noFill/>
          <a:ln>
            <a:noFill/>
          </a:ln>
        </p:spPr>
      </p:pic>
      <p:pic>
        <p:nvPicPr>
          <p:cNvPr id="2938" name="Google Shape;2938;p191" descr="{&quot;aid&quot;:null,&quot;code&quot;:&quot;$$P\\left(X=1\\right)=\\dfrac{\\,_{15}C_{2}\\times\\,_{5}C_{1}}{\\,_{20}C_{3}}=\\dfrac{15\\times10}{1140}=0.460$$&quot;,&quot;font&quot;:{&quot;size&quot;:12,&quot;color&quot;:&quot;#000000&quot;,&quot;family&quot;:&quot;Malgun Gothic&quot;},&quot;backgroundColorModified&quot;:false,&quot;backgroundColor&quot;:&quot;#FFFFFF&quot;,&quot;type&quot;:&quot;$$&quot;,&quot;id&quot;:&quot;107&quot;,&quot;ts&quot;:1682314842136,&quot;cs&quot;:&quot;A6263m7u9pcpodkHqH8ZwA==&quot;,&quot;size&quot;:{&quot;width&quot;:316,&quot;height&quot;:36.25}}"/>
          <p:cNvPicPr preferRelativeResize="0"/>
          <p:nvPr/>
        </p:nvPicPr>
        <p:blipFill>
          <a:blip r:embed="rId4">
            <a:alphaModFix/>
          </a:blip>
          <a:stretch>
            <a:fillRect/>
          </a:stretch>
        </p:blipFill>
        <p:spPr>
          <a:xfrm>
            <a:off x="853000" y="3108275"/>
            <a:ext cx="3009900" cy="345281"/>
          </a:xfrm>
          <a:prstGeom prst="rect">
            <a:avLst/>
          </a:prstGeom>
          <a:noFill/>
          <a:ln>
            <a:noFill/>
          </a:ln>
        </p:spPr>
      </p:pic>
      <p:pic>
        <p:nvPicPr>
          <p:cNvPr id="2939" name="Google Shape;2939;p191" descr="{&quot;font&quot;:{&quot;size&quot;:12,&quot;family&quot;:&quot;Malgun Gothic&quot;,&quot;color&quot;:&quot;#000000&quot;},&quot;backgroundColorModified&quot;:false,&quot;backgroundColor&quot;:&quot;#F3F3F3&quot;,&quot;code&quot;:&quot;$$P\\left(X=2\\right)=\\dfrac{\\,_{15}C_{1}\\times\\,_{5}C_{2}}{\\,_{20}C_{3}}=\\dfrac{105\\times5}{1140}=0.132$$&quot;,&quot;id&quot;:&quot;108&quot;,&quot;type&quot;:&quot;$$&quot;,&quot;aid&quot;:null,&quot;ts&quot;:1682314808762,&quot;cs&quot;:&quot;yi9N78viyNrCHlMgKeSvCA==&quot;,&quot;size&quot;:{&quot;width&quot;:315.75,&quot;height&quot;:36.25}}"/>
          <p:cNvPicPr preferRelativeResize="0"/>
          <p:nvPr/>
        </p:nvPicPr>
        <p:blipFill>
          <a:blip r:embed="rId5">
            <a:alphaModFix/>
          </a:blip>
          <a:stretch>
            <a:fillRect/>
          </a:stretch>
        </p:blipFill>
        <p:spPr>
          <a:xfrm>
            <a:off x="854188" y="3734046"/>
            <a:ext cx="3007519" cy="345281"/>
          </a:xfrm>
          <a:prstGeom prst="rect">
            <a:avLst/>
          </a:prstGeom>
          <a:noFill/>
          <a:ln>
            <a:noFill/>
          </a:ln>
        </p:spPr>
      </p:pic>
      <p:pic>
        <p:nvPicPr>
          <p:cNvPr id="2940" name="Google Shape;2940;p191" descr="{&quot;code&quot;:&quot;$$P\\left(X=3\\right)=\\dfrac{\\,_{15}C_{0}\\times\\,_{5}C_{3}}{\\,_{20}C_{3}}=\\dfrac{455\\times1}{1140}=0.099$$&quot;,&quot;id&quot;:&quot;109&quot;,&quot;aid&quot;:null,&quot;backgroundColor&quot;:&quot;#F3F3F3&quot;,&quot;type&quot;:&quot;$$&quot;,&quot;backgroundColorModified&quot;:false,&quot;font&quot;:{&quot;color&quot;:&quot;#000000&quot;,&quot;size&quot;:12,&quot;family&quot;:&quot;Malgun Gothic&quot;},&quot;ts&quot;:1682314895463,&quot;cs&quot;:&quot;OoUO5GvMzLQPWCroxxCSMA==&quot;,&quot;size&quot;:{&quot;width&quot;:316,&quot;height&quot;:36.25}}"/>
          <p:cNvPicPr preferRelativeResize="0"/>
          <p:nvPr/>
        </p:nvPicPr>
        <p:blipFill>
          <a:blip r:embed="rId6">
            <a:alphaModFix/>
          </a:blip>
          <a:stretch>
            <a:fillRect/>
          </a:stretch>
        </p:blipFill>
        <p:spPr>
          <a:xfrm>
            <a:off x="853000" y="4359823"/>
            <a:ext cx="3009900" cy="345281"/>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944"/>
        <p:cNvGrpSpPr/>
        <p:nvPr/>
      </p:nvGrpSpPr>
      <p:grpSpPr>
        <a:xfrm>
          <a:off x="0" y="0"/>
          <a:ext cx="0" cy="0"/>
          <a:chOff x="0" y="0"/>
          <a:chExt cx="0" cy="0"/>
        </a:xfrm>
      </p:grpSpPr>
      <p:sp>
        <p:nvSpPr>
          <p:cNvPr id="2945" name="Google Shape;2945;p19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초기하분포</a:t>
            </a:r>
            <a:endParaRPr/>
          </a:p>
        </p:txBody>
      </p:sp>
      <p:sp>
        <p:nvSpPr>
          <p:cNvPr id="2946" name="Google Shape;2946;p19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10. 데이터의 확률분포 모형 - 이산형 확률변수 및 분포</a:t>
            </a:r>
            <a:endParaRPr/>
          </a:p>
        </p:txBody>
      </p:sp>
      <p:sp>
        <p:nvSpPr>
          <p:cNvPr id="2947" name="Google Shape;2947;p19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192</a:t>
            </a:fld>
            <a:endParaRPr/>
          </a:p>
        </p:txBody>
      </p:sp>
      <p:graphicFrame>
        <p:nvGraphicFramePr>
          <p:cNvPr id="2948" name="Google Shape;2948;p192"/>
          <p:cNvGraphicFramePr/>
          <p:nvPr/>
        </p:nvGraphicFramePr>
        <p:xfrm>
          <a:off x="4545185" y="2554740"/>
          <a:ext cx="4379275" cy="2325650"/>
        </p:xfrm>
        <a:graphic>
          <a:graphicData uri="http://schemas.openxmlformats.org/drawingml/2006/table">
            <a:tbl>
              <a:tblPr>
                <a:noFill/>
                <a:tableStyleId>{F41085A2-962C-4FD3-9F40-4B6A08268D1C}</a:tableStyleId>
              </a:tblPr>
              <a:tblGrid>
                <a:gridCol w="941625">
                  <a:extLst>
                    <a:ext uri="{9D8B030D-6E8A-4147-A177-3AD203B41FA5}">
                      <a16:colId xmlns:a16="http://schemas.microsoft.com/office/drawing/2014/main" val="20000"/>
                    </a:ext>
                  </a:extLst>
                </a:gridCol>
                <a:gridCol w="1138600">
                  <a:extLst>
                    <a:ext uri="{9D8B030D-6E8A-4147-A177-3AD203B41FA5}">
                      <a16:colId xmlns:a16="http://schemas.microsoft.com/office/drawing/2014/main" val="20001"/>
                    </a:ext>
                  </a:extLst>
                </a:gridCol>
                <a:gridCol w="1149525">
                  <a:extLst>
                    <a:ext uri="{9D8B030D-6E8A-4147-A177-3AD203B41FA5}">
                      <a16:colId xmlns:a16="http://schemas.microsoft.com/office/drawing/2014/main" val="20002"/>
                    </a:ext>
                  </a:extLst>
                </a:gridCol>
                <a:gridCol w="1149525">
                  <a:extLst>
                    <a:ext uri="{9D8B030D-6E8A-4147-A177-3AD203B41FA5}">
                      <a16:colId xmlns:a16="http://schemas.microsoft.com/office/drawing/2014/main" val="20003"/>
                    </a:ext>
                  </a:extLst>
                </a:gridCol>
              </a:tblGrid>
              <a:tr h="389150">
                <a:tc gridSpan="4">
                  <a:txBody>
                    <a:bodyPr/>
                    <a:lstStyle/>
                    <a:p>
                      <a:pPr marL="25400" marR="25400" lvl="0" indent="0" algn="l" rtl="0">
                        <a:lnSpc>
                          <a:spcPct val="130000"/>
                        </a:lnSpc>
                        <a:spcBef>
                          <a:spcPts val="0"/>
                        </a:spcBef>
                        <a:spcAft>
                          <a:spcPts val="0"/>
                        </a:spcAft>
                        <a:buNone/>
                      </a:pPr>
                      <a:r>
                        <a:rPr lang="ko-KR" b="1" i="1">
                          <a:latin typeface="Times New Roman"/>
                          <a:ea typeface="Times New Roman"/>
                          <a:cs typeface="Times New Roman"/>
                          <a:sym typeface="Times New Roman"/>
                        </a:rPr>
                        <a:t>N</a:t>
                      </a:r>
                      <a:r>
                        <a:rPr lang="ko-KR" b="1">
                          <a:latin typeface="Times New Roman"/>
                          <a:ea typeface="Times New Roman"/>
                          <a:cs typeface="Times New Roman"/>
                          <a:sym typeface="Times New Roman"/>
                        </a:rPr>
                        <a:t> = 20, </a:t>
                      </a:r>
                      <a:r>
                        <a:rPr lang="ko-KR" b="1" i="1">
                          <a:latin typeface="Times New Roman"/>
                          <a:ea typeface="Times New Roman"/>
                          <a:cs typeface="Times New Roman"/>
                          <a:sym typeface="Times New Roman"/>
                        </a:rPr>
                        <a:t>D</a:t>
                      </a:r>
                      <a:r>
                        <a:rPr lang="ko-KR" b="1">
                          <a:latin typeface="Times New Roman"/>
                          <a:ea typeface="Times New Roman"/>
                          <a:cs typeface="Times New Roman"/>
                          <a:sym typeface="Times New Roman"/>
                        </a:rPr>
                        <a:t> = 5, </a:t>
                      </a:r>
                      <a:r>
                        <a:rPr lang="ko-KR" b="1" i="1">
                          <a:latin typeface="Times New Roman"/>
                          <a:ea typeface="Times New Roman"/>
                          <a:cs typeface="Times New Roman"/>
                          <a:sym typeface="Times New Roman"/>
                        </a:rPr>
                        <a:t>n</a:t>
                      </a:r>
                      <a:r>
                        <a:rPr lang="ko-KR" b="1">
                          <a:latin typeface="Times New Roman"/>
                          <a:ea typeface="Times New Roman"/>
                          <a:cs typeface="Times New Roman"/>
                          <a:sym typeface="Times New Roman"/>
                        </a:rPr>
                        <a:t> = 3</a:t>
                      </a:r>
                      <a:endParaRPr b="1">
                        <a:latin typeface="Times New Roman"/>
                        <a:ea typeface="Times New Roman"/>
                        <a:cs typeface="Times New Roman"/>
                        <a:sym typeface="Times New Roman"/>
                      </a:endParaRPr>
                    </a:p>
                  </a:txBody>
                  <a:tcPr marL="48575" marR="48575" marT="13425" marB="13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077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387300">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i="1" u="none" strike="noStrike" cap="none">
                          <a:solidFill>
                            <a:srgbClr val="000000"/>
                          </a:solidFill>
                          <a:latin typeface="Times New Roman"/>
                          <a:ea typeface="Times New Roman"/>
                          <a:cs typeface="Times New Roman"/>
                          <a:sym typeface="Times New Roman"/>
                        </a:rPr>
                        <a:t>x</a:t>
                      </a:r>
                      <a:endParaRPr b="1" i="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i="1" u="none" strike="noStrike" cap="none">
                          <a:solidFill>
                            <a:srgbClr val="000000"/>
                          </a:solidFill>
                          <a:latin typeface="Times New Roman"/>
                          <a:ea typeface="Times New Roman"/>
                          <a:cs typeface="Times New Roman"/>
                          <a:sym typeface="Times New Roman"/>
                        </a:rPr>
                        <a:t>P(X = x)</a:t>
                      </a:r>
                      <a:endParaRPr b="1" i="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i="1" u="none" strike="noStrike" cap="none">
                          <a:solidFill>
                            <a:srgbClr val="000000"/>
                          </a:solidFill>
                          <a:latin typeface="Times New Roman"/>
                          <a:ea typeface="Times New Roman"/>
                          <a:cs typeface="Times New Roman"/>
                          <a:sym typeface="Times New Roman"/>
                        </a:rPr>
                        <a:t>P(X=x)</a:t>
                      </a:r>
                      <a:endParaRPr b="1" i="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i="1" u="none" strike="noStrike" cap="none">
                          <a:solidFill>
                            <a:srgbClr val="000000"/>
                          </a:solidFill>
                          <a:latin typeface="Times New Roman"/>
                          <a:ea typeface="Times New Roman"/>
                          <a:cs typeface="Times New Roman"/>
                          <a:sym typeface="Times New Roman"/>
                        </a:rPr>
                        <a:t>P(X=x)</a:t>
                      </a:r>
                      <a:endParaRPr b="1" i="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387300">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0.3991</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0.3991</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1.0000</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7300">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1</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0.4605</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0.8596</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0.6009</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7300">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2</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0.1316</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0.9912</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0.1404</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7300">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3</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0.0088</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1.0000</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800"/>
                        <a:buFont typeface="Malgun Gothic"/>
                        <a:buNone/>
                      </a:pPr>
                      <a:r>
                        <a:rPr lang="ko-KR" b="1" u="none" strike="noStrike" cap="none">
                          <a:solidFill>
                            <a:srgbClr val="000000"/>
                          </a:solidFill>
                          <a:latin typeface="Times New Roman"/>
                          <a:ea typeface="Times New Roman"/>
                          <a:cs typeface="Times New Roman"/>
                          <a:sym typeface="Times New Roman"/>
                        </a:rPr>
                        <a:t>0.0088</a:t>
                      </a:r>
                      <a:endParaRPr b="1"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949" name="Google Shape;2949;p192"/>
          <p:cNvPicPr preferRelativeResize="0"/>
          <p:nvPr/>
        </p:nvPicPr>
        <p:blipFill>
          <a:blip r:embed="rId3">
            <a:alphaModFix/>
          </a:blip>
          <a:stretch>
            <a:fillRect/>
          </a:stretch>
        </p:blipFill>
        <p:spPr>
          <a:xfrm>
            <a:off x="140675" y="2179600"/>
            <a:ext cx="4341624" cy="3256200"/>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2953"/>
        <p:cNvGrpSpPr/>
        <p:nvPr/>
      </p:nvGrpSpPr>
      <p:grpSpPr>
        <a:xfrm>
          <a:off x="0" y="0"/>
          <a:ext cx="0" cy="0"/>
          <a:chOff x="0" y="0"/>
          <a:chExt cx="0" cy="0"/>
        </a:xfrm>
      </p:grpSpPr>
      <p:sp>
        <p:nvSpPr>
          <p:cNvPr id="2954" name="Google Shape;2954;p193"/>
          <p:cNvSpPr txBox="1">
            <a:spLocks noGrp="1"/>
          </p:cNvSpPr>
          <p:nvPr>
            <p:ph type="title"/>
          </p:nvPr>
        </p:nvSpPr>
        <p:spPr>
          <a:xfrm>
            <a:off x="2019450" y="1288550"/>
            <a:ext cx="6810300" cy="12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solidFill>
                  <a:schemeClr val="dk1"/>
                </a:solidFill>
              </a:rPr>
              <a:t>데이터의 확률분포 모형</a:t>
            </a:r>
            <a:endParaRPr>
              <a:solidFill>
                <a:schemeClr val="dk1"/>
              </a:solidFill>
            </a:endParaRPr>
          </a:p>
          <a:p>
            <a:pPr marL="457200" lvl="0" indent="-457200" algn="l" rtl="0">
              <a:spcBef>
                <a:spcPts val="0"/>
              </a:spcBef>
              <a:spcAft>
                <a:spcPts val="0"/>
              </a:spcAft>
              <a:buClr>
                <a:schemeClr val="dk1"/>
              </a:buClr>
              <a:buSzPts val="3600"/>
              <a:buChar char="-"/>
            </a:pPr>
            <a:r>
              <a:rPr lang="ko-KR">
                <a:solidFill>
                  <a:schemeClr val="dk1"/>
                </a:solidFill>
              </a:rPr>
              <a:t>연속형 확률변수 및 분포</a:t>
            </a:r>
            <a:endParaRPr>
              <a:solidFill>
                <a:schemeClr val="dk1"/>
              </a:solidFill>
            </a:endParaRPr>
          </a:p>
        </p:txBody>
      </p:sp>
      <p:sp>
        <p:nvSpPr>
          <p:cNvPr id="2955" name="Google Shape;2955;p193"/>
          <p:cNvSpPr txBox="1">
            <a:spLocks noGrp="1"/>
          </p:cNvSpPr>
          <p:nvPr>
            <p:ph type="subTitle" idx="1"/>
          </p:nvPr>
        </p:nvSpPr>
        <p:spPr>
          <a:xfrm>
            <a:off x="1575450" y="3741625"/>
            <a:ext cx="6405000" cy="1497600"/>
          </a:xfrm>
          <a:prstGeom prst="rect">
            <a:avLst/>
          </a:prstGeom>
        </p:spPr>
        <p:txBody>
          <a:bodyPr spcFirstLastPara="1" wrap="square" lIns="91425" tIns="45700" rIns="91425" bIns="45700" anchor="t" anchorCtr="0">
            <a:normAutofit/>
          </a:bodyPr>
          <a:lstStyle/>
          <a:p>
            <a:pPr marL="285750" lvl="0" indent="-285750" algn="l" rtl="0">
              <a:lnSpc>
                <a:spcPct val="115000"/>
              </a:lnSpc>
              <a:spcBef>
                <a:spcPts val="0"/>
              </a:spcBef>
              <a:spcAft>
                <a:spcPts val="0"/>
              </a:spcAft>
              <a:buSzPts val="1400"/>
              <a:buFont typeface="Malgun Gothic"/>
              <a:buChar char="•"/>
            </a:pPr>
            <a:r>
              <a:rPr lang="ko-KR" sz="1600"/>
              <a:t>연속형 확률변수와 그 확률분포를 설명할 수 있게 된다.</a:t>
            </a:r>
            <a:endParaRPr sz="1600">
              <a:latin typeface="Malgun Gothic"/>
              <a:ea typeface="Malgun Gothic"/>
              <a:cs typeface="Malgun Gothic"/>
              <a:sym typeface="Malgun Gothic"/>
            </a:endParaRPr>
          </a:p>
        </p:txBody>
      </p:sp>
      <p:pic>
        <p:nvPicPr>
          <p:cNvPr id="2956" name="Google Shape;2956;p193"/>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2957" name="Google Shape;2957;p193"/>
          <p:cNvSpPr txBox="1"/>
          <p:nvPr/>
        </p:nvSpPr>
        <p:spPr>
          <a:xfrm>
            <a:off x="419875" y="969625"/>
            <a:ext cx="1650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11</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2961"/>
        <p:cNvGrpSpPr/>
        <p:nvPr/>
      </p:nvGrpSpPr>
      <p:grpSpPr>
        <a:xfrm>
          <a:off x="0" y="0"/>
          <a:ext cx="0" cy="0"/>
          <a:chOff x="0" y="0"/>
          <a:chExt cx="0" cy="0"/>
        </a:xfrm>
      </p:grpSpPr>
      <p:sp>
        <p:nvSpPr>
          <p:cNvPr id="2962" name="Google Shape;2962;p19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연속형 확률변량</a:t>
            </a:r>
            <a:endParaRPr/>
          </a:p>
        </p:txBody>
      </p:sp>
      <p:sp>
        <p:nvSpPr>
          <p:cNvPr id="2963" name="Google Shape;2963;p19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2964" name="Google Shape;2964;p19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194</a:t>
            </a:fld>
            <a:endParaRPr/>
          </a:p>
        </p:txBody>
      </p:sp>
      <p:sp>
        <p:nvSpPr>
          <p:cNvPr id="2965" name="Google Shape;2965;p194"/>
          <p:cNvSpPr txBox="1"/>
          <p:nvPr/>
        </p:nvSpPr>
        <p:spPr>
          <a:xfrm>
            <a:off x="371950" y="1164400"/>
            <a:ext cx="8427300" cy="4903200"/>
          </a:xfrm>
          <a:prstGeom prst="rect">
            <a:avLst/>
          </a:prstGeom>
          <a:noFill/>
          <a:ln>
            <a:noFill/>
          </a:ln>
        </p:spPr>
        <p:txBody>
          <a:bodyPr spcFirstLastPara="1" wrap="square" lIns="68550" tIns="34275" rIns="68550" bIns="34275" anchor="t" anchorCtr="0">
            <a:noAutofit/>
          </a:bodyPr>
          <a:lstStyle/>
          <a:p>
            <a:pPr marL="257175" marR="0" lvl="0" indent="-247650" algn="l" rtl="0">
              <a:lnSpc>
                <a:spcPct val="115000"/>
              </a:lnSpc>
              <a:spcBef>
                <a:spcPts val="0"/>
              </a:spcBef>
              <a:spcAft>
                <a:spcPts val="0"/>
              </a:spcAft>
              <a:buClr>
                <a:srgbClr val="000000"/>
              </a:buClr>
              <a:buSzPts val="2200"/>
              <a:buFont typeface="Malgun Gothic"/>
              <a:buChar char="▪"/>
            </a:pPr>
            <a:r>
              <a:rPr lang="ko-KR" sz="1800" i="0" u="none" strike="noStrike" cap="none">
                <a:solidFill>
                  <a:srgbClr val="000000"/>
                </a:solidFill>
                <a:latin typeface="Malgun Gothic"/>
                <a:ea typeface="Malgun Gothic"/>
                <a:cs typeface="Malgun Gothic"/>
                <a:sym typeface="Malgun Gothic"/>
              </a:rPr>
              <a:t>한 회사원이 집에서 회사까지 출근에 걸리는 시간을 측정하였다. 교통이 혼잡하지 않다면 대개 회사까지 30분 정도가 걸린다. 이러한 실험의 결과는 대개 30분 근처의 임의의 실수가 되겠지만 일반적으로 표본공간은 0 보다 큰 모든 실수로 가정하고, 확률변량 </a:t>
            </a:r>
            <a:r>
              <a:rPr lang="ko-KR" sz="1800" i="1" u="none" strike="noStrike" cap="none">
                <a:solidFill>
                  <a:srgbClr val="000000"/>
                </a:solidFill>
                <a:latin typeface="Times New Roman"/>
                <a:ea typeface="Times New Roman"/>
                <a:cs typeface="Times New Roman"/>
                <a:sym typeface="Times New Roman"/>
              </a:rPr>
              <a:t>X</a:t>
            </a:r>
            <a:r>
              <a:rPr lang="ko-KR" sz="1800" i="0" u="none" strike="noStrike" cap="none">
                <a:solidFill>
                  <a:srgbClr val="000000"/>
                </a:solidFill>
                <a:latin typeface="Malgun Gothic"/>
                <a:ea typeface="Malgun Gothic"/>
                <a:cs typeface="Malgun Gothic"/>
                <a:sym typeface="Malgun Gothic"/>
              </a:rPr>
              <a:t>를 ‘출근에 걸리는 시간’ 이라고 정의하자. </a:t>
            </a:r>
            <a:endParaRPr sz="1800" i="0" u="none" strike="noStrike" cap="none">
              <a:solidFill>
                <a:srgbClr val="000000"/>
              </a:solidFill>
              <a:latin typeface="Malgun Gothic"/>
              <a:ea typeface="Malgun Gothic"/>
              <a:cs typeface="Malgun Gothic"/>
              <a:sym typeface="Malgun Gothic"/>
            </a:endParaRPr>
          </a:p>
          <a:p>
            <a:pPr marL="342900" marR="0" lvl="0" indent="-276225" algn="l" rtl="0">
              <a:lnSpc>
                <a:spcPct val="115000"/>
              </a:lnSpc>
              <a:spcBef>
                <a:spcPts val="900"/>
              </a:spcBef>
              <a:spcAft>
                <a:spcPts val="0"/>
              </a:spcAft>
              <a:buClr>
                <a:srgbClr val="000000"/>
              </a:buClr>
              <a:buSzPts val="2200"/>
              <a:buFont typeface="Malgun Gothic"/>
              <a:buChar char="▪"/>
            </a:pPr>
            <a:r>
              <a:rPr lang="ko-KR" sz="1800" i="0" u="none" strike="noStrike" cap="none">
                <a:solidFill>
                  <a:srgbClr val="000000"/>
                </a:solidFill>
                <a:latin typeface="Malgun Gothic"/>
                <a:ea typeface="Malgun Gothic"/>
                <a:cs typeface="Malgun Gothic"/>
                <a:sym typeface="Malgun Gothic"/>
              </a:rPr>
              <a:t>이와 같이 확률변량의 가능한 값들이 무한개이며 셀 수 없을 때 이를 </a:t>
            </a:r>
            <a:r>
              <a:rPr lang="ko-KR" sz="1800" b="1" i="0" u="none" strike="noStrike" cap="none">
                <a:solidFill>
                  <a:schemeClr val="dk1"/>
                </a:solidFill>
                <a:latin typeface="Malgun Gothic"/>
                <a:ea typeface="Malgun Gothic"/>
                <a:cs typeface="Malgun Gothic"/>
                <a:sym typeface="Malgun Gothic"/>
              </a:rPr>
              <a:t>연속형 확률변량</a:t>
            </a:r>
            <a:r>
              <a:rPr lang="ko-KR" sz="1800" i="0" u="none" strike="noStrike" cap="none">
                <a:solidFill>
                  <a:srgbClr val="000000"/>
                </a:solidFill>
                <a:latin typeface="Malgun Gothic"/>
                <a:ea typeface="Malgun Gothic"/>
                <a:cs typeface="Malgun Gothic"/>
                <a:sym typeface="Malgun Gothic"/>
              </a:rPr>
              <a:t>(continuous random variable)이라 한다.</a:t>
            </a:r>
            <a:endParaRPr sz="1800" i="0" u="none" strike="noStrike" cap="none">
              <a:solidFill>
                <a:srgbClr val="000000"/>
              </a:solidFill>
              <a:latin typeface="Malgun Gothic"/>
              <a:ea typeface="Malgun Gothic"/>
              <a:cs typeface="Malgun Gothic"/>
              <a:sym typeface="Malgun Gothic"/>
            </a:endParaRPr>
          </a:p>
          <a:p>
            <a:pPr marL="342900" marR="0" lvl="0" indent="-276225" algn="l" rtl="0">
              <a:lnSpc>
                <a:spcPct val="115000"/>
              </a:lnSpc>
              <a:spcBef>
                <a:spcPts val="900"/>
              </a:spcBef>
              <a:spcAft>
                <a:spcPts val="0"/>
              </a:spcAft>
              <a:buClr>
                <a:srgbClr val="000000"/>
              </a:buClr>
              <a:buSzPts val="2200"/>
              <a:buFont typeface="Malgun Gothic"/>
              <a:buChar char="▪"/>
            </a:pPr>
            <a:r>
              <a:rPr lang="ko-KR" sz="1800" i="0" u="none" strike="noStrike" cap="none">
                <a:solidFill>
                  <a:srgbClr val="000000"/>
                </a:solidFill>
                <a:latin typeface="Malgun Gothic"/>
                <a:ea typeface="Malgun Gothic"/>
                <a:cs typeface="Malgun Gothic"/>
                <a:sym typeface="Malgun Gothic"/>
              </a:rPr>
              <a:t>연속형 확률변량에서는 가능한 값이 무한개이므로 각 점에서의 확률계산은 무의미하여 한 점에서의 확률은 0으로 간주한다. </a:t>
            </a:r>
            <a:endParaRPr sz="1800" i="0" u="none" strike="noStrike" cap="none">
              <a:solidFill>
                <a:srgbClr val="000000"/>
              </a:solidFill>
              <a:latin typeface="Malgun Gothic"/>
              <a:ea typeface="Malgun Gothic"/>
              <a:cs typeface="Malgun Gothic"/>
              <a:sym typeface="Malgun Gothic"/>
            </a:endParaRPr>
          </a:p>
          <a:p>
            <a:pPr marL="342900" marR="0" lvl="0" indent="-276225" algn="l" rtl="0">
              <a:lnSpc>
                <a:spcPct val="115000"/>
              </a:lnSpc>
              <a:spcBef>
                <a:spcPts val="900"/>
              </a:spcBef>
              <a:spcAft>
                <a:spcPts val="0"/>
              </a:spcAft>
              <a:buClr>
                <a:srgbClr val="000000"/>
              </a:buClr>
              <a:buSzPts val="2200"/>
              <a:buFont typeface="Malgun Gothic"/>
              <a:buChar char="▪"/>
            </a:pPr>
            <a:r>
              <a:rPr lang="ko-KR" sz="1800" i="0" u="none" strike="noStrike" cap="none">
                <a:solidFill>
                  <a:srgbClr val="000000"/>
                </a:solidFill>
                <a:latin typeface="Malgun Gothic"/>
                <a:ea typeface="Malgun Gothic"/>
                <a:cs typeface="Malgun Gothic"/>
                <a:sym typeface="Malgun Gothic"/>
              </a:rPr>
              <a:t>한 점의 확률 대신 ‘출근에 걸리는 시간이 25분에서 35분 사이가 될 확률이 얼마인가?’ 와 같이 구간의 확률을 관심의 대상이 된다. 이와 같은 확률을 구하기 위해 표 5.4.1은 회사원이 100일 동안 출근에 걸리는 시간을 조사한 후 여러 개의 구간을 나누어 각각의 도수와 확률을 계산한 것이다. &lt;그림 5.4.1&gt;은 이 표의 히스토그램이다. </a:t>
            </a:r>
            <a:endParaRPr sz="1800" i="0" u="none" strike="noStrike" cap="none">
              <a:solidFill>
                <a:srgbClr val="000000"/>
              </a:solidFill>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1800"/>
              <a:buFont typeface="Arial"/>
              <a:buNone/>
            </a:pPr>
            <a:endParaRPr sz="1800" i="0" u="none" strike="noStrike" cap="none">
              <a:solidFill>
                <a:srgbClr val="000000"/>
              </a:solidFill>
              <a:latin typeface="Malgun Gothic"/>
              <a:ea typeface="Malgun Gothic"/>
              <a:cs typeface="Malgun Gothic"/>
              <a:sym typeface="Malgun Gothic"/>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sp>
        <p:nvSpPr>
          <p:cNvPr id="2970" name="Google Shape;2970;p19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연속형 확률변량</a:t>
            </a:r>
            <a:endParaRPr/>
          </a:p>
        </p:txBody>
      </p:sp>
      <p:sp>
        <p:nvSpPr>
          <p:cNvPr id="2971" name="Google Shape;2971;p19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2972" name="Google Shape;2972;p19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195</a:t>
            </a:fld>
            <a:endParaRPr/>
          </a:p>
        </p:txBody>
      </p:sp>
      <p:sp>
        <p:nvSpPr>
          <p:cNvPr id="2973" name="Google Shape;2973;p195"/>
          <p:cNvSpPr txBox="1"/>
          <p:nvPr/>
        </p:nvSpPr>
        <p:spPr>
          <a:xfrm>
            <a:off x="371950" y="1164400"/>
            <a:ext cx="8427300" cy="1305000"/>
          </a:xfrm>
          <a:prstGeom prst="rect">
            <a:avLst/>
          </a:prstGeom>
          <a:noFill/>
          <a:ln>
            <a:noFill/>
          </a:ln>
        </p:spPr>
        <p:txBody>
          <a:bodyPr spcFirstLastPara="1" wrap="square" lIns="68550" tIns="34275" rIns="68550" bIns="34275" anchor="t" anchorCtr="0">
            <a:noAutofit/>
          </a:bodyPr>
          <a:lstStyle/>
          <a:p>
            <a:pPr marL="342900" marR="0" lvl="0" indent="-288925" algn="l" rtl="0">
              <a:lnSpc>
                <a:spcPct val="115000"/>
              </a:lnSpc>
              <a:spcBef>
                <a:spcPts val="900"/>
              </a:spcBef>
              <a:spcAft>
                <a:spcPts val="0"/>
              </a:spcAft>
              <a:buClr>
                <a:srgbClr val="000000"/>
              </a:buClr>
              <a:buSzPts val="2400"/>
              <a:buFont typeface="Malgun Gothic"/>
              <a:buChar char="▪"/>
            </a:pPr>
            <a:r>
              <a:rPr lang="ko-KR" sz="2000">
                <a:latin typeface="Malgun Gothic"/>
                <a:ea typeface="Malgun Gothic"/>
                <a:cs typeface="Malgun Gothic"/>
                <a:sym typeface="Malgun Gothic"/>
              </a:rPr>
              <a:t>이 도수분포표를 이용하면 ’출근시간이 30분에서 60분사이일 확률’의 계산은 다음과 같다.</a:t>
            </a:r>
            <a:endParaRPr sz="2000">
              <a:latin typeface="Malgun Gothic"/>
              <a:ea typeface="Malgun Gothic"/>
              <a:cs typeface="Malgun Gothic"/>
              <a:sym typeface="Malgun Gothic"/>
            </a:endParaRPr>
          </a:p>
          <a:p>
            <a:pPr marL="0" marR="0" lvl="0" indent="0" algn="ctr" rtl="0">
              <a:lnSpc>
                <a:spcPct val="115000"/>
              </a:lnSpc>
              <a:spcBef>
                <a:spcPts val="900"/>
              </a:spcBef>
              <a:spcAft>
                <a:spcPts val="0"/>
              </a:spcAft>
              <a:buNone/>
            </a:pPr>
            <a:r>
              <a:rPr lang="ko-KR" sz="2000" i="1">
                <a:latin typeface="Times New Roman"/>
                <a:ea typeface="Times New Roman"/>
                <a:cs typeface="Times New Roman"/>
                <a:sym typeface="Times New Roman"/>
              </a:rPr>
              <a:t>P</a:t>
            </a:r>
            <a:r>
              <a:rPr lang="ko-KR" sz="2000">
                <a:latin typeface="Malgun Gothic"/>
                <a:ea typeface="Malgun Gothic"/>
                <a:cs typeface="Malgun Gothic"/>
                <a:sym typeface="Malgun Gothic"/>
              </a:rPr>
              <a:t>( 30 ≤ </a:t>
            </a:r>
            <a:r>
              <a:rPr lang="ko-KR" sz="2000" i="1">
                <a:latin typeface="Times New Roman"/>
                <a:ea typeface="Times New Roman"/>
                <a:cs typeface="Times New Roman"/>
                <a:sym typeface="Times New Roman"/>
              </a:rPr>
              <a:t>X</a:t>
            </a:r>
            <a:r>
              <a:rPr lang="ko-KR" sz="2000">
                <a:latin typeface="Malgun Gothic"/>
                <a:ea typeface="Malgun Gothic"/>
                <a:cs typeface="Malgun Gothic"/>
                <a:sym typeface="Malgun Gothic"/>
              </a:rPr>
              <a:t> &lt; 60) = 30/100 ＋ 40/100 = 70/100</a:t>
            </a:r>
            <a:endParaRPr sz="2000">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1800"/>
              <a:buFont typeface="Arial"/>
              <a:buNone/>
            </a:pPr>
            <a:endParaRPr sz="2000" i="0" u="none" strike="noStrike" cap="none">
              <a:solidFill>
                <a:srgbClr val="000000"/>
              </a:solidFill>
              <a:latin typeface="Malgun Gothic"/>
              <a:ea typeface="Malgun Gothic"/>
              <a:cs typeface="Malgun Gothic"/>
              <a:sym typeface="Malgun Gothic"/>
            </a:endParaRPr>
          </a:p>
        </p:txBody>
      </p:sp>
      <p:graphicFrame>
        <p:nvGraphicFramePr>
          <p:cNvPr id="2974" name="Google Shape;2974;p195"/>
          <p:cNvGraphicFramePr/>
          <p:nvPr/>
        </p:nvGraphicFramePr>
        <p:xfrm>
          <a:off x="309487" y="3013421"/>
          <a:ext cx="4277800" cy="2335379"/>
        </p:xfrm>
        <a:graphic>
          <a:graphicData uri="http://schemas.openxmlformats.org/drawingml/2006/table">
            <a:tbl>
              <a:tblPr>
                <a:noFill/>
                <a:tableStyleId>{F41085A2-962C-4FD3-9F40-4B6A08268D1C}</a:tableStyleId>
              </a:tblPr>
              <a:tblGrid>
                <a:gridCol w="2138900">
                  <a:extLst>
                    <a:ext uri="{9D8B030D-6E8A-4147-A177-3AD203B41FA5}">
                      <a16:colId xmlns:a16="http://schemas.microsoft.com/office/drawing/2014/main" val="20000"/>
                    </a:ext>
                  </a:extLst>
                </a:gridCol>
                <a:gridCol w="1069375">
                  <a:extLst>
                    <a:ext uri="{9D8B030D-6E8A-4147-A177-3AD203B41FA5}">
                      <a16:colId xmlns:a16="http://schemas.microsoft.com/office/drawing/2014/main" val="20001"/>
                    </a:ext>
                  </a:extLst>
                </a:gridCol>
                <a:gridCol w="1069525">
                  <a:extLst>
                    <a:ext uri="{9D8B030D-6E8A-4147-A177-3AD203B41FA5}">
                      <a16:colId xmlns:a16="http://schemas.microsoft.com/office/drawing/2014/main" val="20002"/>
                    </a:ext>
                  </a:extLst>
                </a:gridCol>
              </a:tblGrid>
              <a:tr h="336650">
                <a:tc>
                  <a:txBody>
                    <a:bodyPr/>
                    <a:lstStyle/>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구간</a:t>
                      </a:r>
                      <a:r>
                        <a:rPr lang="ko-KR" sz="1600" u="none" strike="noStrike" cap="none">
                          <a:solidFill>
                            <a:srgbClr val="000000"/>
                          </a:solidFill>
                          <a:latin typeface="Times New Roman"/>
                          <a:ea typeface="Times New Roman"/>
                          <a:cs typeface="Times New Roman"/>
                          <a:sym typeface="Times New Roman"/>
                        </a:rPr>
                        <a:t> (</a:t>
                      </a:r>
                      <a:r>
                        <a:rPr lang="ko-KR" sz="1600" i="1" u="none" strike="noStrike" cap="none">
                          <a:solidFill>
                            <a:srgbClr val="000000"/>
                          </a:solidFill>
                          <a:latin typeface="Times New Roman"/>
                          <a:ea typeface="Times New Roman"/>
                          <a:cs typeface="Times New Roman"/>
                          <a:sym typeface="Times New Roman"/>
                        </a:rPr>
                        <a:t>a</a:t>
                      </a:r>
                      <a:r>
                        <a:rPr lang="ko-KR" sz="1600" u="none" strike="noStrike" cap="none">
                          <a:solidFill>
                            <a:srgbClr val="000000"/>
                          </a:solidFill>
                          <a:latin typeface="Times New Roman"/>
                          <a:ea typeface="Times New Roman"/>
                          <a:cs typeface="Times New Roman"/>
                          <a:sym typeface="Times New Roman"/>
                        </a:rPr>
                        <a:t> ≤ </a:t>
                      </a:r>
                      <a:r>
                        <a:rPr lang="ko-KR" sz="1600" i="1" u="none" strike="noStrike" cap="none">
                          <a:solidFill>
                            <a:srgbClr val="000000"/>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&lt; </a:t>
                      </a:r>
                      <a:r>
                        <a:rPr lang="ko-KR" sz="1600" i="1" u="none" strike="noStrike" cap="none">
                          <a:solidFill>
                            <a:srgbClr val="000000"/>
                          </a:solidFill>
                          <a:latin typeface="Times New Roman"/>
                          <a:ea typeface="Times New Roman"/>
                          <a:cs typeface="Times New Roman"/>
                          <a:sym typeface="Times New Roman"/>
                        </a:rPr>
                        <a:t>b</a:t>
                      </a:r>
                      <a:r>
                        <a:rPr lang="ko-KR" sz="1600" u="none" strike="noStrike" cap="none">
                          <a:solidFill>
                            <a:srgbClr val="000000"/>
                          </a:solidFill>
                          <a:latin typeface="Times New Roman"/>
                          <a:ea typeface="Times New Roman"/>
                          <a:cs typeface="Times New Roman"/>
                          <a:sym typeface="Times New Roman"/>
                        </a:rPr>
                        <a:t>) </a:t>
                      </a:r>
                      <a:endParaRPr sz="1600"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도수 </a:t>
                      </a:r>
                      <a:endParaRPr sz="16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확률</a:t>
                      </a:r>
                      <a:endParaRPr sz="16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1689875">
                <a:tc>
                  <a:txBody>
                    <a:bodyPr/>
                    <a:lstStyle/>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Times New Roman"/>
                          <a:ea typeface="Times New Roman"/>
                          <a:cs typeface="Times New Roman"/>
                          <a:sym typeface="Times New Roman"/>
                        </a:rPr>
                        <a:t>10 ≤ </a:t>
                      </a:r>
                      <a:r>
                        <a:rPr lang="ko-KR" sz="1600" i="1">
                          <a:solidFill>
                            <a:schemeClr val="dk1"/>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&lt; 30 분</a:t>
                      </a:r>
                      <a:endParaRPr sz="1600" u="none" strike="noStrike" cap="none">
                        <a:solidFill>
                          <a:srgbClr val="000000"/>
                        </a:solidFill>
                        <a:latin typeface="Times New Roman"/>
                        <a:ea typeface="Times New Roman"/>
                        <a:cs typeface="Times New Roman"/>
                        <a:sym typeface="Times New Roman"/>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Times New Roman"/>
                          <a:ea typeface="Times New Roman"/>
                          <a:cs typeface="Times New Roman"/>
                          <a:sym typeface="Times New Roman"/>
                        </a:rPr>
                        <a:t>30 ≤ </a:t>
                      </a:r>
                      <a:r>
                        <a:rPr lang="ko-KR" sz="1600" i="1">
                          <a:solidFill>
                            <a:schemeClr val="dk1"/>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&lt; 50 분</a:t>
                      </a:r>
                      <a:endParaRPr sz="1600" u="none" strike="noStrike" cap="none">
                        <a:solidFill>
                          <a:srgbClr val="000000"/>
                        </a:solidFill>
                        <a:latin typeface="Times New Roman"/>
                        <a:ea typeface="Times New Roman"/>
                        <a:cs typeface="Times New Roman"/>
                        <a:sym typeface="Times New Roman"/>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Times New Roman"/>
                          <a:ea typeface="Times New Roman"/>
                          <a:cs typeface="Times New Roman"/>
                          <a:sym typeface="Times New Roman"/>
                        </a:rPr>
                        <a:t>50 ≤ </a:t>
                      </a:r>
                      <a:r>
                        <a:rPr lang="ko-KR" sz="1600" i="1">
                          <a:solidFill>
                            <a:schemeClr val="dk1"/>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&lt; 60 분</a:t>
                      </a:r>
                      <a:endParaRPr sz="1600" u="none" strike="noStrike" cap="none">
                        <a:solidFill>
                          <a:srgbClr val="000000"/>
                        </a:solidFill>
                        <a:latin typeface="Times New Roman"/>
                        <a:ea typeface="Times New Roman"/>
                        <a:cs typeface="Times New Roman"/>
                        <a:sym typeface="Times New Roman"/>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Times New Roman"/>
                          <a:ea typeface="Times New Roman"/>
                          <a:cs typeface="Times New Roman"/>
                          <a:sym typeface="Times New Roman"/>
                        </a:rPr>
                        <a:t>60 ≤ </a:t>
                      </a:r>
                      <a:r>
                        <a:rPr lang="ko-KR" sz="1600" i="1">
                          <a:solidFill>
                            <a:schemeClr val="dk1"/>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&lt; 70 분</a:t>
                      </a:r>
                      <a:endParaRPr sz="1600" u="none" strike="noStrike" cap="none">
                        <a:solidFill>
                          <a:srgbClr val="000000"/>
                        </a:solidFill>
                        <a:latin typeface="Times New Roman"/>
                        <a:ea typeface="Times New Roman"/>
                        <a:cs typeface="Times New Roman"/>
                        <a:sym typeface="Times New Roman"/>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Times New Roman"/>
                          <a:ea typeface="Times New Roman"/>
                          <a:cs typeface="Times New Roman"/>
                          <a:sym typeface="Times New Roman"/>
                        </a:rPr>
                        <a:t>70 ≤ </a:t>
                      </a:r>
                      <a:r>
                        <a:rPr lang="ko-KR" sz="1600" i="1">
                          <a:solidFill>
                            <a:schemeClr val="dk1"/>
                          </a:solidFill>
                          <a:latin typeface="Times New Roman"/>
                          <a:ea typeface="Times New Roman"/>
                          <a:cs typeface="Times New Roman"/>
                          <a:sym typeface="Times New Roman"/>
                        </a:rPr>
                        <a:t>X</a:t>
                      </a:r>
                      <a:r>
                        <a:rPr lang="ko-KR" sz="1600" u="none" strike="noStrike" cap="none">
                          <a:solidFill>
                            <a:srgbClr val="000000"/>
                          </a:solidFill>
                          <a:latin typeface="Times New Roman"/>
                          <a:ea typeface="Times New Roman"/>
                          <a:cs typeface="Times New Roman"/>
                          <a:sym typeface="Times New Roman"/>
                        </a:rPr>
                        <a:t> &lt; 90 분</a:t>
                      </a:r>
                      <a:endParaRPr sz="1600" u="none" strike="noStrike" cap="none">
                        <a:solidFill>
                          <a:srgbClr val="000000"/>
                        </a:solidFill>
                        <a:latin typeface="Times New Roman"/>
                        <a:ea typeface="Times New Roman"/>
                        <a:cs typeface="Times New Roman"/>
                        <a:sym typeface="Times New Roman"/>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5일</a:t>
                      </a:r>
                      <a:endParaRPr sz="1600" u="none" strike="noStrike" cap="none">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30일</a:t>
                      </a:r>
                      <a:endParaRPr sz="1600"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40일</a:t>
                      </a:r>
                      <a:endParaRPr sz="1600"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20일</a:t>
                      </a:r>
                      <a:endParaRPr sz="1600"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5일</a:t>
                      </a:r>
                      <a:endParaRPr sz="16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5/100</a:t>
                      </a:r>
                      <a:endParaRPr sz="1600" u="none" strike="noStrike" cap="none">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30/100</a:t>
                      </a:r>
                      <a:endParaRPr sz="1600"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40/100</a:t>
                      </a:r>
                      <a:endParaRPr sz="1600"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20/100</a:t>
                      </a:r>
                      <a:endParaRPr sz="1600" u="none" strike="noStrike" cap="none">
                        <a:solidFill>
                          <a:srgbClr val="000000"/>
                        </a:solidFill>
                        <a:latin typeface="Malgun Gothic"/>
                        <a:ea typeface="Malgun Gothic"/>
                        <a:cs typeface="Malgun Gothic"/>
                        <a:sym typeface="Malgun Gothic"/>
                      </a:endParaRPr>
                    </a:p>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5/100</a:t>
                      </a:r>
                      <a:endParaRPr sz="16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9625">
                <a:tc>
                  <a:txBody>
                    <a:bodyPr/>
                    <a:lstStyle/>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합계</a:t>
                      </a:r>
                      <a:endParaRPr sz="16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100일</a:t>
                      </a:r>
                      <a:endParaRPr sz="16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25400" lvl="0" indent="0" algn="ctr" rtl="0">
                        <a:lnSpc>
                          <a:spcPct val="130000"/>
                        </a:lnSpc>
                        <a:spcBef>
                          <a:spcPts val="0"/>
                        </a:spcBef>
                        <a:spcAft>
                          <a:spcPts val="0"/>
                        </a:spcAft>
                        <a:buClr>
                          <a:srgbClr val="000000"/>
                        </a:buClr>
                        <a:buSzPts val="1600"/>
                        <a:buFont typeface="Book Antiqua"/>
                        <a:buNone/>
                      </a:pPr>
                      <a:r>
                        <a:rPr lang="ko-KR" sz="1600" u="none" strike="noStrike" cap="none">
                          <a:solidFill>
                            <a:srgbClr val="000000"/>
                          </a:solidFill>
                          <a:latin typeface="Malgun Gothic"/>
                          <a:ea typeface="Malgun Gothic"/>
                          <a:cs typeface="Malgun Gothic"/>
                          <a:sym typeface="Malgun Gothic"/>
                        </a:rPr>
                        <a:t>1</a:t>
                      </a:r>
                      <a:endParaRPr sz="1600" u="none" strike="noStrike" cap="none">
                        <a:solidFill>
                          <a:srgbClr val="000000"/>
                        </a:solidFill>
                        <a:latin typeface="Malgun Gothic"/>
                        <a:ea typeface="Malgun Gothic"/>
                        <a:cs typeface="Malgun Gothic"/>
                        <a:sym typeface="Malgun Gothic"/>
                      </a:endParaRPr>
                    </a:p>
                  </a:txBody>
                  <a:tcPr marL="48575" marR="48575" marT="13425" marB="13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2975" name="Google Shape;2975;p195">
            <a:hlinkClick r:id="rId3"/>
          </p:cNvPr>
          <p:cNvPicPr preferRelativeResize="0"/>
          <p:nvPr/>
        </p:nvPicPr>
        <p:blipFill>
          <a:blip r:embed="rId4">
            <a:alphaModFix/>
          </a:blip>
          <a:stretch>
            <a:fillRect/>
          </a:stretch>
        </p:blipFill>
        <p:spPr>
          <a:xfrm>
            <a:off x="4724499" y="2779263"/>
            <a:ext cx="4251913" cy="2765513"/>
          </a:xfrm>
          <a:prstGeom prst="rect">
            <a:avLst/>
          </a:prstGeom>
          <a:noFill/>
          <a:ln>
            <a:noFill/>
          </a:ln>
        </p:spPr>
      </p:pic>
      <p:sp>
        <p:nvSpPr>
          <p:cNvPr id="2976" name="Google Shape;2976;p195">
            <a:hlinkClick r:id="rId3"/>
          </p:cNvPr>
          <p:cNvSpPr/>
          <p:nvPr/>
        </p:nvSpPr>
        <p:spPr>
          <a:xfrm>
            <a:off x="7418925" y="6860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2980"/>
        <p:cNvGrpSpPr/>
        <p:nvPr/>
      </p:nvGrpSpPr>
      <p:grpSpPr>
        <a:xfrm>
          <a:off x="0" y="0"/>
          <a:ext cx="0" cy="0"/>
          <a:chOff x="0" y="0"/>
          <a:chExt cx="0" cy="0"/>
        </a:xfrm>
      </p:grpSpPr>
      <p:sp>
        <p:nvSpPr>
          <p:cNvPr id="2981" name="Google Shape;2981;p19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연속형 확률변량</a:t>
            </a:r>
            <a:endParaRPr/>
          </a:p>
        </p:txBody>
      </p:sp>
      <p:sp>
        <p:nvSpPr>
          <p:cNvPr id="2982" name="Google Shape;2982;p19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2983" name="Google Shape;2983;p19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196</a:t>
            </a:fld>
            <a:endParaRPr/>
          </a:p>
        </p:txBody>
      </p:sp>
      <p:sp>
        <p:nvSpPr>
          <p:cNvPr id="2984" name="Google Shape;2984;p196"/>
          <p:cNvSpPr txBox="1"/>
          <p:nvPr/>
        </p:nvSpPr>
        <p:spPr>
          <a:xfrm>
            <a:off x="371950" y="1164400"/>
            <a:ext cx="8427300" cy="2624100"/>
          </a:xfrm>
          <a:prstGeom prst="rect">
            <a:avLst/>
          </a:prstGeom>
          <a:noFill/>
          <a:ln>
            <a:noFill/>
          </a:ln>
        </p:spPr>
        <p:txBody>
          <a:bodyPr spcFirstLastPara="1" wrap="square" lIns="68550" tIns="34275" rIns="68550" bIns="34275" anchor="t" anchorCtr="0">
            <a:noAutofit/>
          </a:bodyPr>
          <a:lstStyle/>
          <a:p>
            <a:pPr marL="257175" lvl="0" indent="-231775"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하지만 이 표를 이용하면 ’출근시간이 25분에서 35분사이일 확률’의 계산은 할 수 없다. 이 확률 계산을 위해서는 좀 더 많은 데이터를 구하여 구간의 너비가 좁은 &lt;그림 5.4.2&gt;와 같은 히스토그램이 필요할 것이다.</a:t>
            </a:r>
            <a:endParaRPr sz="2000">
              <a:solidFill>
                <a:schemeClr val="dk1"/>
              </a:solidFill>
              <a:latin typeface="Malgun Gothic"/>
              <a:ea typeface="Malgun Gothic"/>
              <a:cs typeface="Malgun Gothic"/>
              <a:sym typeface="Malgun Gothic"/>
            </a:endParaRPr>
          </a:p>
          <a:p>
            <a:pPr marL="342900" lvl="0" indent="-26035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 데이터의 수를 더욱 늘리고 구간의 너비를 0에 가깝게 하면 이 히스토그램은 다음 그림과 같이 연속함수에 근사하게 될 것이다. 이 함수를 연속형 확률변량의 확률분포함수라고 한다.</a:t>
            </a:r>
            <a:endParaRPr sz="2000">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1800"/>
              <a:buFont typeface="Arial"/>
              <a:buNone/>
            </a:pPr>
            <a:endParaRPr sz="2000" i="0" u="none" strike="noStrike" cap="none">
              <a:solidFill>
                <a:srgbClr val="000000"/>
              </a:solidFill>
              <a:latin typeface="Malgun Gothic"/>
              <a:ea typeface="Malgun Gothic"/>
              <a:cs typeface="Malgun Gothic"/>
              <a:sym typeface="Malgun Gothic"/>
            </a:endParaRPr>
          </a:p>
        </p:txBody>
      </p:sp>
      <p:pic>
        <p:nvPicPr>
          <p:cNvPr id="2985" name="Google Shape;2985;p196"/>
          <p:cNvPicPr preferRelativeResize="0"/>
          <p:nvPr/>
        </p:nvPicPr>
        <p:blipFill>
          <a:blip r:embed="rId3">
            <a:alphaModFix/>
          </a:blip>
          <a:stretch>
            <a:fillRect/>
          </a:stretch>
        </p:blipFill>
        <p:spPr>
          <a:xfrm>
            <a:off x="2518200" y="3676425"/>
            <a:ext cx="3992850" cy="2395710"/>
          </a:xfrm>
          <a:prstGeom prst="rect">
            <a:avLst/>
          </a:prstGeom>
          <a:noFill/>
          <a:ln>
            <a:noFill/>
          </a:ln>
        </p:spPr>
      </p:pic>
      <p:sp>
        <p:nvSpPr>
          <p:cNvPr id="2986" name="Google Shape;2986;p196"/>
          <p:cNvSpPr/>
          <p:nvPr/>
        </p:nvSpPr>
        <p:spPr>
          <a:xfrm>
            <a:off x="5116146" y="3812025"/>
            <a:ext cx="548700" cy="136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2990"/>
        <p:cNvGrpSpPr/>
        <p:nvPr/>
      </p:nvGrpSpPr>
      <p:grpSpPr>
        <a:xfrm>
          <a:off x="0" y="0"/>
          <a:ext cx="0" cy="0"/>
          <a:chOff x="0" y="0"/>
          <a:chExt cx="0" cy="0"/>
        </a:xfrm>
      </p:grpSpPr>
      <p:sp>
        <p:nvSpPr>
          <p:cNvPr id="2991" name="Google Shape;2991;p19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연속형 확률변량</a:t>
            </a:r>
            <a:endParaRPr/>
          </a:p>
        </p:txBody>
      </p:sp>
      <p:sp>
        <p:nvSpPr>
          <p:cNvPr id="2992" name="Google Shape;2992;p19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2993" name="Google Shape;2993;p19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197</a:t>
            </a:fld>
            <a:endParaRPr/>
          </a:p>
        </p:txBody>
      </p:sp>
      <p:sp>
        <p:nvSpPr>
          <p:cNvPr id="2994" name="Google Shape;2994;p197"/>
          <p:cNvSpPr txBox="1"/>
          <p:nvPr/>
        </p:nvSpPr>
        <p:spPr>
          <a:xfrm>
            <a:off x="371950" y="1164400"/>
            <a:ext cx="8427300" cy="1474500"/>
          </a:xfrm>
          <a:prstGeom prst="rect">
            <a:avLst/>
          </a:prstGeom>
          <a:noFill/>
          <a:ln>
            <a:noFill/>
          </a:ln>
        </p:spPr>
        <p:txBody>
          <a:bodyPr spcFirstLastPara="1" wrap="square" lIns="68550" tIns="34275" rIns="68550" bIns="34275" anchor="t" anchorCtr="0">
            <a:noAutofit/>
          </a:bodyPr>
          <a:lstStyle/>
          <a:p>
            <a:pPr marL="342900" lvl="0" indent="-26035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연속형 확률변량의 확률분포함수를 수학적 함수 </a:t>
            </a:r>
            <a:r>
              <a:rPr lang="ko-KR" sz="2000" i="1">
                <a:solidFill>
                  <a:schemeClr val="dk1"/>
                </a:solidFill>
                <a:latin typeface="Times New Roman"/>
                <a:ea typeface="Times New Roman"/>
                <a:cs typeface="Times New Roman"/>
                <a:sym typeface="Times New Roman"/>
              </a:rPr>
              <a:t>f(x)</a:t>
            </a:r>
            <a:r>
              <a:rPr lang="ko-KR" sz="2000">
                <a:solidFill>
                  <a:schemeClr val="dk1"/>
                </a:solidFill>
                <a:latin typeface="Malgun Gothic"/>
                <a:ea typeface="Malgun Gothic"/>
                <a:cs typeface="Malgun Gothic"/>
                <a:sym typeface="Malgun Gothic"/>
              </a:rPr>
              <a:t>로 표현할 수 있다면 굳이 도수분포표와 히스토그램을 그리지 않고 원하는 확률을 구할 수 있다. </a:t>
            </a:r>
            <a:endParaRPr sz="2000">
              <a:solidFill>
                <a:schemeClr val="dk1"/>
              </a:solidFill>
              <a:latin typeface="Malgun Gothic"/>
              <a:ea typeface="Malgun Gothic"/>
              <a:cs typeface="Malgun Gothic"/>
              <a:sym typeface="Malgun Gothic"/>
            </a:endParaRPr>
          </a:p>
          <a:p>
            <a:pPr marL="342900" lvl="0" indent="-26035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이 함수 </a:t>
            </a:r>
            <a:r>
              <a:rPr lang="ko-KR" sz="2000" i="1">
                <a:solidFill>
                  <a:schemeClr val="dk1"/>
                </a:solidFill>
                <a:latin typeface="Times New Roman"/>
                <a:ea typeface="Times New Roman"/>
                <a:cs typeface="Times New Roman"/>
                <a:sym typeface="Times New Roman"/>
              </a:rPr>
              <a:t>f(x)</a:t>
            </a:r>
            <a:r>
              <a:rPr lang="ko-KR" sz="2000">
                <a:solidFill>
                  <a:schemeClr val="dk1"/>
                </a:solidFill>
                <a:latin typeface="Malgun Gothic"/>
                <a:ea typeface="Malgun Gothic"/>
                <a:cs typeface="Malgun Gothic"/>
                <a:sym typeface="Malgun Gothic"/>
              </a:rPr>
              <a:t>는 전체 확률을 더했을 때 1이 되므로 함수의 면적이 1 이 되어야 한다.</a:t>
            </a:r>
            <a:endParaRPr sz="2000">
              <a:solidFill>
                <a:schemeClr val="dk1"/>
              </a:solidFill>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1800"/>
              <a:buFont typeface="Arial"/>
              <a:buNone/>
            </a:pPr>
            <a:endParaRPr sz="2000" i="0" u="none" strike="noStrike" cap="none">
              <a:solidFill>
                <a:srgbClr val="000000"/>
              </a:solidFill>
              <a:latin typeface="Malgun Gothic"/>
              <a:ea typeface="Malgun Gothic"/>
              <a:cs typeface="Malgun Gothic"/>
              <a:sym typeface="Malgun Gothic"/>
            </a:endParaRPr>
          </a:p>
        </p:txBody>
      </p:sp>
      <p:pic>
        <p:nvPicPr>
          <p:cNvPr id="2995" name="Google Shape;2995;p197" descr="{&quot;type&quot;:&quot;$$&quot;,&quot;font&quot;:{&quot;color&quot;:&quot;#000000&quot;,&quot;family&quot;:&quot;Arial&quot;,&quot;size&quot;:12},&quot;code&quot;:&quot;$$P\\left(-\\infty&lt;X&lt;\\infty\\right)=\\int_{-\\infty}^{\\infty}f\\left(x\\right)dx=1$$&quot;,&quot;backgroundColor&quot;:&quot;#FFFFFF&quot;,&quot;aid&quot;:null,&quot;id&quot;:&quot;128&quot;,&quot;ts&quot;:1682326554885,&quot;cs&quot;:&quot;3b2sCl9g4YI/szRMNA5USA==&quot;,&quot;size&quot;:{&quot;width&quot;:298.75,&quot;height&quot;:43.25}}"/>
          <p:cNvPicPr preferRelativeResize="0"/>
          <p:nvPr/>
        </p:nvPicPr>
        <p:blipFill>
          <a:blip r:embed="rId3">
            <a:alphaModFix/>
          </a:blip>
          <a:stretch>
            <a:fillRect/>
          </a:stretch>
        </p:blipFill>
        <p:spPr>
          <a:xfrm>
            <a:off x="940300" y="2840700"/>
            <a:ext cx="4782327" cy="692325"/>
          </a:xfrm>
          <a:prstGeom prst="rect">
            <a:avLst/>
          </a:prstGeom>
          <a:noFill/>
          <a:ln>
            <a:noFill/>
          </a:ln>
        </p:spPr>
      </p:pic>
      <p:pic>
        <p:nvPicPr>
          <p:cNvPr id="2996" name="Google Shape;2996;p197" descr="{&quot;aid&quot;:null,&quot;backgroundColor&quot;:&quot;#FFFFFF&quot;,&quot;id&quot;:&quot;129&quot;,&quot;type&quot;:&quot;$$&quot;,&quot;backgroundColorModified&quot;:false,&quot;code&quot;:&quot;$$P\\left(a&lt;X&lt;b\\right)=\\int_{a}^{b}f\\left(x\\right)dx$$&quot;,&quot;font&quot;:{&quot;size&quot;:14,&quot;color&quot;:&quot;#000000&quot;,&quot;family&quot;:&quot;Malgun Gothic&quot;},&quot;ts&quot;:1682326594259,&quot;cs&quot;:&quot;YtY6ZpNIlOuFjjan75UumQ==&quot;,&quot;size&quot;:{&quot;width&quot;:223.20000000000005,&quot;height&quot;:47}}"/>
          <p:cNvPicPr preferRelativeResize="0"/>
          <p:nvPr/>
        </p:nvPicPr>
        <p:blipFill>
          <a:blip r:embed="rId4">
            <a:alphaModFix/>
          </a:blip>
          <a:stretch>
            <a:fillRect/>
          </a:stretch>
        </p:blipFill>
        <p:spPr>
          <a:xfrm>
            <a:off x="940300" y="4711974"/>
            <a:ext cx="3790201" cy="798125"/>
          </a:xfrm>
          <a:prstGeom prst="rect">
            <a:avLst/>
          </a:prstGeom>
          <a:noFill/>
          <a:ln>
            <a:noFill/>
          </a:ln>
        </p:spPr>
      </p:pic>
      <p:sp>
        <p:nvSpPr>
          <p:cNvPr id="2997" name="Google Shape;2997;p197"/>
          <p:cNvSpPr txBox="1"/>
          <p:nvPr/>
        </p:nvSpPr>
        <p:spPr>
          <a:xfrm>
            <a:off x="371950" y="3600525"/>
            <a:ext cx="8038200" cy="846600"/>
          </a:xfrm>
          <a:prstGeom prst="rect">
            <a:avLst/>
          </a:prstGeom>
          <a:noFill/>
          <a:ln>
            <a:noFill/>
          </a:ln>
        </p:spPr>
        <p:txBody>
          <a:bodyPr spcFirstLastPara="1" wrap="square" lIns="91425" tIns="91425" rIns="91425" bIns="91425" anchor="t" anchorCtr="0">
            <a:spAutoFit/>
          </a:bodyPr>
          <a:lstStyle/>
          <a:p>
            <a:pPr marL="257175" lvl="0" indent="-23495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확률변량</a:t>
            </a:r>
            <a:r>
              <a:rPr lang="ko-KR" sz="2000">
                <a:solidFill>
                  <a:schemeClr val="dk1"/>
                </a:solidFill>
                <a:latin typeface="Times New Roman"/>
                <a:ea typeface="Times New Roman"/>
                <a:cs typeface="Times New Roman"/>
                <a:sym typeface="Times New Roman"/>
              </a:rPr>
              <a:t> </a:t>
            </a:r>
            <a:r>
              <a:rPr lang="ko-KR" sz="2000" i="1">
                <a:solidFill>
                  <a:schemeClr val="dk1"/>
                </a:solidFill>
                <a:latin typeface="Times New Roman"/>
                <a:ea typeface="Times New Roman"/>
                <a:cs typeface="Times New Roman"/>
                <a:sym typeface="Times New Roman"/>
              </a:rPr>
              <a:t>X</a:t>
            </a:r>
            <a:r>
              <a:rPr lang="ko-KR" sz="2000">
                <a:solidFill>
                  <a:schemeClr val="dk1"/>
                </a:solidFill>
                <a:latin typeface="Malgun Gothic"/>
                <a:ea typeface="Malgun Gothic"/>
                <a:cs typeface="Malgun Gothic"/>
                <a:sym typeface="Malgun Gothic"/>
              </a:rPr>
              <a:t>가 구간 </a:t>
            </a:r>
            <a:r>
              <a:rPr lang="ko-KR" sz="2000">
                <a:solidFill>
                  <a:schemeClr val="dk1"/>
                </a:solidFill>
                <a:latin typeface="Times New Roman"/>
                <a:ea typeface="Times New Roman"/>
                <a:cs typeface="Times New Roman"/>
                <a:sym typeface="Times New Roman"/>
              </a:rPr>
              <a:t>(</a:t>
            </a:r>
            <a:r>
              <a:rPr lang="ko-KR" sz="2000" i="1">
                <a:solidFill>
                  <a:schemeClr val="dk1"/>
                </a:solidFill>
                <a:latin typeface="Times New Roman"/>
                <a:ea typeface="Times New Roman"/>
                <a:cs typeface="Times New Roman"/>
                <a:sym typeface="Times New Roman"/>
              </a:rPr>
              <a:t>a, b</a:t>
            </a:r>
            <a:r>
              <a:rPr lang="ko-KR" sz="2000">
                <a:solidFill>
                  <a:schemeClr val="dk1"/>
                </a:solidFill>
                <a:latin typeface="Times New Roman"/>
                <a:ea typeface="Times New Roman"/>
                <a:cs typeface="Times New Roman"/>
                <a:sym typeface="Times New Roman"/>
              </a:rPr>
              <a:t>)</a:t>
            </a:r>
            <a:r>
              <a:rPr lang="ko-KR" sz="2000">
                <a:solidFill>
                  <a:schemeClr val="dk1"/>
                </a:solidFill>
                <a:latin typeface="Malgun Gothic"/>
                <a:ea typeface="Malgun Gothic"/>
                <a:cs typeface="Malgun Gothic"/>
                <a:sym typeface="Malgun Gothic"/>
              </a:rPr>
              <a:t>에 있을 확률 </a:t>
            </a:r>
            <a:r>
              <a:rPr lang="ko-KR" sz="2000" i="1">
                <a:solidFill>
                  <a:schemeClr val="dk1"/>
                </a:solidFill>
                <a:latin typeface="Times New Roman"/>
                <a:ea typeface="Times New Roman"/>
                <a:cs typeface="Times New Roman"/>
                <a:sym typeface="Times New Roman"/>
              </a:rPr>
              <a:t>P</a:t>
            </a:r>
            <a:r>
              <a:rPr lang="ko-KR" sz="2000">
                <a:solidFill>
                  <a:schemeClr val="dk1"/>
                </a:solidFill>
                <a:latin typeface="Malgun Gothic"/>
                <a:ea typeface="Malgun Gothic"/>
                <a:cs typeface="Malgun Gothic"/>
                <a:sym typeface="Malgun Gothic"/>
              </a:rPr>
              <a:t>(</a:t>
            </a:r>
            <a:r>
              <a:rPr lang="ko-KR" sz="2000" i="1">
                <a:solidFill>
                  <a:schemeClr val="dk1"/>
                </a:solidFill>
                <a:latin typeface="Malgun Gothic"/>
                <a:ea typeface="Malgun Gothic"/>
                <a:cs typeface="Malgun Gothic"/>
                <a:sym typeface="Malgun Gothic"/>
              </a:rPr>
              <a:t>a </a:t>
            </a:r>
            <a:r>
              <a:rPr lang="ko-KR" sz="2000">
                <a:solidFill>
                  <a:schemeClr val="dk1"/>
                </a:solidFill>
                <a:latin typeface="Malgun Gothic"/>
                <a:ea typeface="Malgun Gothic"/>
                <a:cs typeface="Malgun Gothic"/>
                <a:sym typeface="Malgun Gothic"/>
              </a:rPr>
              <a:t>&lt; </a:t>
            </a:r>
            <a:r>
              <a:rPr lang="ko-KR" sz="2000" i="1">
                <a:solidFill>
                  <a:schemeClr val="dk1"/>
                </a:solidFill>
                <a:latin typeface="Times New Roman"/>
                <a:ea typeface="Times New Roman"/>
                <a:cs typeface="Times New Roman"/>
                <a:sym typeface="Times New Roman"/>
              </a:rPr>
              <a:t>X</a:t>
            </a:r>
            <a:r>
              <a:rPr lang="ko-KR" sz="2000" i="1">
                <a:solidFill>
                  <a:schemeClr val="dk1"/>
                </a:solidFill>
                <a:latin typeface="Malgun Gothic"/>
                <a:ea typeface="Malgun Gothic"/>
                <a:cs typeface="Malgun Gothic"/>
                <a:sym typeface="Malgun Gothic"/>
              </a:rPr>
              <a:t> </a:t>
            </a:r>
            <a:r>
              <a:rPr lang="ko-KR" sz="2000">
                <a:solidFill>
                  <a:schemeClr val="dk1"/>
                </a:solidFill>
                <a:latin typeface="Malgun Gothic"/>
                <a:ea typeface="Malgun Gothic"/>
                <a:cs typeface="Malgun Gothic"/>
                <a:sym typeface="Malgun Gothic"/>
              </a:rPr>
              <a:t>&lt; </a:t>
            </a:r>
            <a:r>
              <a:rPr lang="ko-KR" sz="2000" i="1">
                <a:solidFill>
                  <a:schemeClr val="dk1"/>
                </a:solidFill>
                <a:latin typeface="Malgun Gothic"/>
                <a:ea typeface="Malgun Gothic"/>
                <a:cs typeface="Malgun Gothic"/>
                <a:sym typeface="Malgun Gothic"/>
              </a:rPr>
              <a:t>b</a:t>
            </a:r>
            <a:r>
              <a:rPr lang="ko-KR" sz="2000">
                <a:solidFill>
                  <a:schemeClr val="dk1"/>
                </a:solidFill>
                <a:latin typeface="Malgun Gothic"/>
                <a:ea typeface="Malgun Gothic"/>
                <a:cs typeface="Malgun Gothic"/>
                <a:sym typeface="Malgun Gothic"/>
              </a:rPr>
              <a:t>)는 </a:t>
            </a:r>
            <a:r>
              <a:rPr lang="ko-KR" sz="2000" i="1">
                <a:solidFill>
                  <a:schemeClr val="dk1"/>
                </a:solidFill>
                <a:latin typeface="Times New Roman"/>
                <a:ea typeface="Times New Roman"/>
                <a:cs typeface="Times New Roman"/>
                <a:sym typeface="Times New Roman"/>
              </a:rPr>
              <a:t>f</a:t>
            </a:r>
            <a:r>
              <a:rPr lang="ko-KR" sz="2000">
                <a:solidFill>
                  <a:schemeClr val="dk1"/>
                </a:solidFill>
                <a:latin typeface="Times New Roman"/>
                <a:ea typeface="Times New Roman"/>
                <a:cs typeface="Times New Roman"/>
                <a:sym typeface="Times New Roman"/>
              </a:rPr>
              <a:t>(</a:t>
            </a:r>
            <a:r>
              <a:rPr lang="ko-KR" sz="2000" i="1">
                <a:solidFill>
                  <a:schemeClr val="dk1"/>
                </a:solidFill>
                <a:latin typeface="Times New Roman"/>
                <a:ea typeface="Times New Roman"/>
                <a:cs typeface="Times New Roman"/>
                <a:sym typeface="Times New Roman"/>
              </a:rPr>
              <a:t>x</a:t>
            </a:r>
            <a:r>
              <a:rPr lang="ko-KR" sz="2000">
                <a:solidFill>
                  <a:schemeClr val="dk1"/>
                </a:solidFill>
                <a:latin typeface="Times New Roman"/>
                <a:ea typeface="Times New Roman"/>
                <a:cs typeface="Times New Roman"/>
                <a:sym typeface="Times New Roman"/>
              </a:rPr>
              <a:t>)</a:t>
            </a:r>
            <a:r>
              <a:rPr lang="ko-KR" sz="2000">
                <a:solidFill>
                  <a:schemeClr val="dk1"/>
                </a:solidFill>
                <a:latin typeface="Malgun Gothic"/>
                <a:ea typeface="Malgun Gothic"/>
                <a:cs typeface="Malgun Gothic"/>
                <a:sym typeface="Malgun Gothic"/>
              </a:rPr>
              <a:t>의 </a:t>
            </a:r>
            <a:r>
              <a:rPr lang="ko-KR" sz="2000">
                <a:solidFill>
                  <a:schemeClr val="dk1"/>
                </a:solidFill>
                <a:latin typeface="Times New Roman"/>
                <a:ea typeface="Times New Roman"/>
                <a:cs typeface="Times New Roman"/>
                <a:sym typeface="Times New Roman"/>
              </a:rPr>
              <a:t>(</a:t>
            </a:r>
            <a:r>
              <a:rPr lang="ko-KR" sz="2000" i="1">
                <a:solidFill>
                  <a:schemeClr val="dk1"/>
                </a:solidFill>
                <a:latin typeface="Times New Roman"/>
                <a:ea typeface="Times New Roman"/>
                <a:cs typeface="Times New Roman"/>
                <a:sym typeface="Times New Roman"/>
              </a:rPr>
              <a:t>a</a:t>
            </a:r>
            <a:r>
              <a:rPr lang="ko-KR" sz="2000">
                <a:solidFill>
                  <a:schemeClr val="dk1"/>
                </a:solidFill>
                <a:latin typeface="Times New Roman"/>
                <a:ea typeface="Times New Roman"/>
                <a:cs typeface="Times New Roman"/>
                <a:sym typeface="Times New Roman"/>
              </a:rPr>
              <a:t>, </a:t>
            </a:r>
            <a:r>
              <a:rPr lang="ko-KR" sz="2000" i="1">
                <a:solidFill>
                  <a:schemeClr val="dk1"/>
                </a:solidFill>
                <a:latin typeface="Times New Roman"/>
                <a:ea typeface="Times New Roman"/>
                <a:cs typeface="Times New Roman"/>
                <a:sym typeface="Times New Roman"/>
              </a:rPr>
              <a:t>b</a:t>
            </a:r>
            <a:r>
              <a:rPr lang="ko-KR" sz="2000">
                <a:solidFill>
                  <a:schemeClr val="dk1"/>
                </a:solidFill>
                <a:latin typeface="Times New Roman"/>
                <a:ea typeface="Times New Roman"/>
                <a:cs typeface="Times New Roman"/>
                <a:sym typeface="Times New Roman"/>
              </a:rPr>
              <a:t>)</a:t>
            </a:r>
            <a:r>
              <a:rPr lang="ko-KR" sz="2000">
                <a:solidFill>
                  <a:schemeClr val="dk1"/>
                </a:solidFill>
                <a:latin typeface="Malgun Gothic"/>
                <a:ea typeface="Malgun Gothic"/>
                <a:cs typeface="Malgun Gothic"/>
                <a:sym typeface="Malgun Gothic"/>
              </a:rPr>
              <a:t> 사이의 면적인 정적분으로 구할 수 있다. </a:t>
            </a:r>
            <a:endParaRPr sz="2000">
              <a:latin typeface="Malgun Gothic"/>
              <a:ea typeface="Malgun Gothic"/>
              <a:cs typeface="Malgun Gothic"/>
              <a:sym typeface="Malgun Gothic"/>
            </a:endParaRPr>
          </a:p>
        </p:txBody>
      </p:sp>
      <p:pic>
        <p:nvPicPr>
          <p:cNvPr id="2998" name="Google Shape;2998;p197"/>
          <p:cNvPicPr preferRelativeResize="0"/>
          <p:nvPr/>
        </p:nvPicPr>
        <p:blipFill rotWithShape="1">
          <a:blip r:embed="rId5">
            <a:alphaModFix/>
          </a:blip>
          <a:srcRect t="12388"/>
          <a:stretch/>
        </p:blipFill>
        <p:spPr>
          <a:xfrm>
            <a:off x="5398850" y="4140325"/>
            <a:ext cx="3712800" cy="1951758"/>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sp>
        <p:nvSpPr>
          <p:cNvPr id="3003" name="Google Shape;3003;p19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연속형 확률변량</a:t>
            </a:r>
            <a:endParaRPr/>
          </a:p>
        </p:txBody>
      </p:sp>
      <p:sp>
        <p:nvSpPr>
          <p:cNvPr id="3004" name="Google Shape;3004;p19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005" name="Google Shape;3005;p19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198</a:t>
            </a:fld>
            <a:endParaRPr/>
          </a:p>
        </p:txBody>
      </p:sp>
      <p:sp>
        <p:nvSpPr>
          <p:cNvPr id="3006" name="Google Shape;3006;p198"/>
          <p:cNvSpPr txBox="1"/>
          <p:nvPr/>
        </p:nvSpPr>
        <p:spPr>
          <a:xfrm>
            <a:off x="315375" y="1110100"/>
            <a:ext cx="8255100" cy="11508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11-1</a:t>
            </a:r>
            <a:r>
              <a:rPr lang="ko-KR" sz="1600" dirty="0">
                <a:latin typeface="Malgun Gothic"/>
                <a:ea typeface="Malgun Gothic"/>
                <a:cs typeface="Malgun Gothic"/>
                <a:sym typeface="Malgun Gothic"/>
              </a:rPr>
              <a:t>] 피자를 주문해서 집에 도착할 때까지 걸리는 시간이 10분에서 30분까지 어느 시간이나 같은 가능성을 갖는다. </a:t>
            </a:r>
            <a:r>
              <a:rPr lang="ko-KR" sz="1600" dirty="0" err="1">
                <a:latin typeface="Malgun Gothic"/>
                <a:ea typeface="Malgun Gothic"/>
                <a:cs typeface="Malgun Gothic"/>
                <a:sym typeface="Malgun Gothic"/>
              </a:rPr>
              <a:t>확률변량을</a:t>
            </a:r>
            <a:r>
              <a:rPr lang="ko-KR" sz="1600" dirty="0">
                <a:latin typeface="Malgun Gothic"/>
                <a:ea typeface="Malgun Gothic"/>
                <a:cs typeface="Malgun Gothic"/>
                <a:sym typeface="Malgun Gothic"/>
              </a:rPr>
              <a:t> </a:t>
            </a:r>
            <a:r>
              <a:rPr lang="ko-KR" sz="1600" i="1" dirty="0" err="1">
                <a:latin typeface="Malgun Gothic"/>
                <a:ea typeface="Malgun Gothic"/>
                <a:cs typeface="Malgun Gothic"/>
                <a:sym typeface="Malgun Gothic"/>
              </a:rPr>
              <a:t>X</a:t>
            </a:r>
            <a:r>
              <a:rPr lang="ko-KR" sz="1600" dirty="0">
                <a:latin typeface="Malgun Gothic"/>
                <a:ea typeface="Malgun Gothic"/>
                <a:cs typeface="Malgun Gothic"/>
                <a:sym typeface="Malgun Gothic"/>
              </a:rPr>
              <a:t> = ‘피자 배달에 걸리는 </a:t>
            </a:r>
            <a:r>
              <a:rPr lang="ko-KR" sz="1600" dirty="0" err="1">
                <a:latin typeface="Malgun Gothic"/>
                <a:ea typeface="Malgun Gothic"/>
                <a:cs typeface="Malgun Gothic"/>
                <a:sym typeface="Malgun Gothic"/>
              </a:rPr>
              <a:t>시간’이라고</a:t>
            </a:r>
            <a:r>
              <a:rPr lang="ko-KR" sz="1600" dirty="0">
                <a:latin typeface="Malgun Gothic"/>
                <a:ea typeface="Malgun Gothic"/>
                <a:cs typeface="Malgun Gothic"/>
                <a:sym typeface="Malgun Gothic"/>
              </a:rPr>
              <a:t> 할 때, </a:t>
            </a:r>
            <a:r>
              <a:rPr lang="ko-KR" sz="1600" i="1" dirty="0" err="1">
                <a:latin typeface="Malgun Gothic"/>
                <a:ea typeface="Malgun Gothic"/>
                <a:cs typeface="Malgun Gothic"/>
                <a:sym typeface="Malgun Gothic"/>
              </a:rPr>
              <a:t>X</a:t>
            </a:r>
            <a:r>
              <a:rPr lang="ko-KR" sz="1600" dirty="0" err="1">
                <a:latin typeface="Malgun Gothic"/>
                <a:ea typeface="Malgun Gothic"/>
                <a:cs typeface="Malgun Gothic"/>
                <a:sym typeface="Malgun Gothic"/>
              </a:rPr>
              <a:t>의</a:t>
            </a:r>
            <a:r>
              <a:rPr lang="ko-KR" sz="1600" dirty="0">
                <a:latin typeface="Malgun Gothic"/>
                <a:ea typeface="Malgun Gothic"/>
                <a:cs typeface="Malgun Gothic"/>
                <a:sym typeface="Malgun Gothic"/>
              </a:rPr>
              <a:t> 확률분포함수를 구하고 그림을 그려라. 또 15분에서 20분 사이에 배달될 확률을 구하라.</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3007" name="Google Shape;3007;p198"/>
          <p:cNvSpPr txBox="1"/>
          <p:nvPr/>
        </p:nvSpPr>
        <p:spPr>
          <a:xfrm>
            <a:off x="391575" y="2260800"/>
            <a:ext cx="8646000" cy="38628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X 는 10에서 30사이의 어느 수나 같은 가능성을 가지므로 확률분포함수는 다음과 같다.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이를 10에서 30까지의 균등분포라고 한다.</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15분에서 20분 사이에 배달될 확률은 </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오른쪽 그림의 푸른색 면적과 같으므로 </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확률(면적)의 계산은 (20-15) × (1/20) = 0.25 이다.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pic>
        <p:nvPicPr>
          <p:cNvPr id="3008" name="Google Shape;3008;p198" descr="{&quot;backgroundColor&quot;:&quot;#FFFFFF&quot;,&quot;backgroundColorModified&quot;:false,&quot;id&quot;:&quot;136&quot;,&quot;font&quot;:{&quot;family&quot;:&quot;Arial&quot;,&quot;color&quot;:&quot;#000000&quot;,&quot;size&quot;:12},&quot;type&quot;:&quot;$$&quot;,&quot;aid&quot;:null,&quot;code&quot;:&quot;$$f\\left(x\\right)=\\begin{cases}\n{\\dfrac{1}{\\left(30-10\\right)},}&amp;{10&lt;x&lt;30}\\\\\n{0,}&amp;{\\mathrm{other\\,case}}\\\\\n\\end{cases}$$&quot;,&quot;ts&quot;:1682490376907,&quot;cs&quot;:&quot;rSr9nxuNb2klFEuyxcRHLA==&quot;,&quot;size&quot;:{&quot;width&quot;:281.25,&quot;height&quot;:65.75}}"/>
          <p:cNvPicPr preferRelativeResize="0"/>
          <p:nvPr/>
        </p:nvPicPr>
        <p:blipFill>
          <a:blip r:embed="rId3">
            <a:alphaModFix/>
          </a:blip>
          <a:stretch>
            <a:fillRect/>
          </a:stretch>
        </p:blipFill>
        <p:spPr>
          <a:xfrm>
            <a:off x="962825" y="2877175"/>
            <a:ext cx="2678906" cy="626269"/>
          </a:xfrm>
          <a:prstGeom prst="rect">
            <a:avLst/>
          </a:prstGeom>
          <a:noFill/>
          <a:ln>
            <a:noFill/>
          </a:ln>
        </p:spPr>
      </p:pic>
      <p:sp>
        <p:nvSpPr>
          <p:cNvPr id="3009" name="Google Shape;3009;p198"/>
          <p:cNvSpPr txBox="1"/>
          <p:nvPr/>
        </p:nvSpPr>
        <p:spPr>
          <a:xfrm>
            <a:off x="4994050" y="5531788"/>
            <a:ext cx="40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a:latin typeface="Malgun Gothic"/>
                <a:ea typeface="Malgun Gothic"/>
                <a:cs typeface="Malgun Gothic"/>
                <a:sym typeface="Malgun Gothic"/>
              </a:rPr>
              <a:t>그림. 균등분포(10, 30)에서 P(15&lt; X &lt; 20) 확률</a:t>
            </a:r>
            <a:endParaRPr>
              <a:latin typeface="Malgun Gothic"/>
              <a:ea typeface="Malgun Gothic"/>
              <a:cs typeface="Malgun Gothic"/>
              <a:sym typeface="Malgun Gothic"/>
            </a:endParaRPr>
          </a:p>
        </p:txBody>
      </p:sp>
      <p:pic>
        <p:nvPicPr>
          <p:cNvPr id="3010" name="Google Shape;3010;p198"/>
          <p:cNvPicPr preferRelativeResize="0"/>
          <p:nvPr/>
        </p:nvPicPr>
        <p:blipFill rotWithShape="1">
          <a:blip r:embed="rId4">
            <a:alphaModFix/>
          </a:blip>
          <a:srcRect l="3283" t="3818" r="6989"/>
          <a:stretch/>
        </p:blipFill>
        <p:spPr>
          <a:xfrm>
            <a:off x="4994050" y="2968411"/>
            <a:ext cx="3985825" cy="2563389"/>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3014"/>
        <p:cNvGrpSpPr/>
        <p:nvPr/>
      </p:nvGrpSpPr>
      <p:grpSpPr>
        <a:xfrm>
          <a:off x="0" y="0"/>
          <a:ext cx="0" cy="0"/>
          <a:chOff x="0" y="0"/>
          <a:chExt cx="0" cy="0"/>
        </a:xfrm>
      </p:grpSpPr>
      <p:sp>
        <p:nvSpPr>
          <p:cNvPr id="3015" name="Google Shape;3015;p19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016" name="Google Shape;3016;p19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017" name="Google Shape;3017;p19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199</a:t>
            </a:fld>
            <a:endParaRPr/>
          </a:p>
        </p:txBody>
      </p:sp>
      <p:sp>
        <p:nvSpPr>
          <p:cNvPr id="3018" name="Google Shape;3018;p199"/>
          <p:cNvSpPr txBox="1"/>
          <p:nvPr/>
        </p:nvSpPr>
        <p:spPr>
          <a:xfrm>
            <a:off x="371950" y="1164400"/>
            <a:ext cx="8652900" cy="3925800"/>
          </a:xfrm>
          <a:prstGeom prst="rect">
            <a:avLst/>
          </a:prstGeom>
          <a:noFill/>
          <a:ln>
            <a:noFill/>
          </a:ln>
        </p:spPr>
        <p:txBody>
          <a:bodyPr spcFirstLastPara="1" wrap="square" lIns="68550" tIns="34275" rIns="68550" bIns="34275" anchor="t" anchorCtr="0">
            <a:noAutofit/>
          </a:bodyPr>
          <a:lstStyle/>
          <a:p>
            <a:pPr marL="342900" lvl="0" indent="-247650" algn="l" rtl="0">
              <a:lnSpc>
                <a:spcPct val="115000"/>
              </a:lnSpc>
              <a:spcBef>
                <a:spcPts val="0"/>
              </a:spcBef>
              <a:spcAft>
                <a:spcPts val="0"/>
              </a:spcAft>
              <a:buClr>
                <a:schemeClr val="dk1"/>
              </a:buClr>
              <a:buSzPts val="1800"/>
              <a:buFont typeface="Malgun Gothic"/>
              <a:buChar char="▪"/>
            </a:pPr>
            <a:r>
              <a:rPr lang="ko-KR" sz="1800">
                <a:solidFill>
                  <a:schemeClr val="dk1"/>
                </a:solidFill>
                <a:latin typeface="Malgun Gothic"/>
                <a:ea typeface="Malgun Gothic"/>
                <a:cs typeface="Malgun Gothic"/>
                <a:sym typeface="Malgun Gothic"/>
              </a:rPr>
              <a:t>현실에서 많이 나타나는 연속형 데이터는 종을 엎어 놓은 모양으로 평균 근처에 데이터가 많이 몰려있고, 평균에서 멀어질수록 자료들의 수가 적으며, 평균을 중심으로 대칭형인 형태이다. </a:t>
            </a:r>
            <a:endParaRPr sz="1800">
              <a:solidFill>
                <a:schemeClr val="dk1"/>
              </a:solidFill>
              <a:latin typeface="Malgun Gothic"/>
              <a:ea typeface="Malgun Gothic"/>
              <a:cs typeface="Malgun Gothic"/>
              <a:sym typeface="Malgun Gothic"/>
            </a:endParaRPr>
          </a:p>
          <a:p>
            <a:pPr marL="342900" lvl="0" indent="-247650" algn="l" rtl="0">
              <a:lnSpc>
                <a:spcPct val="115000"/>
              </a:lnSpc>
              <a:spcBef>
                <a:spcPts val="0"/>
              </a:spcBef>
              <a:spcAft>
                <a:spcPts val="0"/>
              </a:spcAft>
              <a:buClr>
                <a:schemeClr val="dk1"/>
              </a:buClr>
              <a:buSzPts val="1800"/>
              <a:buFont typeface="Malgun Gothic"/>
              <a:buChar char="▪"/>
            </a:pPr>
            <a:r>
              <a:rPr lang="ko-KR" sz="1800">
                <a:solidFill>
                  <a:schemeClr val="dk1"/>
                </a:solidFill>
                <a:latin typeface="Malgun Gothic"/>
                <a:ea typeface="Malgun Gothic"/>
                <a:cs typeface="Malgun Gothic"/>
                <a:sym typeface="Malgun Gothic"/>
              </a:rPr>
              <a:t>이와 같은 형태의 데이터를 </a:t>
            </a:r>
            <a:r>
              <a:rPr lang="ko-KR" sz="1800" b="1">
                <a:solidFill>
                  <a:schemeClr val="dk1"/>
                </a:solidFill>
                <a:latin typeface="Malgun Gothic"/>
                <a:ea typeface="Malgun Gothic"/>
                <a:cs typeface="Malgun Gothic"/>
                <a:sym typeface="Malgun Gothic"/>
              </a:rPr>
              <a:t>정규분포</a:t>
            </a:r>
            <a:r>
              <a:rPr lang="ko-KR" sz="1800">
                <a:solidFill>
                  <a:schemeClr val="dk1"/>
                </a:solidFill>
                <a:latin typeface="Malgun Gothic"/>
                <a:ea typeface="Malgun Gothic"/>
                <a:cs typeface="Malgun Gothic"/>
                <a:sym typeface="Malgun Gothic"/>
              </a:rPr>
              <a:t>(normal distribution)라 부른다. </a:t>
            </a:r>
            <a:endParaRPr sz="1800">
              <a:solidFill>
                <a:schemeClr val="dk1"/>
              </a:solidFill>
              <a:latin typeface="Malgun Gothic"/>
              <a:ea typeface="Malgun Gothic"/>
              <a:cs typeface="Malgun Gothic"/>
              <a:sym typeface="Malgun Gothic"/>
            </a:endParaRPr>
          </a:p>
          <a:p>
            <a:pPr marL="342900" lvl="0" indent="-247650" algn="l" rtl="0">
              <a:lnSpc>
                <a:spcPct val="115000"/>
              </a:lnSpc>
              <a:spcBef>
                <a:spcPts val="0"/>
              </a:spcBef>
              <a:spcAft>
                <a:spcPts val="0"/>
              </a:spcAft>
              <a:buClr>
                <a:schemeClr val="dk1"/>
              </a:buClr>
              <a:buSzPts val="1800"/>
              <a:buFont typeface="Malgun Gothic"/>
              <a:buChar char="▪"/>
            </a:pPr>
            <a:r>
              <a:rPr lang="ko-KR" sz="1800">
                <a:solidFill>
                  <a:schemeClr val="dk1"/>
                </a:solidFill>
                <a:latin typeface="Malgun Gothic"/>
                <a:ea typeface="Malgun Gothic"/>
                <a:cs typeface="Malgun Gothic"/>
                <a:sym typeface="Malgun Gothic"/>
              </a:rPr>
              <a:t>신장, 체중, 볼트 길이 등 측정을 해서 얻어지는 데이터는 정규분포 형태가 많다.</a:t>
            </a:r>
            <a:endParaRPr sz="1800">
              <a:solidFill>
                <a:schemeClr val="dk1"/>
              </a:solidFill>
              <a:latin typeface="Malgun Gothic"/>
              <a:ea typeface="Malgun Gothic"/>
              <a:cs typeface="Malgun Gothic"/>
              <a:sym typeface="Malgun Gothic"/>
            </a:endParaRPr>
          </a:p>
          <a:p>
            <a:pPr marL="342900" lvl="0" indent="-247650" algn="l" rtl="0">
              <a:lnSpc>
                <a:spcPct val="115000"/>
              </a:lnSpc>
              <a:spcBef>
                <a:spcPts val="0"/>
              </a:spcBef>
              <a:spcAft>
                <a:spcPts val="0"/>
              </a:spcAft>
              <a:buClr>
                <a:schemeClr val="dk1"/>
              </a:buClr>
              <a:buSzPts val="1800"/>
              <a:buFont typeface="Malgun Gothic"/>
              <a:buChar char="▪"/>
            </a:pPr>
            <a:r>
              <a:rPr lang="ko-KR" sz="1800">
                <a:solidFill>
                  <a:schemeClr val="dk1"/>
                </a:solidFill>
                <a:latin typeface="Malgun Gothic"/>
                <a:ea typeface="Malgun Gothic"/>
                <a:cs typeface="Malgun Gothic"/>
                <a:sym typeface="Malgun Gothic"/>
              </a:rPr>
              <a:t>정규분포 형태의 데이터에 대한 확률 계산을 쉽게 할 수 있도록 많은 수학자들이 이 분포 형태를 묘사할 수 있는 함수를 찾으려고 노력했다. 드므와브르(Abraham de Moivre(1667-1754))가 이와 같은 함수를 처음 발견되었고, 그 후 독일의 수학자 가우스(Carl Friedrich Gauss(1777-1855))에 의해 물리학과 천문학 등에 폭 넓게 응용되었다. 이 함수를 </a:t>
            </a:r>
            <a:r>
              <a:rPr lang="ko-KR" sz="1800" b="1">
                <a:solidFill>
                  <a:schemeClr val="dk1"/>
                </a:solidFill>
                <a:latin typeface="Malgun Gothic"/>
                <a:ea typeface="Malgun Gothic"/>
                <a:cs typeface="Malgun Gothic"/>
                <a:sym typeface="Malgun Gothic"/>
              </a:rPr>
              <a:t>정규분포함수</a:t>
            </a:r>
            <a:r>
              <a:rPr lang="ko-KR" sz="1800">
                <a:solidFill>
                  <a:schemeClr val="dk1"/>
                </a:solidFill>
                <a:latin typeface="Malgun Gothic"/>
                <a:ea typeface="Malgun Gothic"/>
                <a:cs typeface="Malgun Gothic"/>
                <a:sym typeface="Malgun Gothic"/>
              </a:rPr>
              <a:t>(normal distribution function) 또는 </a:t>
            </a:r>
            <a:r>
              <a:rPr lang="ko-KR" sz="1800" b="1">
                <a:solidFill>
                  <a:schemeClr val="dk1"/>
                </a:solidFill>
                <a:latin typeface="Malgun Gothic"/>
                <a:ea typeface="Malgun Gothic"/>
                <a:cs typeface="Malgun Gothic"/>
                <a:sym typeface="Malgun Gothic"/>
              </a:rPr>
              <a:t>가우스분포함수</a:t>
            </a:r>
            <a:r>
              <a:rPr lang="ko-KR" sz="1800">
                <a:solidFill>
                  <a:schemeClr val="dk1"/>
                </a:solidFill>
                <a:latin typeface="Malgun Gothic"/>
                <a:ea typeface="Malgun Gothic"/>
                <a:cs typeface="Malgun Gothic"/>
                <a:sym typeface="Malgun Gothic"/>
              </a:rPr>
              <a:t>(Gaussian distribution function)라고 부르는데 그 함수식은 다음과 같다.</a:t>
            </a:r>
            <a:endParaRPr sz="1800">
              <a:solidFill>
                <a:schemeClr val="dk1"/>
              </a:solidFill>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1800"/>
              <a:buFont typeface="Arial"/>
              <a:buNone/>
            </a:pPr>
            <a:endParaRPr sz="1800" i="0" u="none" strike="noStrike" cap="none">
              <a:solidFill>
                <a:srgbClr val="000000"/>
              </a:solidFill>
              <a:latin typeface="Malgun Gothic"/>
              <a:ea typeface="Malgun Gothic"/>
              <a:cs typeface="Malgun Gothic"/>
              <a:sym typeface="Malgun Gothic"/>
            </a:endParaRPr>
          </a:p>
        </p:txBody>
      </p:sp>
      <p:pic>
        <p:nvPicPr>
          <p:cNvPr id="3019" name="Google Shape;3019;p199" descr="{&quot;code&quot;:&quot;$$f\\left(x\\right)=\\dfrac{1}{{\\sqrt[]{2\\pi}}\\sigma}exp\\left[-\\dfrac{\\left(x-\\mu\\right)^{2}}{2\\sigma^{2}}\\right]$$&quot;,&quot;backgroundColor&quot;:&quot;#FFFFFF&quot;,&quot;font&quot;:{&quot;size&quot;:12,&quot;family&quot;:&quot;Arial&quot;,&quot;color&quot;:&quot;#000000&quot;},&quot;aid&quot;:null,&quot;type&quot;:&quot;$$&quot;,&quot;id&quot;:&quot;130&quot;,&quot;ts&quot;:1682326697123,&quot;cs&quot;:&quot;9a5Nam/sTxEZaBHukSqidg==&quot;,&quot;size&quot;:{&quot;width&quot;:250.79999999999995,&quot;height&quot;:56.399999999999984}}"/>
          <p:cNvPicPr preferRelativeResize="0"/>
          <p:nvPr/>
        </p:nvPicPr>
        <p:blipFill>
          <a:blip r:embed="rId3">
            <a:alphaModFix/>
          </a:blip>
          <a:stretch>
            <a:fillRect/>
          </a:stretch>
        </p:blipFill>
        <p:spPr>
          <a:xfrm>
            <a:off x="1745350" y="5242500"/>
            <a:ext cx="3264626" cy="734150"/>
          </a:xfrm>
          <a:prstGeom prst="rect">
            <a:avLst/>
          </a:prstGeom>
          <a:noFill/>
          <a:ln>
            <a:noFill/>
          </a:ln>
        </p:spPr>
      </p:pic>
      <p:pic>
        <p:nvPicPr>
          <p:cNvPr id="3020" name="Google Shape;3020;p199" descr="{&quot;font&quot;:{&quot;color&quot;:&quot;#000000&quot;,&quot;family&quot;:&quot;Arial&quot;,&quot;size&quot;:12},&quot;backgroundColor&quot;:&quot;#FFFFFF&quot;,&quot;aid&quot;:null,&quot;code&quot;:&quot;$$-\\infty&lt;x&lt;\\infty$$&quot;,&quot;type&quot;:&quot;$$&quot;,&quot;id&quot;:&quot;131&quot;,&quot;ts&quot;:1682326739939,&quot;cs&quot;:&quot;0MWGEm1wIqcdzp8pHkzdIw==&quot;,&quot;size&quot;:{&quot;width&quot;:110.5,&quot;height&quot;:11}}"/>
          <p:cNvPicPr preferRelativeResize="0"/>
          <p:nvPr/>
        </p:nvPicPr>
        <p:blipFill>
          <a:blip r:embed="rId4">
            <a:alphaModFix/>
          </a:blip>
          <a:stretch>
            <a:fillRect/>
          </a:stretch>
        </p:blipFill>
        <p:spPr>
          <a:xfrm>
            <a:off x="5703663" y="5587532"/>
            <a:ext cx="1438362" cy="1431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5EFFF"/>
        </a:solidFill>
        <a:effectLst/>
      </p:bgPr>
    </p:bg>
    <p:spTree>
      <p:nvGrpSpPr>
        <p:cNvPr id="1" name="Shape 49"/>
        <p:cNvGrpSpPr/>
        <p:nvPr/>
      </p:nvGrpSpPr>
      <p:grpSpPr>
        <a:xfrm>
          <a:off x="0" y="0"/>
          <a:ext cx="0" cy="0"/>
          <a:chOff x="0" y="0"/>
          <a:chExt cx="0" cy="0"/>
        </a:xfrm>
      </p:grpSpPr>
      <p:sp>
        <p:nvSpPr>
          <p:cNvPr id="50" name="Google Shape;50;p9"/>
          <p:cNvSpPr txBox="1"/>
          <p:nvPr/>
        </p:nvSpPr>
        <p:spPr>
          <a:xfrm>
            <a:off x="2146225" y="1606150"/>
            <a:ext cx="6265200" cy="4708951"/>
          </a:xfrm>
          <a:prstGeom prst="rect">
            <a:avLst/>
          </a:prstGeom>
          <a:noFill/>
          <a:ln>
            <a:noFill/>
          </a:ln>
        </p:spPr>
        <p:txBody>
          <a:bodyPr spcFirstLastPara="1" wrap="square" lIns="91425" tIns="91425" rIns="91425" bIns="91425" anchor="t" anchorCtr="0">
            <a:spAutoFit/>
          </a:bodyPr>
          <a:lstStyle/>
          <a:p>
            <a:pPr marL="457200" marR="0" lvl="0" indent="-317500" algn="l" rtl="0">
              <a:lnSpc>
                <a:spcPct val="150000"/>
              </a:lnSpc>
              <a:spcBef>
                <a:spcPts val="0"/>
              </a:spcBef>
              <a:spcAft>
                <a:spcPts val="0"/>
              </a:spcAft>
              <a:buClr>
                <a:srgbClr val="666666"/>
              </a:buClr>
              <a:buSzPts val="1400"/>
              <a:buFont typeface="Malgun Gothic"/>
              <a:buAutoNum type="arabicPeriod"/>
            </a:pPr>
            <a:r>
              <a:rPr lang="ko-KR" b="1" strike="noStrike" cap="none" dirty="0" err="1">
                <a:solidFill>
                  <a:srgbClr val="666666"/>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3" action="ppaction://hlinksldjump">
                  <a:extLst>
                    <a:ext uri="{A12FA001-AC4F-418D-AE19-62706E023703}">
                      <ahyp:hlinkClr xmlns:ahyp="http://schemas.microsoft.com/office/drawing/2018/hyperlinkcolor" val="tx"/>
                    </a:ext>
                  </a:extLst>
                </a:hlinkClick>
              </a:rPr>
              <a:t>데이터과학이란</a:t>
            </a:r>
            <a:r>
              <a:rPr lang="ko-KR" b="1" strike="noStrike" cap="none" dirty="0">
                <a:solidFill>
                  <a:srgbClr val="666666"/>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3" action="ppaction://hlinksldjump">
                  <a:extLst>
                    <a:ext uri="{A12FA001-AC4F-418D-AE19-62706E023703}">
                      <ahyp:hlinkClr xmlns:ahyp="http://schemas.microsoft.com/office/drawing/2018/hyperlinkcolor" val="tx"/>
                    </a:ext>
                  </a:extLst>
                </a:hlinkClick>
              </a:rPr>
              <a:t>?</a:t>
            </a:r>
            <a:endParaRPr b="1" strike="noStrike" cap="none" dirty="0">
              <a:solidFill>
                <a:srgbClr val="666666"/>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666666"/>
              </a:buClr>
              <a:buSzPts val="1400"/>
              <a:buFont typeface="Malgun Gothic"/>
              <a:buAutoNum type="arabicPeriod"/>
            </a:pPr>
            <a:r>
              <a:rPr lang="ko-KR" b="1" strike="noStrike" cap="none" dirty="0">
                <a:solidFill>
                  <a:srgbClr val="666666"/>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4" action="ppaction://hlinksldjump">
                  <a:extLst>
                    <a:ext uri="{A12FA001-AC4F-418D-AE19-62706E023703}">
                      <ahyp:hlinkClr xmlns:ahyp="http://schemas.microsoft.com/office/drawing/2018/hyperlinkcolor" val="tx"/>
                    </a:ext>
                  </a:extLst>
                </a:hlinkClick>
              </a:rPr>
              <a:t>통계의 기본개념</a:t>
            </a:r>
            <a:endParaRPr b="1" strike="noStrike" cap="none" dirty="0">
              <a:solidFill>
                <a:srgbClr val="666666"/>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666666"/>
              </a:buClr>
              <a:buSzPts val="1400"/>
              <a:buFont typeface="Malgun Gothic"/>
              <a:buAutoNum type="arabicPeriod"/>
            </a:pPr>
            <a:r>
              <a:rPr lang="ko-KR" b="1" strike="noStrike" cap="none" dirty="0">
                <a:solidFill>
                  <a:srgbClr val="666666"/>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5" action="ppaction://hlinksldjump">
                  <a:extLst>
                    <a:ext uri="{A12FA001-AC4F-418D-AE19-62706E023703}">
                      <ahyp:hlinkClr xmlns:ahyp="http://schemas.microsoft.com/office/drawing/2018/hyperlinkcolor" val="tx"/>
                    </a:ext>
                  </a:extLst>
                </a:hlinkClick>
              </a:rPr>
              <a:t>과학하기</a:t>
            </a:r>
            <a:r>
              <a:rPr lang="ko-KR" b="1" dirty="0">
                <a:solidFill>
                  <a:srgbClr val="666666"/>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5" action="ppaction://hlinksldjump">
                  <a:extLst>
                    <a:ext uri="{A12FA001-AC4F-418D-AE19-62706E023703}">
                      <ahyp:hlinkClr xmlns:ahyp="http://schemas.microsoft.com/office/drawing/2018/hyperlinkcolor" val="tx"/>
                    </a:ext>
                  </a:extLst>
                </a:hlinkClick>
              </a:rPr>
              <a:t> (</a:t>
            </a:r>
            <a:r>
              <a:rPr lang="ko-KR" b="1" dirty="0" err="1">
                <a:solidFill>
                  <a:srgbClr val="666666"/>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5" action="ppaction://hlinksldjump">
                  <a:extLst>
                    <a:ext uri="{A12FA001-AC4F-418D-AE19-62706E023703}">
                      <ahyp:hlinkClr xmlns:ahyp="http://schemas.microsoft.com/office/drawing/2018/hyperlinkcolor" val="tx"/>
                    </a:ext>
                  </a:extLst>
                </a:hlinkClick>
              </a:rPr>
              <a:t>Doing</a:t>
            </a:r>
            <a:r>
              <a:rPr lang="ko-KR" b="1" dirty="0">
                <a:solidFill>
                  <a:srgbClr val="666666"/>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5" action="ppaction://hlinksldjump">
                  <a:extLst>
                    <a:ext uri="{A12FA001-AC4F-418D-AE19-62706E023703}">
                      <ahyp:hlinkClr xmlns:ahyp="http://schemas.microsoft.com/office/drawing/2018/hyperlinkcolor" val="tx"/>
                    </a:ext>
                  </a:extLst>
                </a:hlinkClick>
              </a:rPr>
              <a:t> </a:t>
            </a:r>
            <a:r>
              <a:rPr lang="ko-KR" b="1" dirty="0" err="1">
                <a:solidFill>
                  <a:srgbClr val="666666"/>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5" action="ppaction://hlinksldjump">
                  <a:extLst>
                    <a:ext uri="{A12FA001-AC4F-418D-AE19-62706E023703}">
                      <ahyp:hlinkClr xmlns:ahyp="http://schemas.microsoft.com/office/drawing/2018/hyperlinkcolor" val="tx"/>
                    </a:ext>
                  </a:extLst>
                </a:hlinkClick>
              </a:rPr>
              <a:t>Science</a:t>
            </a:r>
            <a:r>
              <a:rPr lang="ko-KR" b="1" dirty="0">
                <a:solidFill>
                  <a:srgbClr val="666666"/>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5" action="ppaction://hlinksldjump">
                  <a:extLst>
                    <a:ext uri="{A12FA001-AC4F-418D-AE19-62706E023703}">
                      <ahyp:hlinkClr xmlns:ahyp="http://schemas.microsoft.com/office/drawing/2018/hyperlinkcolor" val="tx"/>
                    </a:ext>
                  </a:extLst>
                </a:hlinkClick>
              </a:rPr>
              <a:t>)</a:t>
            </a:r>
            <a:endParaRPr b="1" strike="noStrike" cap="none" dirty="0">
              <a:solidFill>
                <a:srgbClr val="666666"/>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45818E"/>
              </a:buClr>
              <a:buSzPts val="1400"/>
              <a:buFont typeface="Malgun Gothic"/>
              <a:buAutoNum type="arabicPeriod"/>
            </a:pPr>
            <a:r>
              <a:rPr lang="ko-KR" b="1" strike="noStrike" cap="none" dirty="0">
                <a:solidFill>
                  <a:srgbClr val="45818E"/>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6" action="ppaction://hlinksldjump">
                  <a:extLst>
                    <a:ext uri="{A12FA001-AC4F-418D-AE19-62706E023703}">
                      <ahyp:hlinkClr xmlns:ahyp="http://schemas.microsoft.com/office/drawing/2018/hyperlinkcolor" val="tx"/>
                    </a:ext>
                  </a:extLst>
                </a:hlinkClick>
              </a:rPr>
              <a:t>실험설계 기초개념</a:t>
            </a:r>
            <a:endParaRPr b="1" strike="noStrike" cap="none" dirty="0">
              <a:solidFill>
                <a:srgbClr val="45818E"/>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45818E"/>
              </a:buClr>
              <a:buSzPts val="1400"/>
              <a:buFont typeface="Malgun Gothic"/>
              <a:buAutoNum type="arabicPeriod"/>
            </a:pPr>
            <a:r>
              <a:rPr lang="ko-KR" b="1" strike="noStrike" cap="none" dirty="0">
                <a:solidFill>
                  <a:srgbClr val="45818E"/>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7" action="ppaction://hlinksldjump">
                  <a:extLst>
                    <a:ext uri="{A12FA001-AC4F-418D-AE19-62706E023703}">
                      <ahyp:hlinkClr xmlns:ahyp="http://schemas.microsoft.com/office/drawing/2018/hyperlinkcolor" val="tx"/>
                    </a:ext>
                  </a:extLst>
                </a:hlinkClick>
              </a:rPr>
              <a:t>처리효과를 분석</a:t>
            </a:r>
            <a:r>
              <a:rPr lang="ko-KR" b="1" dirty="0">
                <a:solidFill>
                  <a:srgbClr val="45818E"/>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rPr>
              <a:t> (</a:t>
            </a:r>
            <a:r>
              <a:rPr lang="ko-KR" b="1" dirty="0" err="1">
                <a:solidFill>
                  <a:srgbClr val="45818E"/>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7" action="ppaction://hlinksldjump">
                  <a:extLst>
                    <a:ext uri="{A12FA001-AC4F-418D-AE19-62706E023703}">
                      <ahyp:hlinkClr xmlns:ahyp="http://schemas.microsoft.com/office/drawing/2018/hyperlinkcolor" val="tx"/>
                    </a:ext>
                  </a:extLst>
                </a:hlinkClick>
              </a:rPr>
              <a:t>Manipulative</a:t>
            </a:r>
            <a:r>
              <a:rPr lang="ko-KR" b="1" dirty="0">
                <a:solidFill>
                  <a:srgbClr val="45818E"/>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7" action="ppaction://hlinksldjump">
                  <a:extLst>
                    <a:ext uri="{A12FA001-AC4F-418D-AE19-62706E023703}">
                      <ahyp:hlinkClr xmlns:ahyp="http://schemas.microsoft.com/office/drawing/2018/hyperlinkcolor" val="tx"/>
                    </a:ext>
                  </a:extLst>
                </a:hlinkClick>
              </a:rPr>
              <a:t> </a:t>
            </a:r>
            <a:r>
              <a:rPr lang="ko-KR" b="1" dirty="0" err="1">
                <a:solidFill>
                  <a:srgbClr val="45818E"/>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7" action="ppaction://hlinksldjump">
                  <a:extLst>
                    <a:ext uri="{A12FA001-AC4F-418D-AE19-62706E023703}">
                      <ahyp:hlinkClr xmlns:ahyp="http://schemas.microsoft.com/office/drawing/2018/hyperlinkcolor" val="tx"/>
                    </a:ext>
                  </a:extLst>
                </a:hlinkClick>
              </a:rPr>
              <a:t>experiment</a:t>
            </a:r>
            <a:r>
              <a:rPr lang="ko-KR" b="1" dirty="0">
                <a:solidFill>
                  <a:srgbClr val="45818E"/>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rPr>
              <a:t>)</a:t>
            </a:r>
            <a:endParaRPr b="1" strike="noStrike" cap="none" dirty="0">
              <a:solidFill>
                <a:srgbClr val="45818E"/>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45818E"/>
              </a:buClr>
              <a:buSzPts val="1400"/>
              <a:buFont typeface="Malgun Gothic"/>
              <a:buAutoNum type="arabicPeriod"/>
            </a:pPr>
            <a:r>
              <a:rPr lang="ko-KR" b="1" strike="noStrike" cap="none" dirty="0">
                <a:solidFill>
                  <a:srgbClr val="45818E"/>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8" action="ppaction://hlinksldjump">
                  <a:extLst>
                    <a:ext uri="{A12FA001-AC4F-418D-AE19-62706E023703}">
                      <ahyp:hlinkClr xmlns:ahyp="http://schemas.microsoft.com/office/drawing/2018/hyperlinkcolor" val="tx"/>
                    </a:ext>
                  </a:extLst>
                </a:hlinkClick>
              </a:rPr>
              <a:t>자료의 수집과 표현</a:t>
            </a:r>
            <a:endParaRPr b="1" strike="noStrike" cap="none" dirty="0">
              <a:solidFill>
                <a:srgbClr val="45818E"/>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45818E"/>
              </a:buClr>
              <a:buSzPts val="1400"/>
              <a:buFont typeface="Malgun Gothic"/>
              <a:buAutoNum type="arabicPeriod"/>
            </a:pPr>
            <a:r>
              <a:rPr lang="ko-KR" b="1" strike="noStrike" cap="none" dirty="0">
                <a:solidFill>
                  <a:srgbClr val="45818E"/>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9" action="ppaction://hlinksldjump">
                  <a:extLst>
                    <a:ext uri="{A12FA001-AC4F-418D-AE19-62706E023703}">
                      <ahyp:hlinkClr xmlns:ahyp="http://schemas.microsoft.com/office/drawing/2018/hyperlinkcolor" val="tx"/>
                    </a:ext>
                  </a:extLst>
                </a:hlinkClick>
              </a:rPr>
              <a:t>데이터 수치에 의한 기술통계학</a:t>
            </a:r>
            <a:endParaRPr b="1" strike="noStrike" cap="none" dirty="0">
              <a:solidFill>
                <a:srgbClr val="45818E"/>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1155CC"/>
              </a:buClr>
              <a:buSzPts val="1400"/>
              <a:buFont typeface="Malgun Gothic"/>
              <a:buAutoNum type="arabicPeriod"/>
            </a:pPr>
            <a:r>
              <a:rPr lang="ko-KR" b="1" strike="noStrike" cap="none" dirty="0">
                <a:solidFill>
                  <a:srgbClr val="1155CC"/>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10" action="ppaction://hlinksldjump">
                  <a:extLst>
                    <a:ext uri="{A12FA001-AC4F-418D-AE19-62706E023703}">
                      <ahyp:hlinkClr xmlns:ahyp="http://schemas.microsoft.com/office/drawing/2018/hyperlinkcolor" val="tx"/>
                    </a:ext>
                  </a:extLst>
                </a:hlinkClick>
              </a:rPr>
              <a:t>확률변수와 확률분포 - 기초</a:t>
            </a:r>
            <a:endParaRPr b="1" strike="noStrike" cap="none" dirty="0">
              <a:solidFill>
                <a:srgbClr val="1155CC"/>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1155CC"/>
              </a:buClr>
              <a:buSzPts val="1400"/>
              <a:buFont typeface="Malgun Gothic"/>
              <a:buAutoNum type="arabicPeriod"/>
            </a:pPr>
            <a:r>
              <a:rPr lang="ko-KR" b="1" strike="noStrike" cap="none" dirty="0">
                <a:solidFill>
                  <a:srgbClr val="1155CC"/>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11" action="ppaction://hlinksldjump">
                  <a:extLst>
                    <a:ext uri="{A12FA001-AC4F-418D-AE19-62706E023703}">
                      <ahyp:hlinkClr xmlns:ahyp="http://schemas.microsoft.com/office/drawing/2018/hyperlinkcolor" val="tx"/>
                    </a:ext>
                  </a:extLst>
                </a:hlinkClick>
              </a:rPr>
              <a:t>데이터의 확률분포 모형 - 확률의 정의 및 계산</a:t>
            </a:r>
            <a:endParaRPr b="1" strike="noStrike" cap="none" dirty="0">
              <a:solidFill>
                <a:srgbClr val="1155CC"/>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1155CC"/>
              </a:buClr>
              <a:buSzPts val="1400"/>
              <a:buFont typeface="Malgun Gothic"/>
              <a:buAutoNum type="arabicPeriod"/>
            </a:pPr>
            <a:r>
              <a:rPr lang="ko-KR" b="1" strike="noStrike" cap="none" dirty="0">
                <a:solidFill>
                  <a:srgbClr val="1155CC"/>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12" action="ppaction://hlinksldjump">
                  <a:extLst>
                    <a:ext uri="{A12FA001-AC4F-418D-AE19-62706E023703}">
                      <ahyp:hlinkClr xmlns:ahyp="http://schemas.microsoft.com/office/drawing/2018/hyperlinkcolor" val="tx"/>
                    </a:ext>
                  </a:extLst>
                </a:hlinkClick>
              </a:rPr>
              <a:t>데이터의 확률분포 모형 - 이산형 확률변수</a:t>
            </a:r>
            <a:r>
              <a:rPr lang="ko-KR" b="1" dirty="0">
                <a:solidFill>
                  <a:srgbClr val="1155CC"/>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12" action="ppaction://hlinksldjump">
                  <a:extLst>
                    <a:ext uri="{A12FA001-AC4F-418D-AE19-62706E023703}">
                      <ahyp:hlinkClr xmlns:ahyp="http://schemas.microsoft.com/office/drawing/2018/hyperlinkcolor" val="tx"/>
                    </a:ext>
                  </a:extLst>
                </a:hlinkClick>
              </a:rPr>
              <a:t> </a:t>
            </a:r>
            <a:r>
              <a:rPr lang="ko-KR" b="1" strike="noStrike" cap="none" dirty="0">
                <a:solidFill>
                  <a:srgbClr val="1155CC"/>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12" action="ppaction://hlinksldjump">
                  <a:extLst>
                    <a:ext uri="{A12FA001-AC4F-418D-AE19-62706E023703}">
                      <ahyp:hlinkClr xmlns:ahyp="http://schemas.microsoft.com/office/drawing/2018/hyperlinkcolor" val="tx"/>
                    </a:ext>
                  </a:extLst>
                </a:hlinkClick>
              </a:rPr>
              <a:t>및 분포</a:t>
            </a:r>
            <a:endParaRPr b="1" strike="noStrike" cap="none" dirty="0">
              <a:solidFill>
                <a:srgbClr val="1155CC"/>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1155CC"/>
              </a:buClr>
              <a:buSzPts val="1400"/>
              <a:buFont typeface="Malgun Gothic"/>
              <a:buAutoNum type="arabicPeriod"/>
            </a:pPr>
            <a:r>
              <a:rPr lang="ko-KR" b="1" dirty="0">
                <a:solidFill>
                  <a:srgbClr val="1155CC"/>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13" action="ppaction://hlinksldjump">
                  <a:extLst>
                    <a:ext uri="{A12FA001-AC4F-418D-AE19-62706E023703}">
                      <ahyp:hlinkClr xmlns:ahyp="http://schemas.microsoft.com/office/drawing/2018/hyperlinkcolor" val="tx"/>
                    </a:ext>
                  </a:extLst>
                </a:hlinkClick>
              </a:rPr>
              <a:t>데이터의 확률분포 모형 - 연속형 확률변수 및 분포</a:t>
            </a:r>
            <a:endParaRPr b="1" dirty="0">
              <a:solidFill>
                <a:srgbClr val="1155CC"/>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1155CC"/>
              </a:buClr>
              <a:buSzPts val="1400"/>
              <a:buFont typeface="Malgun Gothic"/>
              <a:buAutoNum type="arabicPeriod"/>
            </a:pPr>
            <a:r>
              <a:rPr lang="ko-KR" b="1" dirty="0">
                <a:solidFill>
                  <a:srgbClr val="1155CC"/>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14" action="ppaction://hlinksldjump">
                  <a:extLst>
                    <a:ext uri="{A12FA001-AC4F-418D-AE19-62706E023703}">
                      <ahyp:hlinkClr xmlns:ahyp="http://schemas.microsoft.com/office/drawing/2018/hyperlinkcolor" val="tx"/>
                    </a:ext>
                  </a:extLst>
                </a:hlinkClick>
              </a:rPr>
              <a:t>연속형 확률분포 - 정규분포</a:t>
            </a:r>
            <a:endParaRPr b="1" dirty="0">
              <a:solidFill>
                <a:srgbClr val="1155CC"/>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674EA7"/>
              </a:buClr>
              <a:buSzPts val="1400"/>
              <a:buFont typeface="Malgun Gothic"/>
              <a:buAutoNum type="arabicPeriod"/>
            </a:pPr>
            <a:r>
              <a:rPr lang="ko-KR" b="1" strike="noStrike" cap="none" dirty="0">
                <a:solidFill>
                  <a:srgbClr val="674EA7"/>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15" action="ppaction://hlinksldjump">
                  <a:extLst>
                    <a:ext uri="{A12FA001-AC4F-418D-AE19-62706E023703}">
                      <ahyp:hlinkClr xmlns:ahyp="http://schemas.microsoft.com/office/drawing/2018/hyperlinkcolor" val="tx"/>
                    </a:ext>
                  </a:extLst>
                </a:hlinkClick>
              </a:rPr>
              <a:t>표본의 분포</a:t>
            </a:r>
            <a:endParaRPr b="1" strike="noStrike" cap="none" dirty="0">
              <a:solidFill>
                <a:srgbClr val="674EA7"/>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457200" marR="0" lvl="0" indent="-317500" algn="l" rtl="0">
              <a:lnSpc>
                <a:spcPct val="150000"/>
              </a:lnSpc>
              <a:spcBef>
                <a:spcPts val="0"/>
              </a:spcBef>
              <a:spcAft>
                <a:spcPts val="0"/>
              </a:spcAft>
              <a:buClr>
                <a:srgbClr val="674EA7"/>
              </a:buClr>
              <a:buSzPts val="1400"/>
              <a:buFont typeface="Malgun Gothic"/>
              <a:buAutoNum type="arabicPeriod"/>
            </a:pPr>
            <a:r>
              <a:rPr lang="ko-KR" b="1" strike="noStrike" cap="none" dirty="0">
                <a:solidFill>
                  <a:srgbClr val="674EA7"/>
                </a:solidFill>
                <a:uFill>
                  <a:noFill/>
                </a:uFill>
                <a:latin typeface="함초롬돋움" panose="020B0604000101010101" pitchFamily="50" charset="-127"/>
                <a:ea typeface="함초롬돋움" panose="020B0604000101010101" pitchFamily="50" charset="-127"/>
                <a:cs typeface="함초롬돋움" panose="020B0604000101010101" pitchFamily="50" charset="-127"/>
                <a:sym typeface="Malgun Gothic"/>
                <a:hlinkClick r:id="rId16" action="ppaction://hlinksldjump">
                  <a:extLst>
                    <a:ext uri="{A12FA001-AC4F-418D-AE19-62706E023703}">
                      <ahyp:hlinkClr xmlns:ahyp="http://schemas.microsoft.com/office/drawing/2018/hyperlinkcolor" val="tx"/>
                    </a:ext>
                  </a:extLst>
                </a:hlinkClick>
              </a:rPr>
              <a:t>당신의 결과로부터 결정을 도와주는 확률</a:t>
            </a:r>
            <a:endParaRPr b="1" strike="noStrike" cap="none" dirty="0">
              <a:solidFill>
                <a:srgbClr val="674EA7"/>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p:txBody>
      </p:sp>
      <p:sp>
        <p:nvSpPr>
          <p:cNvPr id="51" name="Google Shape;51;p9"/>
          <p:cNvSpPr txBox="1"/>
          <p:nvPr/>
        </p:nvSpPr>
        <p:spPr>
          <a:xfrm>
            <a:off x="3652050" y="1082761"/>
            <a:ext cx="1860000" cy="646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ko-KR" sz="2000">
                <a:solidFill>
                  <a:schemeClr val="dk1"/>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rPr>
              <a:t>목차</a:t>
            </a:r>
            <a:endParaRPr sz="2000">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p:txBody>
      </p:sp>
      <p:sp>
        <p:nvSpPr>
          <p:cNvPr id="52" name="Google Shape;52;p9"/>
          <p:cNvSpPr txBox="1"/>
          <p:nvPr/>
        </p:nvSpPr>
        <p:spPr>
          <a:xfrm>
            <a:off x="3110400" y="313150"/>
            <a:ext cx="2943300" cy="89252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1300" dirty="0">
                <a:solidFill>
                  <a:srgbClr val="073763"/>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rPr>
              <a:t>응용통계학 및 실습</a:t>
            </a:r>
            <a:endParaRPr sz="1300" dirty="0">
              <a:solidFill>
                <a:srgbClr val="073763"/>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a:p>
            <a:pPr marL="0" lvl="0" indent="0" algn="ctr" rtl="0">
              <a:lnSpc>
                <a:spcPct val="150000"/>
              </a:lnSpc>
              <a:spcBef>
                <a:spcPts val="0"/>
              </a:spcBef>
              <a:spcAft>
                <a:spcPts val="0"/>
              </a:spcAft>
              <a:buNone/>
            </a:pPr>
            <a:r>
              <a:rPr lang="ko-KR" sz="2200" dirty="0">
                <a:solidFill>
                  <a:srgbClr val="073763"/>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rPr>
              <a:t>데이터과학</a:t>
            </a:r>
            <a:endParaRPr sz="2200" dirty="0">
              <a:solidFill>
                <a:srgbClr val="073763"/>
              </a:solidFill>
              <a:latin typeface="함초롬돋움" panose="020B0604000101010101" pitchFamily="50" charset="-127"/>
              <a:ea typeface="함초롬돋움" panose="020B0604000101010101" pitchFamily="50" charset="-127"/>
              <a:cs typeface="함초롬돋움" panose="020B0604000101010101" pitchFamily="50" charset="-127"/>
              <a:sym typeface="Malgun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변수와 관찰값</a:t>
            </a:r>
            <a:endParaRPr/>
          </a:p>
        </p:txBody>
      </p:sp>
      <p:sp>
        <p:nvSpPr>
          <p:cNvPr id="246" name="Google Shape;246;p27"/>
          <p:cNvSpPr txBox="1">
            <a:spLocks noGrp="1"/>
          </p:cNvSpPr>
          <p:nvPr>
            <p:ph type="body" idx="4294967295"/>
          </p:nvPr>
        </p:nvSpPr>
        <p:spPr>
          <a:xfrm>
            <a:off x="315300" y="1110000"/>
            <a:ext cx="8513400" cy="1128900"/>
          </a:xfrm>
          <a:prstGeom prst="rect">
            <a:avLst/>
          </a:prstGeom>
        </p:spPr>
        <p:txBody>
          <a:bodyPr spcFirstLastPara="1" wrap="square" lIns="91425" tIns="45700" rIns="91425" bIns="45700" anchor="t" anchorCtr="0">
            <a:normAutofit fontScale="85000" lnSpcReduction="2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변수(variable) : 연구자가 관찰하는 대상의 특성</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변수 예) 벼의 키와 수량, 돼지의 성별과 체중</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관찰대상: 모집단(population)을 구성하는 개체(individual)</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관찰값(observed value) : 각 대상으로부터 얻은 수치</a:t>
            </a:r>
            <a:endParaRPr>
              <a:latin typeface="Malgun Gothic"/>
              <a:ea typeface="Malgun Gothic"/>
              <a:cs typeface="Malgun Gothic"/>
              <a:sym typeface="Malgun Gothic"/>
            </a:endParaRPr>
          </a:p>
        </p:txBody>
      </p:sp>
      <p:sp>
        <p:nvSpPr>
          <p:cNvPr id="247" name="Google Shape;247;p2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248" name="Google Shape;248;p2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20</a:t>
            </a:fld>
            <a:endParaRPr/>
          </a:p>
        </p:txBody>
      </p:sp>
      <p:grpSp>
        <p:nvGrpSpPr>
          <p:cNvPr id="249" name="Google Shape;249;p27"/>
          <p:cNvGrpSpPr/>
          <p:nvPr/>
        </p:nvGrpSpPr>
        <p:grpSpPr>
          <a:xfrm>
            <a:off x="3107072" y="2881818"/>
            <a:ext cx="5437947" cy="3157220"/>
            <a:chOff x="3490200" y="2945650"/>
            <a:chExt cx="3529301" cy="2039943"/>
          </a:xfrm>
        </p:grpSpPr>
        <p:pic>
          <p:nvPicPr>
            <p:cNvPr id="250" name="Google Shape;250;p27"/>
            <p:cNvPicPr preferRelativeResize="0"/>
            <p:nvPr/>
          </p:nvPicPr>
          <p:blipFill>
            <a:blip r:embed="rId3">
              <a:alphaModFix/>
            </a:blip>
            <a:stretch>
              <a:fillRect/>
            </a:stretch>
          </p:blipFill>
          <p:spPr>
            <a:xfrm>
              <a:off x="3490200" y="2945650"/>
              <a:ext cx="3529301" cy="1985226"/>
            </a:xfrm>
            <a:prstGeom prst="rect">
              <a:avLst/>
            </a:prstGeom>
            <a:noFill/>
            <a:ln>
              <a:noFill/>
            </a:ln>
          </p:spPr>
        </p:pic>
        <p:pic>
          <p:nvPicPr>
            <p:cNvPr id="251" name="Google Shape;251;p27"/>
            <p:cNvPicPr preferRelativeResize="0"/>
            <p:nvPr/>
          </p:nvPicPr>
          <p:blipFill>
            <a:blip r:embed="rId4">
              <a:alphaModFix/>
            </a:blip>
            <a:stretch>
              <a:fillRect/>
            </a:stretch>
          </p:blipFill>
          <p:spPr>
            <a:xfrm>
              <a:off x="4714973" y="3319593"/>
              <a:ext cx="1666000" cy="1666000"/>
            </a:xfrm>
            <a:prstGeom prst="rect">
              <a:avLst/>
            </a:prstGeom>
            <a:noFill/>
            <a:ln>
              <a:noFill/>
            </a:ln>
          </p:spPr>
        </p:pic>
      </p:grpSp>
      <p:grpSp>
        <p:nvGrpSpPr>
          <p:cNvPr id="252" name="Google Shape;252;p27"/>
          <p:cNvGrpSpPr/>
          <p:nvPr/>
        </p:nvGrpSpPr>
        <p:grpSpPr>
          <a:xfrm>
            <a:off x="784950" y="2843475"/>
            <a:ext cx="2857500" cy="1905000"/>
            <a:chOff x="1296" y="2736"/>
            <a:chExt cx="1800" cy="1200"/>
          </a:xfrm>
        </p:grpSpPr>
        <p:sp>
          <p:nvSpPr>
            <p:cNvPr id="253" name="Google Shape;253;p27"/>
            <p:cNvSpPr/>
            <p:nvPr/>
          </p:nvSpPr>
          <p:spPr>
            <a:xfrm>
              <a:off x="1296" y="2736"/>
              <a:ext cx="1800" cy="1200"/>
            </a:xfrm>
            <a:prstGeom prst="cloudCallout">
              <a:avLst>
                <a:gd name="adj1" fmla="val 66606"/>
                <a:gd name="adj2" fmla="val 3440"/>
              </a:avLst>
            </a:prstGeom>
            <a:solidFill>
              <a:srgbClr val="FFF5E1"/>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200" i="0" u="none" strike="noStrike" cap="none">
                <a:solidFill>
                  <a:srgbClr val="003300"/>
                </a:solidFill>
                <a:latin typeface="Malgun Gothic"/>
                <a:ea typeface="Malgun Gothic"/>
                <a:cs typeface="Malgun Gothic"/>
                <a:sym typeface="Malgun Gothic"/>
              </a:endParaRPr>
            </a:p>
          </p:txBody>
        </p:sp>
        <p:sp>
          <p:nvSpPr>
            <p:cNvPr id="254" name="Google Shape;254;p27"/>
            <p:cNvSpPr txBox="1"/>
            <p:nvPr/>
          </p:nvSpPr>
          <p:spPr>
            <a:xfrm>
              <a:off x="1549" y="3005"/>
              <a:ext cx="1200" cy="600"/>
            </a:xfrm>
            <a:prstGeom prst="rect">
              <a:avLst/>
            </a:prstGeom>
            <a:solidFill>
              <a:srgbClr val="FFF5E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00"/>
                </a:buClr>
                <a:buSzPts val="2000"/>
                <a:buFont typeface="Arial"/>
                <a:buNone/>
              </a:pPr>
              <a:r>
                <a:rPr lang="ko-KR" sz="1700" i="0" u="none" strike="noStrike" cap="none">
                  <a:solidFill>
                    <a:srgbClr val="003300"/>
                  </a:solidFill>
                  <a:latin typeface="Malgun Gothic"/>
                  <a:ea typeface="Malgun Gothic"/>
                  <a:cs typeface="Malgun Gothic"/>
                  <a:sym typeface="Malgun Gothic"/>
                </a:rPr>
                <a:t> 그만 관찰해줄래 ?</a:t>
              </a:r>
              <a:r>
                <a:rPr lang="ko-KR" sz="1700" b="1" i="0" u="none" strike="noStrike" cap="none">
                  <a:solidFill>
                    <a:srgbClr val="003300"/>
                  </a:solidFill>
                  <a:latin typeface="Malgun Gothic"/>
                  <a:ea typeface="Malgun Gothic"/>
                  <a:cs typeface="Malgun Gothic"/>
                  <a:sym typeface="Malgun Gothic"/>
                </a:rPr>
                <a:t> </a:t>
              </a:r>
              <a:endParaRPr sz="1100" i="0" u="none" strike="noStrike" cap="none">
                <a:solidFill>
                  <a:srgbClr val="000000"/>
                </a:solidFill>
                <a:latin typeface="Malgun Gothic"/>
                <a:ea typeface="Malgun Gothic"/>
                <a:cs typeface="Malgun Gothic"/>
                <a:sym typeface="Malgun Gothic"/>
              </a:endParaRPr>
            </a:p>
            <a:p>
              <a:pPr marL="0" marR="0" lvl="0" indent="0" algn="ctr" rtl="0">
                <a:lnSpc>
                  <a:spcPct val="100000"/>
                </a:lnSpc>
                <a:spcBef>
                  <a:spcPts val="1200"/>
                </a:spcBef>
                <a:spcAft>
                  <a:spcPts val="0"/>
                </a:spcAft>
                <a:buClr>
                  <a:srgbClr val="003300"/>
                </a:buClr>
                <a:buSzPts val="2000"/>
                <a:buFont typeface="Arial"/>
                <a:buNone/>
              </a:pPr>
              <a:r>
                <a:rPr lang="ko-KR" sz="1700" b="1" i="0" u="none" strike="noStrike" cap="none">
                  <a:solidFill>
                    <a:srgbClr val="003300"/>
                  </a:solidFill>
                  <a:latin typeface="Malgun Gothic"/>
                  <a:ea typeface="Malgun Gothic"/>
                  <a:cs typeface="Malgun Gothic"/>
                  <a:sym typeface="Malgun Gothic"/>
                </a:rPr>
                <a:t>좀 민망하거덩</a:t>
              </a:r>
              <a:r>
                <a:rPr lang="ko-KR" sz="2100" b="1" i="0" u="none" strike="noStrike" cap="none">
                  <a:solidFill>
                    <a:srgbClr val="003300"/>
                  </a:solidFill>
                  <a:latin typeface="Malgun Gothic"/>
                  <a:ea typeface="Malgun Gothic"/>
                  <a:cs typeface="Malgun Gothic"/>
                  <a:sym typeface="Malgun Gothic"/>
                </a:rPr>
                <a:t>~</a:t>
              </a:r>
              <a:endParaRPr sz="1100" i="0" u="none" strike="noStrike" cap="none">
                <a:solidFill>
                  <a:srgbClr val="000000"/>
                </a:solidFill>
                <a:latin typeface="Malgun Gothic"/>
                <a:ea typeface="Malgun Gothic"/>
                <a:cs typeface="Malgun Gothic"/>
                <a:sym typeface="Malgun Gothic"/>
              </a:endParaRPr>
            </a:p>
          </p:txBody>
        </p:sp>
      </p:gr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3024"/>
        <p:cNvGrpSpPr/>
        <p:nvPr/>
      </p:nvGrpSpPr>
      <p:grpSpPr>
        <a:xfrm>
          <a:off x="0" y="0"/>
          <a:ext cx="0" cy="0"/>
          <a:chOff x="0" y="0"/>
          <a:chExt cx="0" cy="0"/>
        </a:xfrm>
      </p:grpSpPr>
      <p:sp>
        <p:nvSpPr>
          <p:cNvPr id="3025" name="Google Shape;3025;p20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026" name="Google Shape;3026;p20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027" name="Google Shape;3027;p20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200</a:t>
            </a:fld>
            <a:endParaRPr/>
          </a:p>
        </p:txBody>
      </p:sp>
      <p:pic>
        <p:nvPicPr>
          <p:cNvPr id="3028" name="Google Shape;3028;p200">
            <a:hlinkClick r:id="rId3"/>
          </p:cNvPr>
          <p:cNvPicPr preferRelativeResize="0"/>
          <p:nvPr/>
        </p:nvPicPr>
        <p:blipFill>
          <a:blip r:embed="rId4">
            <a:alphaModFix/>
          </a:blip>
          <a:stretch>
            <a:fillRect/>
          </a:stretch>
        </p:blipFill>
        <p:spPr>
          <a:xfrm>
            <a:off x="1065175" y="1223400"/>
            <a:ext cx="7013642" cy="4911651"/>
          </a:xfrm>
          <a:prstGeom prst="rect">
            <a:avLst/>
          </a:prstGeom>
          <a:noFill/>
          <a:ln>
            <a:noFill/>
          </a:ln>
        </p:spPr>
      </p:pic>
      <p:sp>
        <p:nvSpPr>
          <p:cNvPr id="3029" name="Google Shape;3029;p200">
            <a:hlinkClick r:id="rId3"/>
          </p:cNvPr>
          <p:cNvSpPr/>
          <p:nvPr/>
        </p:nvSpPr>
        <p:spPr>
          <a:xfrm>
            <a:off x="7418925" y="6860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3033"/>
        <p:cNvGrpSpPr/>
        <p:nvPr/>
      </p:nvGrpSpPr>
      <p:grpSpPr>
        <a:xfrm>
          <a:off x="0" y="0"/>
          <a:ext cx="0" cy="0"/>
          <a:chOff x="0" y="0"/>
          <a:chExt cx="0" cy="0"/>
        </a:xfrm>
      </p:grpSpPr>
      <p:sp>
        <p:nvSpPr>
          <p:cNvPr id="3034" name="Google Shape;3034;p20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035" name="Google Shape;3035;p20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036" name="Google Shape;3036;p20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201</a:t>
            </a:fld>
            <a:endParaRPr/>
          </a:p>
        </p:txBody>
      </p:sp>
      <p:sp>
        <p:nvSpPr>
          <p:cNvPr id="3037" name="Google Shape;3037;p201"/>
          <p:cNvSpPr txBox="1"/>
          <p:nvPr/>
        </p:nvSpPr>
        <p:spPr>
          <a:xfrm>
            <a:off x="371950" y="1164400"/>
            <a:ext cx="8652900" cy="4121100"/>
          </a:xfrm>
          <a:prstGeom prst="rect">
            <a:avLst/>
          </a:prstGeom>
          <a:noFill/>
          <a:ln>
            <a:noFill/>
          </a:ln>
        </p:spPr>
        <p:txBody>
          <a:bodyPr spcFirstLastPara="1" wrap="square" lIns="68550" tIns="34275" rIns="68550" bIns="34275" anchor="t" anchorCtr="0">
            <a:noAutofit/>
          </a:bodyPr>
          <a:lstStyle/>
          <a:p>
            <a:pPr marL="457200" marR="0" lvl="0" indent="-355600" algn="l" rtl="0">
              <a:lnSpc>
                <a:spcPct val="115000"/>
              </a:lnSpc>
              <a:spcBef>
                <a:spcPts val="0"/>
              </a:spcBef>
              <a:spcAft>
                <a:spcPts val="0"/>
              </a:spcAft>
              <a:buSzPts val="2000"/>
              <a:buFont typeface="Malgun Gothic"/>
              <a:buChar char="●"/>
            </a:pPr>
            <a:r>
              <a:rPr lang="ko-KR" sz="2000">
                <a:latin typeface="Malgun Gothic"/>
                <a:ea typeface="Malgun Gothic"/>
                <a:cs typeface="Malgun Gothic"/>
                <a:sym typeface="Malgun Gothic"/>
              </a:rPr>
              <a:t>정규분포의 특징을 요약하면 다음과 같다.</a:t>
            </a:r>
            <a:endParaRPr sz="200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2000">
              <a:latin typeface="Malgun Gothic"/>
              <a:ea typeface="Malgun Gothic"/>
              <a:cs typeface="Malgun Gothic"/>
              <a:sym typeface="Malgun Gothic"/>
            </a:endParaRPr>
          </a:p>
          <a:p>
            <a:pPr marL="914400" marR="0" lvl="0" indent="-355600" algn="l" rtl="0">
              <a:lnSpc>
                <a:spcPct val="115000"/>
              </a:lnSpc>
              <a:spcBef>
                <a:spcPts val="0"/>
              </a:spcBef>
              <a:spcAft>
                <a:spcPts val="0"/>
              </a:spcAft>
              <a:buSzPts val="2000"/>
              <a:buFont typeface="Malgun Gothic"/>
              <a:buAutoNum type="arabicParenR"/>
            </a:pPr>
            <a:r>
              <a:rPr lang="ko-KR" sz="2000">
                <a:latin typeface="Malgun Gothic"/>
                <a:ea typeface="Malgun Gothic"/>
                <a:cs typeface="Malgun Gothic"/>
                <a:sym typeface="Malgun Gothic"/>
              </a:rPr>
              <a:t>종 모양의 연속함수이다.</a:t>
            </a:r>
            <a:endParaRPr sz="2000">
              <a:latin typeface="Malgun Gothic"/>
              <a:ea typeface="Malgun Gothic"/>
              <a:cs typeface="Malgun Gothic"/>
              <a:sym typeface="Malgun Gothic"/>
            </a:endParaRPr>
          </a:p>
          <a:p>
            <a:pPr marL="914400" marR="0" lvl="0" indent="-355600" algn="l" rtl="0">
              <a:lnSpc>
                <a:spcPct val="115000"/>
              </a:lnSpc>
              <a:spcBef>
                <a:spcPts val="0"/>
              </a:spcBef>
              <a:spcAft>
                <a:spcPts val="0"/>
              </a:spcAft>
              <a:buSzPts val="2000"/>
              <a:buFont typeface="Malgun Gothic"/>
              <a:buAutoNum type="arabicParenR"/>
            </a:pPr>
            <a:r>
              <a:rPr lang="ko-KR" sz="2000">
                <a:latin typeface="Malgun Gothic"/>
                <a:ea typeface="Malgun Gothic"/>
                <a:cs typeface="Malgun Gothic"/>
                <a:sym typeface="Malgun Gothic"/>
              </a:rPr>
              <a:t>평균 </a:t>
            </a:r>
            <a:r>
              <a:rPr lang="ko-KR" sz="2000" i="1">
                <a:latin typeface="Malgun Gothic"/>
                <a:ea typeface="Malgun Gothic"/>
                <a:cs typeface="Malgun Gothic"/>
                <a:sym typeface="Malgun Gothic"/>
              </a:rPr>
              <a:t>μ </a:t>
            </a:r>
            <a:r>
              <a:rPr lang="ko-KR" sz="2000">
                <a:latin typeface="Malgun Gothic"/>
                <a:ea typeface="Malgun Gothic"/>
                <a:cs typeface="Malgun Gothic"/>
                <a:sym typeface="Malgun Gothic"/>
              </a:rPr>
              <a:t>에 대해 서로 대칭이다. 따라서 평균의 왼쪽과 오른쪽의 확률은 각각 0.5이다.</a:t>
            </a:r>
            <a:endParaRPr sz="2000">
              <a:latin typeface="Malgun Gothic"/>
              <a:ea typeface="Malgun Gothic"/>
              <a:cs typeface="Malgun Gothic"/>
              <a:sym typeface="Malgun Gothic"/>
            </a:endParaRPr>
          </a:p>
          <a:p>
            <a:pPr marL="914400" marR="0" lvl="0" indent="-355600" algn="l" rtl="0">
              <a:lnSpc>
                <a:spcPct val="115000"/>
              </a:lnSpc>
              <a:spcBef>
                <a:spcPts val="0"/>
              </a:spcBef>
              <a:spcAft>
                <a:spcPts val="0"/>
              </a:spcAft>
              <a:buSzPts val="2000"/>
              <a:buFont typeface="Malgun Gothic"/>
              <a:buAutoNum type="arabicParenR"/>
            </a:pPr>
            <a:r>
              <a:rPr lang="ko-KR" sz="2000" i="1">
                <a:solidFill>
                  <a:schemeClr val="dk1"/>
                </a:solidFill>
                <a:latin typeface="Malgun Gothic"/>
                <a:ea typeface="Malgun Gothic"/>
                <a:cs typeface="Malgun Gothic"/>
                <a:sym typeface="Malgun Gothic"/>
              </a:rPr>
              <a:t>μ </a:t>
            </a:r>
            <a:r>
              <a:rPr lang="ko-KR" sz="2000">
                <a:latin typeface="Malgun Gothic"/>
                <a:ea typeface="Malgun Gothic"/>
                <a:cs typeface="Malgun Gothic"/>
                <a:sym typeface="Malgun Gothic"/>
              </a:rPr>
              <a:t>나 </a:t>
            </a:r>
            <a:r>
              <a:rPr lang="ko-KR" sz="2000" i="1">
                <a:latin typeface="Malgun Gothic"/>
                <a:ea typeface="Malgun Gothic"/>
                <a:cs typeface="Malgun Gothic"/>
                <a:sym typeface="Malgun Gothic"/>
              </a:rPr>
              <a:t>σ </a:t>
            </a:r>
            <a:r>
              <a:rPr lang="ko-KR" sz="2000">
                <a:latin typeface="Malgun Gothic"/>
                <a:ea typeface="Malgun Gothic"/>
                <a:cs typeface="Malgun Gothic"/>
                <a:sym typeface="Malgun Gothic"/>
              </a:rPr>
              <a:t>의 값에 따라 정규분포는 무한히 많이 있을 수 있다.</a:t>
            </a:r>
            <a:endParaRPr sz="2000">
              <a:latin typeface="Malgun Gothic"/>
              <a:ea typeface="Malgun Gothic"/>
              <a:cs typeface="Malgun Gothic"/>
              <a:sym typeface="Malgun Gothic"/>
            </a:endParaRPr>
          </a:p>
          <a:p>
            <a:pPr marL="914400" marR="0" lvl="0" indent="-355600" algn="l" rtl="0">
              <a:lnSpc>
                <a:spcPct val="115000"/>
              </a:lnSpc>
              <a:spcBef>
                <a:spcPts val="0"/>
              </a:spcBef>
              <a:spcAft>
                <a:spcPts val="0"/>
              </a:spcAft>
              <a:buSzPts val="2000"/>
              <a:buFont typeface="Malgun Gothic"/>
              <a:buAutoNum type="arabicParenR"/>
            </a:pPr>
            <a:r>
              <a:rPr lang="ko-KR" sz="2000">
                <a:latin typeface="Malgun Gothic"/>
                <a:ea typeface="Malgun Gothic"/>
                <a:cs typeface="Malgun Gothic"/>
                <a:sym typeface="Malgun Gothic"/>
              </a:rPr>
              <a:t>축의 구간 [ </a:t>
            </a:r>
            <a:r>
              <a:rPr lang="ko-KR" sz="2000" i="1">
                <a:solidFill>
                  <a:schemeClr val="dk1"/>
                </a:solidFill>
                <a:latin typeface="Malgun Gothic"/>
                <a:ea typeface="Malgun Gothic"/>
                <a:cs typeface="Malgun Gothic"/>
                <a:sym typeface="Malgun Gothic"/>
              </a:rPr>
              <a:t>μ - σ, μ </a:t>
            </a:r>
            <a:r>
              <a:rPr lang="ko-KR" sz="2000">
                <a:solidFill>
                  <a:schemeClr val="dk1"/>
                </a:solidFill>
                <a:latin typeface="Malgun Gothic"/>
                <a:ea typeface="Malgun Gothic"/>
                <a:cs typeface="Malgun Gothic"/>
                <a:sym typeface="Malgun Gothic"/>
              </a:rPr>
              <a:t>+</a:t>
            </a:r>
            <a:r>
              <a:rPr lang="ko-KR" sz="2000" i="1">
                <a:solidFill>
                  <a:schemeClr val="dk1"/>
                </a:solidFill>
                <a:latin typeface="Malgun Gothic"/>
                <a:ea typeface="Malgun Gothic"/>
                <a:cs typeface="Malgun Gothic"/>
                <a:sym typeface="Malgun Gothic"/>
              </a:rPr>
              <a:t> σ </a:t>
            </a:r>
            <a:r>
              <a:rPr lang="ko-KR" sz="2000">
                <a:latin typeface="Malgun Gothic"/>
                <a:ea typeface="Malgun Gothic"/>
                <a:cs typeface="Malgun Gothic"/>
                <a:sym typeface="Malgun Gothic"/>
              </a:rPr>
              <a:t>]의 확률은 0.68, 구간[ </a:t>
            </a:r>
            <a:r>
              <a:rPr lang="ko-KR" sz="2000" i="1">
                <a:solidFill>
                  <a:schemeClr val="dk1"/>
                </a:solidFill>
                <a:latin typeface="Malgun Gothic"/>
                <a:ea typeface="Malgun Gothic"/>
                <a:cs typeface="Malgun Gothic"/>
                <a:sym typeface="Malgun Gothic"/>
              </a:rPr>
              <a:t>μ - </a:t>
            </a:r>
            <a:r>
              <a:rPr lang="ko-KR" sz="2000">
                <a:solidFill>
                  <a:schemeClr val="dk1"/>
                </a:solidFill>
                <a:latin typeface="Malgun Gothic"/>
                <a:ea typeface="Malgun Gothic"/>
                <a:cs typeface="Malgun Gothic"/>
                <a:sym typeface="Malgun Gothic"/>
              </a:rPr>
              <a:t>2</a:t>
            </a:r>
            <a:r>
              <a:rPr lang="ko-KR" sz="2000" i="1">
                <a:solidFill>
                  <a:schemeClr val="dk1"/>
                </a:solidFill>
                <a:latin typeface="Malgun Gothic"/>
                <a:ea typeface="Malgun Gothic"/>
                <a:cs typeface="Malgun Gothic"/>
                <a:sym typeface="Malgun Gothic"/>
              </a:rPr>
              <a:t>σ, μ </a:t>
            </a:r>
            <a:r>
              <a:rPr lang="ko-KR" sz="2000">
                <a:solidFill>
                  <a:schemeClr val="dk1"/>
                </a:solidFill>
                <a:latin typeface="Malgun Gothic"/>
                <a:ea typeface="Malgun Gothic"/>
                <a:cs typeface="Malgun Gothic"/>
                <a:sym typeface="Malgun Gothic"/>
              </a:rPr>
              <a:t>+</a:t>
            </a:r>
            <a:r>
              <a:rPr lang="ko-KR" sz="2000" i="1">
                <a:solidFill>
                  <a:schemeClr val="dk1"/>
                </a:solidFill>
                <a:latin typeface="Malgun Gothic"/>
                <a:ea typeface="Malgun Gothic"/>
                <a:cs typeface="Malgun Gothic"/>
                <a:sym typeface="Malgun Gothic"/>
              </a:rPr>
              <a:t> </a:t>
            </a:r>
            <a:r>
              <a:rPr lang="ko-KR" sz="2000">
                <a:solidFill>
                  <a:schemeClr val="dk1"/>
                </a:solidFill>
                <a:latin typeface="Malgun Gothic"/>
                <a:ea typeface="Malgun Gothic"/>
                <a:cs typeface="Malgun Gothic"/>
                <a:sym typeface="Malgun Gothic"/>
              </a:rPr>
              <a:t>2</a:t>
            </a:r>
            <a:r>
              <a:rPr lang="ko-KR" sz="2000" i="1">
                <a:solidFill>
                  <a:schemeClr val="dk1"/>
                </a:solidFill>
                <a:latin typeface="Malgun Gothic"/>
                <a:ea typeface="Malgun Gothic"/>
                <a:cs typeface="Malgun Gothic"/>
                <a:sym typeface="Malgun Gothic"/>
              </a:rPr>
              <a:t>σ </a:t>
            </a:r>
            <a:r>
              <a:rPr lang="ko-KR" sz="2000">
                <a:latin typeface="Malgun Gothic"/>
                <a:ea typeface="Malgun Gothic"/>
                <a:cs typeface="Malgun Gothic"/>
                <a:sym typeface="Malgun Gothic"/>
              </a:rPr>
              <a:t>]의 확률은 0.95, 구간 </a:t>
            </a:r>
            <a:r>
              <a:rPr lang="ko-KR" sz="2000">
                <a:solidFill>
                  <a:schemeClr val="dk1"/>
                </a:solidFill>
                <a:latin typeface="Malgun Gothic"/>
                <a:ea typeface="Malgun Gothic"/>
                <a:cs typeface="Malgun Gothic"/>
                <a:sym typeface="Malgun Gothic"/>
              </a:rPr>
              <a:t>[ </a:t>
            </a:r>
            <a:r>
              <a:rPr lang="ko-KR" sz="2000" i="1">
                <a:solidFill>
                  <a:schemeClr val="dk1"/>
                </a:solidFill>
                <a:latin typeface="Malgun Gothic"/>
                <a:ea typeface="Malgun Gothic"/>
                <a:cs typeface="Malgun Gothic"/>
                <a:sym typeface="Malgun Gothic"/>
              </a:rPr>
              <a:t>μ - </a:t>
            </a:r>
            <a:r>
              <a:rPr lang="ko-KR" sz="2000">
                <a:solidFill>
                  <a:schemeClr val="dk1"/>
                </a:solidFill>
                <a:latin typeface="Malgun Gothic"/>
                <a:ea typeface="Malgun Gothic"/>
                <a:cs typeface="Malgun Gothic"/>
                <a:sym typeface="Malgun Gothic"/>
              </a:rPr>
              <a:t>3</a:t>
            </a:r>
            <a:r>
              <a:rPr lang="ko-KR" sz="2000" i="1">
                <a:solidFill>
                  <a:schemeClr val="dk1"/>
                </a:solidFill>
                <a:latin typeface="Malgun Gothic"/>
                <a:ea typeface="Malgun Gothic"/>
                <a:cs typeface="Malgun Gothic"/>
                <a:sym typeface="Malgun Gothic"/>
              </a:rPr>
              <a:t>σ, μ </a:t>
            </a:r>
            <a:r>
              <a:rPr lang="ko-KR" sz="2000">
                <a:solidFill>
                  <a:schemeClr val="dk1"/>
                </a:solidFill>
                <a:latin typeface="Malgun Gothic"/>
                <a:ea typeface="Malgun Gothic"/>
                <a:cs typeface="Malgun Gothic"/>
                <a:sym typeface="Malgun Gothic"/>
              </a:rPr>
              <a:t>+</a:t>
            </a:r>
            <a:r>
              <a:rPr lang="ko-KR" sz="2000" i="1">
                <a:solidFill>
                  <a:schemeClr val="dk1"/>
                </a:solidFill>
                <a:latin typeface="Malgun Gothic"/>
                <a:ea typeface="Malgun Gothic"/>
                <a:cs typeface="Malgun Gothic"/>
                <a:sym typeface="Malgun Gothic"/>
              </a:rPr>
              <a:t> </a:t>
            </a:r>
            <a:r>
              <a:rPr lang="ko-KR" sz="2000">
                <a:solidFill>
                  <a:schemeClr val="dk1"/>
                </a:solidFill>
                <a:latin typeface="Malgun Gothic"/>
                <a:ea typeface="Malgun Gothic"/>
                <a:cs typeface="Malgun Gothic"/>
                <a:sym typeface="Malgun Gothic"/>
              </a:rPr>
              <a:t>3</a:t>
            </a:r>
            <a:r>
              <a:rPr lang="ko-KR" sz="2000" i="1">
                <a:solidFill>
                  <a:schemeClr val="dk1"/>
                </a:solidFill>
                <a:latin typeface="Malgun Gothic"/>
                <a:ea typeface="Malgun Gothic"/>
                <a:cs typeface="Malgun Gothic"/>
                <a:sym typeface="Malgun Gothic"/>
              </a:rPr>
              <a:t>σ </a:t>
            </a:r>
            <a:r>
              <a:rPr lang="ko-KR" sz="2000">
                <a:solidFill>
                  <a:schemeClr val="dk1"/>
                </a:solidFill>
                <a:latin typeface="Malgun Gothic"/>
                <a:ea typeface="Malgun Gothic"/>
                <a:cs typeface="Malgun Gothic"/>
                <a:sym typeface="Malgun Gothic"/>
              </a:rPr>
              <a:t>]</a:t>
            </a:r>
            <a:r>
              <a:rPr lang="ko-KR" sz="2000">
                <a:latin typeface="Malgun Gothic"/>
                <a:ea typeface="Malgun Gothic"/>
                <a:cs typeface="Malgun Gothic"/>
                <a:sym typeface="Malgun Gothic"/>
              </a:rPr>
              <a:t>의 확률은 0.997이 된다. 즉, 정규확률변량은 평균 주위에 대부분의 값을 가지며, 평균에서 좌우로 표준편차의 3배 이상 떨어진 값은 거의 없다.</a:t>
            </a:r>
            <a:endParaRPr sz="2000">
              <a:latin typeface="Malgun Gothic"/>
              <a:ea typeface="Malgun Gothic"/>
              <a:cs typeface="Malgun Gothic"/>
              <a:sym typeface="Malgun Gothic"/>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3041"/>
        <p:cNvGrpSpPr/>
        <p:nvPr/>
      </p:nvGrpSpPr>
      <p:grpSpPr>
        <a:xfrm>
          <a:off x="0" y="0"/>
          <a:ext cx="0" cy="0"/>
          <a:chOff x="0" y="0"/>
          <a:chExt cx="0" cy="0"/>
        </a:xfrm>
      </p:grpSpPr>
      <p:sp>
        <p:nvSpPr>
          <p:cNvPr id="3042" name="Google Shape;3042;p20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043" name="Google Shape;3043;p20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044" name="Google Shape;3044;p20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202</a:t>
            </a:fld>
            <a:endParaRPr/>
          </a:p>
        </p:txBody>
      </p:sp>
      <p:sp>
        <p:nvSpPr>
          <p:cNvPr id="3045" name="Google Shape;3045;p202"/>
          <p:cNvSpPr txBox="1"/>
          <p:nvPr/>
        </p:nvSpPr>
        <p:spPr>
          <a:xfrm>
            <a:off x="371950" y="1164400"/>
            <a:ext cx="8652900" cy="402000"/>
          </a:xfrm>
          <a:prstGeom prst="rect">
            <a:avLst/>
          </a:prstGeom>
          <a:noFill/>
          <a:ln>
            <a:noFill/>
          </a:ln>
        </p:spPr>
        <p:txBody>
          <a:bodyPr spcFirstLastPara="1" wrap="square" lIns="68550" tIns="34275" rIns="68550" bIns="34275" anchor="t" anchorCtr="0">
            <a:noAutofit/>
          </a:bodyPr>
          <a:lstStyle/>
          <a:p>
            <a:pPr marL="457200" marR="0" lvl="0" indent="-355600" algn="l" rtl="0">
              <a:lnSpc>
                <a:spcPct val="115000"/>
              </a:lnSpc>
              <a:spcBef>
                <a:spcPts val="0"/>
              </a:spcBef>
              <a:spcAft>
                <a:spcPts val="0"/>
              </a:spcAft>
              <a:buSzPts val="2000"/>
              <a:buFont typeface="Malgun Gothic"/>
              <a:buChar char="●"/>
            </a:pPr>
            <a:r>
              <a:rPr lang="ko-KR" sz="2000">
                <a:latin typeface="Malgun Gothic"/>
                <a:ea typeface="Malgun Gothic"/>
                <a:cs typeface="Malgun Gothic"/>
                <a:sym typeface="Malgun Gothic"/>
              </a:rPr>
              <a:t>정규분포에서의 확률계산</a:t>
            </a:r>
            <a:endParaRPr sz="2000">
              <a:latin typeface="Malgun Gothic"/>
              <a:ea typeface="Malgun Gothic"/>
              <a:cs typeface="Malgun Gothic"/>
              <a:sym typeface="Malgun Gothic"/>
            </a:endParaRPr>
          </a:p>
        </p:txBody>
      </p:sp>
      <p:pic>
        <p:nvPicPr>
          <p:cNvPr id="3046" name="Google Shape;3046;p202" descr="{&quot;type&quot;:&quot;$$&quot;,&quot;code&quot;:&quot;$$P\\left(a\\leq X\\leq b\\right)=\\int_{a}^{b}\\dfrac{1}{{\\sqrt[]{2\\pi}}\\sigma}\\exp\\left[-\\dfrac{\\left(x-\\mu\\right)^{2}}{2\\sigma^{2}}\\right]dx$$&quot;,&quot;id&quot;:&quot;132&quot;,&quot;backgroundColor&quot;:&quot;#FFFFFF&quot;,&quot;font&quot;:{&quot;size&quot;:12,&quot;color&quot;:&quot;#000000&quot;,&quot;family&quot;:&quot;Arial&quot;},&quot;aid&quot;:null,&quot;ts&quot;:1682326844027,&quot;cs&quot;:&quot;IZK5lPAMKvQ9AaJ4VOfJ4w==&quot;,&quot;size&quot;:{&quot;width&quot;:384.3333333333333,&quot;height&quot;:56.333333333333336}}"/>
          <p:cNvPicPr preferRelativeResize="0"/>
          <p:nvPr/>
        </p:nvPicPr>
        <p:blipFill>
          <a:blip r:embed="rId3">
            <a:alphaModFix/>
          </a:blip>
          <a:stretch>
            <a:fillRect/>
          </a:stretch>
        </p:blipFill>
        <p:spPr>
          <a:xfrm>
            <a:off x="1633225" y="5116875"/>
            <a:ext cx="6130351" cy="898550"/>
          </a:xfrm>
          <a:prstGeom prst="rect">
            <a:avLst/>
          </a:prstGeom>
          <a:noFill/>
          <a:ln>
            <a:noFill/>
          </a:ln>
        </p:spPr>
      </p:pic>
      <p:pic>
        <p:nvPicPr>
          <p:cNvPr id="3047" name="Google Shape;3047;p202"/>
          <p:cNvPicPr preferRelativeResize="0"/>
          <p:nvPr/>
        </p:nvPicPr>
        <p:blipFill rotWithShape="1">
          <a:blip r:embed="rId4">
            <a:alphaModFix/>
          </a:blip>
          <a:srcRect t="12388"/>
          <a:stretch/>
        </p:blipFill>
        <p:spPr>
          <a:xfrm>
            <a:off x="1801464" y="1657025"/>
            <a:ext cx="5541225" cy="2912925"/>
          </a:xfrm>
          <a:prstGeom prst="rect">
            <a:avLst/>
          </a:prstGeom>
          <a:noFill/>
          <a:ln>
            <a:noFill/>
          </a:ln>
        </p:spPr>
      </p:pic>
      <p:sp>
        <p:nvSpPr>
          <p:cNvPr id="3048" name="Google Shape;3048;p202"/>
          <p:cNvSpPr txBox="1"/>
          <p:nvPr/>
        </p:nvSpPr>
        <p:spPr>
          <a:xfrm>
            <a:off x="2190200" y="4569950"/>
            <a:ext cx="5152500" cy="40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ko-KR" sz="1700">
                <a:solidFill>
                  <a:schemeClr val="dk1"/>
                </a:solidFill>
                <a:latin typeface="Malgun Gothic"/>
                <a:ea typeface="Malgun Gothic"/>
                <a:cs typeface="Malgun Gothic"/>
                <a:sym typeface="Malgun Gothic"/>
              </a:rPr>
              <a:t>그림. 정규분포에서의 확률</a:t>
            </a:r>
            <a:r>
              <a:rPr lang="ko-KR" sz="1700">
                <a:solidFill>
                  <a:schemeClr val="dk1"/>
                </a:solidFill>
              </a:rPr>
              <a:t> </a:t>
            </a:r>
            <a:r>
              <a:rPr lang="ko-KR" sz="1700" i="1">
                <a:solidFill>
                  <a:schemeClr val="dk1"/>
                </a:solidFill>
                <a:latin typeface="Times New Roman"/>
                <a:ea typeface="Times New Roman"/>
                <a:cs typeface="Times New Roman"/>
                <a:sym typeface="Times New Roman"/>
              </a:rPr>
              <a:t>P(a ≤ X ≤ b)</a:t>
            </a:r>
            <a:endParaRPr sz="1700" i="1">
              <a:solidFill>
                <a:schemeClr val="dk1"/>
              </a:solidFill>
              <a:latin typeface="Times New Roman"/>
              <a:ea typeface="Times New Roman"/>
              <a:cs typeface="Times New Roman"/>
              <a:sym typeface="Times New Roman"/>
            </a:endParaRPr>
          </a:p>
        </p:txBody>
      </p:sp>
      <p:sp>
        <p:nvSpPr>
          <p:cNvPr id="3049" name="Google Shape;3049;p202"/>
          <p:cNvSpPr txBox="1"/>
          <p:nvPr/>
        </p:nvSpPr>
        <p:spPr>
          <a:xfrm>
            <a:off x="6465850" y="4123550"/>
            <a:ext cx="3924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1700" i="1">
                <a:solidFill>
                  <a:schemeClr val="dk1"/>
                </a:solidFill>
                <a:latin typeface="Times New Roman"/>
                <a:ea typeface="Times New Roman"/>
                <a:cs typeface="Times New Roman"/>
                <a:sym typeface="Times New Roman"/>
              </a:rPr>
              <a:t>X </a:t>
            </a:r>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3053"/>
        <p:cNvGrpSpPr/>
        <p:nvPr/>
      </p:nvGrpSpPr>
      <p:grpSpPr>
        <a:xfrm>
          <a:off x="0" y="0"/>
          <a:ext cx="0" cy="0"/>
          <a:chOff x="0" y="0"/>
          <a:chExt cx="0" cy="0"/>
        </a:xfrm>
      </p:grpSpPr>
      <p:sp>
        <p:nvSpPr>
          <p:cNvPr id="3054" name="Google Shape;3054;p20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055" name="Google Shape;3055;p20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056" name="Google Shape;3056;p20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203</a:t>
            </a:fld>
            <a:endParaRPr/>
          </a:p>
        </p:txBody>
      </p:sp>
      <p:sp>
        <p:nvSpPr>
          <p:cNvPr id="3057" name="Google Shape;3057;p203"/>
          <p:cNvSpPr txBox="1"/>
          <p:nvPr/>
        </p:nvSpPr>
        <p:spPr>
          <a:xfrm>
            <a:off x="412000" y="1160125"/>
            <a:ext cx="8632200" cy="34212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Char char="●"/>
            </a:pPr>
            <a:r>
              <a:rPr lang="ko-KR" sz="2000">
                <a:latin typeface="Malgun Gothic"/>
                <a:ea typeface="Malgun Gothic"/>
                <a:cs typeface="Malgun Gothic"/>
                <a:sym typeface="Malgun Gothic"/>
              </a:rPr>
              <a:t>일반적인 정규확률변량 </a:t>
            </a:r>
            <a:r>
              <a:rPr lang="ko-KR" sz="2000" i="1">
                <a:latin typeface="Times New Roman"/>
                <a:ea typeface="Times New Roman"/>
                <a:cs typeface="Times New Roman"/>
                <a:sym typeface="Times New Roman"/>
              </a:rPr>
              <a:t>X</a:t>
            </a:r>
            <a:r>
              <a:rPr lang="ko-KR" sz="2000">
                <a:latin typeface="Malgun Gothic"/>
                <a:ea typeface="Malgun Gothic"/>
                <a:cs typeface="Malgun Gothic"/>
                <a:sym typeface="Malgun Gothic"/>
              </a:rPr>
              <a:t>가 </a:t>
            </a:r>
            <a:r>
              <a:rPr lang="ko-KR" sz="2000">
                <a:latin typeface="Times New Roman"/>
                <a:ea typeface="Times New Roman"/>
                <a:cs typeface="Times New Roman"/>
                <a:sym typeface="Times New Roman"/>
              </a:rPr>
              <a:t>N(</a:t>
            </a:r>
            <a:r>
              <a:rPr lang="ko-KR" sz="2000" i="1">
                <a:solidFill>
                  <a:schemeClr val="dk1"/>
                </a:solidFill>
                <a:latin typeface="Times New Roman"/>
                <a:ea typeface="Times New Roman"/>
                <a:cs typeface="Times New Roman"/>
                <a:sym typeface="Times New Roman"/>
              </a:rPr>
              <a:t>μ</a:t>
            </a:r>
            <a:r>
              <a:rPr lang="ko-KR" sz="2000">
                <a:latin typeface="Times New Roman"/>
                <a:ea typeface="Times New Roman"/>
                <a:cs typeface="Times New Roman"/>
                <a:sym typeface="Times New Roman"/>
              </a:rPr>
              <a:t>, </a:t>
            </a:r>
            <a:r>
              <a:rPr lang="ko-KR" sz="2000" i="1">
                <a:solidFill>
                  <a:schemeClr val="dk1"/>
                </a:solidFill>
                <a:latin typeface="Times New Roman"/>
                <a:ea typeface="Times New Roman"/>
                <a:cs typeface="Times New Roman"/>
                <a:sym typeface="Times New Roman"/>
              </a:rPr>
              <a:t>σ</a:t>
            </a:r>
            <a:r>
              <a:rPr lang="ko-KR" sz="2000" baseline="30000">
                <a:solidFill>
                  <a:schemeClr val="dk1"/>
                </a:solidFill>
                <a:latin typeface="Times New Roman"/>
                <a:ea typeface="Times New Roman"/>
                <a:cs typeface="Times New Roman"/>
                <a:sym typeface="Times New Roman"/>
              </a:rPr>
              <a:t> 2</a:t>
            </a:r>
            <a:r>
              <a:rPr lang="ko-KR" sz="2000">
                <a:solidFill>
                  <a:schemeClr val="dk1"/>
                </a:solidFill>
                <a:latin typeface="Times New Roman"/>
                <a:ea typeface="Times New Roman"/>
                <a:cs typeface="Times New Roman"/>
                <a:sym typeface="Times New Roman"/>
              </a:rPr>
              <a:t>)</a:t>
            </a:r>
            <a:r>
              <a:rPr lang="ko-KR" sz="2000">
                <a:latin typeface="Malgun Gothic"/>
                <a:ea typeface="Malgun Gothic"/>
                <a:cs typeface="Malgun Gothic"/>
                <a:sym typeface="Malgun Gothic"/>
              </a:rPr>
              <a:t>일 때 </a:t>
            </a:r>
            <a:r>
              <a:rPr lang="ko-KR" sz="2000" i="1">
                <a:latin typeface="Times New Roman"/>
                <a:ea typeface="Times New Roman"/>
                <a:cs typeface="Times New Roman"/>
                <a:sym typeface="Times New Roman"/>
              </a:rPr>
              <a:t>Z</a:t>
            </a:r>
            <a:r>
              <a:rPr lang="ko-KR" sz="2000">
                <a:latin typeface="Times New Roman"/>
                <a:ea typeface="Times New Roman"/>
                <a:cs typeface="Times New Roman"/>
                <a:sym typeface="Times New Roman"/>
              </a:rPr>
              <a:t>=(X-</a:t>
            </a:r>
            <a:r>
              <a:rPr lang="ko-KR" sz="2000" i="1">
                <a:solidFill>
                  <a:schemeClr val="dk1"/>
                </a:solidFill>
                <a:latin typeface="Times New Roman"/>
                <a:ea typeface="Times New Roman"/>
                <a:cs typeface="Times New Roman"/>
                <a:sym typeface="Times New Roman"/>
              </a:rPr>
              <a:t>μ</a:t>
            </a:r>
            <a:r>
              <a:rPr lang="ko-KR" sz="2000">
                <a:solidFill>
                  <a:schemeClr val="dk1"/>
                </a:solidFill>
                <a:latin typeface="Times New Roman"/>
                <a:ea typeface="Times New Roman"/>
                <a:cs typeface="Times New Roman"/>
                <a:sym typeface="Times New Roman"/>
              </a:rPr>
              <a:t>)/</a:t>
            </a:r>
            <a:r>
              <a:rPr lang="ko-KR" sz="2000" i="1">
                <a:solidFill>
                  <a:schemeClr val="dk1"/>
                </a:solidFill>
                <a:latin typeface="Times New Roman"/>
                <a:ea typeface="Times New Roman"/>
                <a:cs typeface="Times New Roman"/>
                <a:sym typeface="Times New Roman"/>
              </a:rPr>
              <a:t>σ</a:t>
            </a:r>
            <a:r>
              <a:rPr lang="ko-KR" sz="2000">
                <a:latin typeface="Malgun Gothic"/>
                <a:ea typeface="Malgun Gothic"/>
                <a:cs typeface="Malgun Gothic"/>
                <a:sym typeface="Malgun Gothic"/>
              </a:rPr>
              <a:t> 변환을 취하면, </a:t>
            </a:r>
            <a:r>
              <a:rPr lang="ko-KR" sz="2000" i="1">
                <a:solidFill>
                  <a:schemeClr val="dk1"/>
                </a:solidFill>
                <a:latin typeface="Malgun Gothic"/>
                <a:ea typeface="Malgun Gothic"/>
                <a:cs typeface="Malgun Gothic"/>
                <a:sym typeface="Malgun Gothic"/>
              </a:rPr>
              <a:t>Z</a:t>
            </a:r>
            <a:r>
              <a:rPr lang="ko-KR" sz="2000">
                <a:latin typeface="Malgun Gothic"/>
                <a:ea typeface="Malgun Gothic"/>
                <a:cs typeface="Malgun Gothic"/>
                <a:sym typeface="Malgun Gothic"/>
              </a:rPr>
              <a:t>는 평균이 0이고 표준편차가 1인 정규분포 </a:t>
            </a:r>
            <a:r>
              <a:rPr lang="ko-KR" sz="2000">
                <a:solidFill>
                  <a:schemeClr val="dk1"/>
                </a:solidFill>
                <a:latin typeface="Times New Roman"/>
                <a:ea typeface="Times New Roman"/>
                <a:cs typeface="Times New Roman"/>
                <a:sym typeface="Times New Roman"/>
              </a:rPr>
              <a:t>N(0, 1)</a:t>
            </a:r>
            <a:r>
              <a:rPr lang="ko-KR" sz="2000">
                <a:latin typeface="Malgun Gothic"/>
                <a:ea typeface="Malgun Gothic"/>
                <a:cs typeface="Malgun Gothic"/>
                <a:sym typeface="Malgun Gothic"/>
              </a:rPr>
              <a:t>를 따르게 된다.</a:t>
            </a:r>
            <a:endParaRPr sz="2000">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Char char="●"/>
            </a:pPr>
            <a:r>
              <a:rPr lang="ko-KR" sz="2000">
                <a:latin typeface="Malgun Gothic"/>
                <a:ea typeface="Malgun Gothic"/>
                <a:cs typeface="Malgun Gothic"/>
                <a:sym typeface="Malgun Gothic"/>
              </a:rPr>
              <a:t>이 사실은 </a:t>
            </a:r>
            <a:r>
              <a:rPr lang="ko-KR" sz="2000">
                <a:solidFill>
                  <a:schemeClr val="dk1"/>
                </a:solidFill>
                <a:latin typeface="Times New Roman"/>
                <a:ea typeface="Times New Roman"/>
                <a:cs typeface="Times New Roman"/>
                <a:sym typeface="Times New Roman"/>
              </a:rPr>
              <a:t>N(0, 1)</a:t>
            </a:r>
            <a:r>
              <a:rPr lang="ko-KR" sz="2000">
                <a:latin typeface="Malgun Gothic"/>
                <a:ea typeface="Malgun Gothic"/>
                <a:cs typeface="Malgun Gothic"/>
                <a:sym typeface="Malgun Gothic"/>
              </a:rPr>
              <a:t>인 분포의 모든 확률을 구할 수 있다면, 임의의 정규분포의 확률도 구할 수 있음을 뜻한다. 그래서, </a:t>
            </a:r>
            <a:r>
              <a:rPr lang="ko-KR" sz="2000">
                <a:solidFill>
                  <a:schemeClr val="dk1"/>
                </a:solidFill>
                <a:latin typeface="Times New Roman"/>
                <a:ea typeface="Times New Roman"/>
                <a:cs typeface="Times New Roman"/>
                <a:sym typeface="Times New Roman"/>
              </a:rPr>
              <a:t>N(0, 1)</a:t>
            </a:r>
            <a:r>
              <a:rPr lang="ko-KR" sz="2000">
                <a:latin typeface="Malgun Gothic"/>
                <a:ea typeface="Malgun Gothic"/>
                <a:cs typeface="Malgun Gothic"/>
                <a:sym typeface="Malgun Gothic"/>
              </a:rPr>
              <a:t>을 특히 표준정규분포(standard normal distribution) 또는 </a:t>
            </a:r>
            <a:r>
              <a:rPr lang="ko-KR" sz="2000">
                <a:latin typeface="Times New Roman"/>
                <a:ea typeface="Times New Roman"/>
                <a:cs typeface="Times New Roman"/>
                <a:sym typeface="Times New Roman"/>
              </a:rPr>
              <a:t>Z</a:t>
            </a:r>
            <a:r>
              <a:rPr lang="ko-KR" sz="2000">
                <a:latin typeface="Malgun Gothic"/>
                <a:ea typeface="Malgun Gothic"/>
                <a:cs typeface="Malgun Gothic"/>
                <a:sym typeface="Malgun Gothic"/>
              </a:rPr>
              <a:t>분포라 한다.</a:t>
            </a:r>
            <a:endParaRPr sz="2000">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Char char="●"/>
            </a:pPr>
            <a:r>
              <a:rPr lang="ko-KR" sz="2000">
                <a:latin typeface="Malgun Gothic"/>
                <a:ea typeface="Malgun Gothic"/>
                <a:cs typeface="Malgun Gothic"/>
                <a:sym typeface="Malgun Gothic"/>
              </a:rPr>
              <a:t>임의의 정규확률변량 </a:t>
            </a:r>
            <a:r>
              <a:rPr lang="ko-KR" sz="2000" i="1">
                <a:solidFill>
                  <a:schemeClr val="dk1"/>
                </a:solidFill>
                <a:latin typeface="Times New Roman"/>
                <a:ea typeface="Times New Roman"/>
                <a:cs typeface="Times New Roman"/>
                <a:sym typeface="Times New Roman"/>
              </a:rPr>
              <a:t>X</a:t>
            </a:r>
            <a:r>
              <a:rPr lang="ko-KR" sz="2000">
                <a:latin typeface="Malgun Gothic"/>
                <a:ea typeface="Malgun Gothic"/>
                <a:cs typeface="Malgun Gothic"/>
                <a:sym typeface="Malgun Gothic"/>
              </a:rPr>
              <a:t>를 표준 정규확률변량 </a:t>
            </a:r>
            <a:r>
              <a:rPr lang="ko-KR" sz="2000" i="1">
                <a:solidFill>
                  <a:schemeClr val="dk1"/>
                </a:solidFill>
                <a:latin typeface="Times New Roman"/>
                <a:ea typeface="Times New Roman"/>
                <a:cs typeface="Times New Roman"/>
                <a:sym typeface="Times New Roman"/>
              </a:rPr>
              <a:t>Z</a:t>
            </a:r>
            <a:r>
              <a:rPr lang="ko-KR" sz="2000">
                <a:latin typeface="Malgun Gothic"/>
                <a:ea typeface="Malgun Gothic"/>
                <a:cs typeface="Malgun Gothic"/>
                <a:sym typeface="Malgun Gothic"/>
              </a:rPr>
              <a:t>로 바꾸어 주는 변환 </a:t>
            </a:r>
            <a:r>
              <a:rPr lang="ko-KR" sz="2000" i="1">
                <a:solidFill>
                  <a:schemeClr val="dk1"/>
                </a:solidFill>
                <a:latin typeface="Times New Roman"/>
                <a:ea typeface="Times New Roman"/>
                <a:cs typeface="Times New Roman"/>
                <a:sym typeface="Times New Roman"/>
              </a:rPr>
              <a:t>Z</a:t>
            </a:r>
            <a:r>
              <a:rPr lang="ko-KR" sz="2000">
                <a:solidFill>
                  <a:schemeClr val="dk1"/>
                </a:solidFill>
                <a:latin typeface="Times New Roman"/>
                <a:ea typeface="Times New Roman"/>
                <a:cs typeface="Times New Roman"/>
                <a:sym typeface="Times New Roman"/>
              </a:rPr>
              <a:t>=(X-</a:t>
            </a:r>
            <a:r>
              <a:rPr lang="ko-KR" sz="2000" i="1">
                <a:solidFill>
                  <a:schemeClr val="dk1"/>
                </a:solidFill>
                <a:latin typeface="Times New Roman"/>
                <a:ea typeface="Times New Roman"/>
                <a:cs typeface="Times New Roman"/>
                <a:sym typeface="Times New Roman"/>
              </a:rPr>
              <a:t>μ</a:t>
            </a:r>
            <a:r>
              <a:rPr lang="ko-KR" sz="2000">
                <a:solidFill>
                  <a:schemeClr val="dk1"/>
                </a:solidFill>
                <a:latin typeface="Times New Roman"/>
                <a:ea typeface="Times New Roman"/>
                <a:cs typeface="Times New Roman"/>
                <a:sym typeface="Times New Roman"/>
              </a:rPr>
              <a:t>)/</a:t>
            </a:r>
            <a:r>
              <a:rPr lang="ko-KR" sz="2000" i="1">
                <a:solidFill>
                  <a:schemeClr val="dk1"/>
                </a:solidFill>
                <a:latin typeface="Times New Roman"/>
                <a:ea typeface="Times New Roman"/>
                <a:cs typeface="Times New Roman"/>
                <a:sym typeface="Times New Roman"/>
              </a:rPr>
              <a:t>σ</a:t>
            </a:r>
            <a:r>
              <a:rPr lang="ko-KR" sz="2000">
                <a:latin typeface="Malgun Gothic"/>
                <a:ea typeface="Malgun Gothic"/>
                <a:cs typeface="Malgun Gothic"/>
                <a:sym typeface="Malgun Gothic"/>
              </a:rPr>
              <a:t> 를 표준화 변환(standardization) 이라고 부른다.</a:t>
            </a:r>
            <a:endParaRPr sz="2000">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Char char="●"/>
            </a:pPr>
            <a:r>
              <a:rPr lang="ko-KR" sz="2000">
                <a:latin typeface="Malgun Gothic"/>
                <a:ea typeface="Malgun Gothic"/>
                <a:cs typeface="Malgun Gothic"/>
                <a:sym typeface="Malgun Gothic"/>
              </a:rPr>
              <a:t>  </a:t>
            </a:r>
            <a:r>
              <a:rPr lang="ko-KR" sz="2000" i="1">
                <a:solidFill>
                  <a:schemeClr val="dk1"/>
                </a:solidFill>
                <a:latin typeface="Times New Roman"/>
                <a:ea typeface="Times New Roman"/>
                <a:cs typeface="Times New Roman"/>
                <a:sym typeface="Times New Roman"/>
              </a:rPr>
              <a:t>X</a:t>
            </a:r>
            <a:r>
              <a:rPr lang="ko-KR" sz="2000">
                <a:latin typeface="Malgun Gothic"/>
                <a:ea typeface="Malgun Gothic"/>
                <a:cs typeface="Malgun Gothic"/>
                <a:sym typeface="Malgun Gothic"/>
              </a:rPr>
              <a:t>가 평균이 </a:t>
            </a:r>
            <a:r>
              <a:rPr lang="ko-KR" sz="2000" i="1">
                <a:solidFill>
                  <a:schemeClr val="dk1"/>
                </a:solidFill>
                <a:latin typeface="Times New Roman"/>
                <a:ea typeface="Times New Roman"/>
                <a:cs typeface="Times New Roman"/>
                <a:sym typeface="Times New Roman"/>
              </a:rPr>
              <a:t>μ</a:t>
            </a:r>
            <a:r>
              <a:rPr lang="ko-KR" sz="2000" i="1">
                <a:solidFill>
                  <a:schemeClr val="dk1"/>
                </a:solidFill>
                <a:latin typeface="Malgun Gothic"/>
                <a:ea typeface="Malgun Gothic"/>
                <a:cs typeface="Malgun Gothic"/>
                <a:sym typeface="Malgun Gothic"/>
              </a:rPr>
              <a:t> </a:t>
            </a:r>
            <a:r>
              <a:rPr lang="ko-KR" sz="2000">
                <a:latin typeface="Malgun Gothic"/>
                <a:ea typeface="Malgun Gothic"/>
                <a:cs typeface="Malgun Gothic"/>
                <a:sym typeface="Malgun Gothic"/>
              </a:rPr>
              <a:t>이고 분산이 </a:t>
            </a:r>
            <a:r>
              <a:rPr lang="ko-KR" sz="2000" i="1">
                <a:solidFill>
                  <a:schemeClr val="dk1"/>
                </a:solidFill>
                <a:latin typeface="Times New Roman"/>
                <a:ea typeface="Times New Roman"/>
                <a:cs typeface="Times New Roman"/>
                <a:sym typeface="Times New Roman"/>
              </a:rPr>
              <a:t>σ</a:t>
            </a:r>
            <a:r>
              <a:rPr lang="ko-KR" sz="2000" baseline="30000">
                <a:solidFill>
                  <a:schemeClr val="dk1"/>
                </a:solidFill>
                <a:latin typeface="Times New Roman"/>
                <a:ea typeface="Times New Roman"/>
                <a:cs typeface="Times New Roman"/>
                <a:sym typeface="Times New Roman"/>
              </a:rPr>
              <a:t> 2</a:t>
            </a:r>
            <a:r>
              <a:rPr lang="ko-KR" sz="2000" baseline="30000">
                <a:solidFill>
                  <a:schemeClr val="dk1"/>
                </a:solidFill>
                <a:latin typeface="Malgun Gothic"/>
                <a:ea typeface="Malgun Gothic"/>
                <a:cs typeface="Malgun Gothic"/>
                <a:sym typeface="Malgun Gothic"/>
              </a:rPr>
              <a:t> </a:t>
            </a:r>
            <a:r>
              <a:rPr lang="ko-KR" sz="2000">
                <a:latin typeface="Malgun Gothic"/>
                <a:ea typeface="Malgun Gothic"/>
                <a:cs typeface="Malgun Gothic"/>
                <a:sym typeface="Malgun Gothic"/>
              </a:rPr>
              <a:t>인 정규분포  </a:t>
            </a:r>
            <a:r>
              <a:rPr lang="ko-KR" sz="2000">
                <a:solidFill>
                  <a:schemeClr val="dk1"/>
                </a:solidFill>
                <a:latin typeface="Times New Roman"/>
                <a:ea typeface="Times New Roman"/>
                <a:cs typeface="Times New Roman"/>
                <a:sym typeface="Times New Roman"/>
              </a:rPr>
              <a:t>N(</a:t>
            </a:r>
            <a:r>
              <a:rPr lang="ko-KR" sz="2000" i="1">
                <a:solidFill>
                  <a:schemeClr val="dk1"/>
                </a:solidFill>
                <a:latin typeface="Times New Roman"/>
                <a:ea typeface="Times New Roman"/>
                <a:cs typeface="Times New Roman"/>
                <a:sym typeface="Times New Roman"/>
              </a:rPr>
              <a:t>μ</a:t>
            </a:r>
            <a:r>
              <a:rPr lang="ko-KR" sz="2000">
                <a:solidFill>
                  <a:schemeClr val="dk1"/>
                </a:solidFill>
                <a:latin typeface="Times New Roman"/>
                <a:ea typeface="Times New Roman"/>
                <a:cs typeface="Times New Roman"/>
                <a:sym typeface="Times New Roman"/>
              </a:rPr>
              <a:t>, </a:t>
            </a:r>
            <a:r>
              <a:rPr lang="ko-KR" sz="2000" i="1">
                <a:solidFill>
                  <a:schemeClr val="dk1"/>
                </a:solidFill>
                <a:latin typeface="Times New Roman"/>
                <a:ea typeface="Times New Roman"/>
                <a:cs typeface="Times New Roman"/>
                <a:sym typeface="Times New Roman"/>
              </a:rPr>
              <a:t>σ</a:t>
            </a:r>
            <a:r>
              <a:rPr lang="ko-KR" sz="2000" baseline="30000">
                <a:solidFill>
                  <a:schemeClr val="dk1"/>
                </a:solidFill>
                <a:latin typeface="Times New Roman"/>
                <a:ea typeface="Times New Roman"/>
                <a:cs typeface="Times New Roman"/>
                <a:sym typeface="Times New Roman"/>
              </a:rPr>
              <a:t> 2</a:t>
            </a:r>
            <a:r>
              <a:rPr lang="ko-KR" sz="2000">
                <a:solidFill>
                  <a:schemeClr val="dk1"/>
                </a:solidFill>
                <a:latin typeface="Times New Roman"/>
                <a:ea typeface="Times New Roman"/>
                <a:cs typeface="Times New Roman"/>
                <a:sym typeface="Times New Roman"/>
              </a:rPr>
              <a:t>) </a:t>
            </a:r>
            <a:r>
              <a:rPr lang="ko-KR" sz="2000">
                <a:latin typeface="Malgun Gothic"/>
                <a:ea typeface="Malgun Gothic"/>
                <a:cs typeface="Malgun Gothic"/>
                <a:sym typeface="Malgun Gothic"/>
              </a:rPr>
              <a:t>일 때 표준화 변환 </a:t>
            </a:r>
            <a:r>
              <a:rPr lang="ko-KR" sz="2000" i="1">
                <a:solidFill>
                  <a:schemeClr val="dk1"/>
                </a:solidFill>
                <a:latin typeface="Times New Roman"/>
                <a:ea typeface="Times New Roman"/>
                <a:cs typeface="Times New Roman"/>
                <a:sym typeface="Times New Roman"/>
              </a:rPr>
              <a:t>Z</a:t>
            </a:r>
            <a:r>
              <a:rPr lang="ko-KR" sz="2000">
                <a:latin typeface="Malgun Gothic"/>
                <a:ea typeface="Malgun Gothic"/>
                <a:cs typeface="Malgun Gothic"/>
                <a:sym typeface="Malgun Gothic"/>
              </a:rPr>
              <a:t>는 평균이 0이고, 표준편차가 1인 정규분포  </a:t>
            </a:r>
            <a:r>
              <a:rPr lang="ko-KR" sz="2000">
                <a:solidFill>
                  <a:schemeClr val="dk1"/>
                </a:solidFill>
                <a:latin typeface="Times New Roman"/>
                <a:ea typeface="Times New Roman"/>
                <a:cs typeface="Times New Roman"/>
                <a:sym typeface="Times New Roman"/>
              </a:rPr>
              <a:t>N(0, 1)</a:t>
            </a:r>
            <a:r>
              <a:rPr lang="ko-KR" sz="2000">
                <a:latin typeface="Malgun Gothic"/>
                <a:ea typeface="Malgun Gothic"/>
                <a:cs typeface="Malgun Gothic"/>
                <a:sym typeface="Malgun Gothic"/>
              </a:rPr>
              <a:t>을 따른다.</a:t>
            </a:r>
            <a:endParaRPr sz="2000">
              <a:latin typeface="Malgun Gothic"/>
              <a:ea typeface="Malgun Gothic"/>
              <a:cs typeface="Malgun Gothic"/>
              <a:sym typeface="Malgun Gothic"/>
            </a:endParaRPr>
          </a:p>
          <a:p>
            <a:pPr marL="0" lvl="0" indent="0" algn="l" rtl="0">
              <a:lnSpc>
                <a:spcPct val="115000"/>
              </a:lnSpc>
              <a:spcBef>
                <a:spcPts val="0"/>
              </a:spcBef>
              <a:spcAft>
                <a:spcPts val="0"/>
              </a:spcAft>
              <a:buNone/>
            </a:pPr>
            <a:endParaRPr sz="2000">
              <a:latin typeface="Malgun Gothic"/>
              <a:ea typeface="Malgun Gothic"/>
              <a:cs typeface="Malgun Gothic"/>
              <a:sym typeface="Malgun Gothic"/>
            </a:endParaRPr>
          </a:p>
        </p:txBody>
      </p:sp>
      <p:pic>
        <p:nvPicPr>
          <p:cNvPr id="3058" name="Google Shape;3058;p203" descr="{&quot;id&quot;:&quot;164&quot;,&quot;backgroundColorModified&quot;:false,&quot;aid&quot;:null,&quot;code&quot;:&quot;$$Z=\\frac{\\left(X-\\mu\\right)}{\\sigma}\\,\\sim\\,\\mathrm{N\\left(0,1\\right)}$$&quot;,&quot;backgroundColor&quot;:&quot;#FFFFFF&quot;,&quot;font&quot;:{&quot;color&quot;:&quot;#000000&quot;,&quot;family&quot;:&quot;Arial&quot;,&quot;size&quot;:18},&quot;type&quot;:&quot;$$&quot;,&quot;ts&quot;:1682491382918,&quot;cs&quot;:&quot;tsnmGOzRsGkMgkZ4tQEW3w==&quot;,&quot;size&quot;:{&quot;width&quot;:294,&quot;height&quot;:60.75}}"/>
          <p:cNvPicPr preferRelativeResize="0"/>
          <p:nvPr/>
        </p:nvPicPr>
        <p:blipFill>
          <a:blip r:embed="rId3">
            <a:alphaModFix/>
          </a:blip>
          <a:stretch>
            <a:fillRect/>
          </a:stretch>
        </p:blipFill>
        <p:spPr>
          <a:xfrm>
            <a:off x="2538050" y="4967000"/>
            <a:ext cx="4253674" cy="878950"/>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3062"/>
        <p:cNvGrpSpPr/>
        <p:nvPr/>
      </p:nvGrpSpPr>
      <p:grpSpPr>
        <a:xfrm>
          <a:off x="0" y="0"/>
          <a:ext cx="0" cy="0"/>
          <a:chOff x="0" y="0"/>
          <a:chExt cx="0" cy="0"/>
        </a:xfrm>
      </p:grpSpPr>
      <p:sp>
        <p:nvSpPr>
          <p:cNvPr id="3063" name="Google Shape;3063;p20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064" name="Google Shape;3064;p20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065" name="Google Shape;3065;p20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204</a:t>
            </a:fld>
            <a:endParaRPr/>
          </a:p>
        </p:txBody>
      </p:sp>
      <p:sp>
        <p:nvSpPr>
          <p:cNvPr id="3066" name="Google Shape;3066;p204"/>
          <p:cNvSpPr txBox="1"/>
          <p:nvPr/>
        </p:nvSpPr>
        <p:spPr>
          <a:xfrm>
            <a:off x="444450" y="1200701"/>
            <a:ext cx="8255100" cy="402000"/>
          </a:xfrm>
          <a:prstGeom prst="rect">
            <a:avLst/>
          </a:prstGeom>
          <a:noFill/>
          <a:ln>
            <a:noFill/>
          </a:ln>
        </p:spPr>
        <p:txBody>
          <a:bodyPr spcFirstLastPara="1" wrap="square" lIns="68550" tIns="34275" rIns="68550" bIns="34275" anchor="t" anchorCtr="0">
            <a:noAutofit/>
          </a:bodyPr>
          <a:lstStyle/>
          <a:p>
            <a:pPr marL="457200" lvl="0" indent="-355600" algn="l" rtl="0">
              <a:spcBef>
                <a:spcPts val="0"/>
              </a:spcBef>
              <a:spcAft>
                <a:spcPts val="0"/>
              </a:spcAft>
              <a:buSzPts val="2000"/>
              <a:buFont typeface="Malgun Gothic"/>
              <a:buChar char="●"/>
            </a:pPr>
            <a:r>
              <a:rPr lang="ko-KR" sz="2000">
                <a:latin typeface="Malgun Gothic"/>
                <a:ea typeface="Malgun Gothic"/>
                <a:cs typeface="Malgun Gothic"/>
                <a:sym typeface="Malgun Gothic"/>
              </a:rPr>
              <a:t>『eStatU』의 확률계산</a:t>
            </a:r>
            <a:endParaRPr sz="2000">
              <a:latin typeface="Malgun Gothic"/>
              <a:ea typeface="Malgun Gothic"/>
              <a:cs typeface="Malgun Gothic"/>
              <a:sym typeface="Malgun Gothic"/>
            </a:endParaRPr>
          </a:p>
        </p:txBody>
      </p:sp>
      <p:pic>
        <p:nvPicPr>
          <p:cNvPr id="3067" name="Google Shape;3067;p204" descr="EMB0000426c6272"/>
          <p:cNvPicPr preferRelativeResize="0"/>
          <p:nvPr/>
        </p:nvPicPr>
        <p:blipFill rotWithShape="1">
          <a:blip r:embed="rId3">
            <a:alphaModFix/>
          </a:blip>
          <a:srcRect t="10193"/>
          <a:stretch/>
        </p:blipFill>
        <p:spPr>
          <a:xfrm>
            <a:off x="2759300" y="1655050"/>
            <a:ext cx="3625400" cy="4008374"/>
          </a:xfrm>
          <a:prstGeom prst="rect">
            <a:avLst/>
          </a:prstGeom>
          <a:noFill/>
          <a:ln>
            <a:noFill/>
          </a:ln>
        </p:spPr>
      </p:pic>
      <p:sp>
        <p:nvSpPr>
          <p:cNvPr id="3068" name="Google Shape;3068;p204"/>
          <p:cNvSpPr txBox="1"/>
          <p:nvPr/>
        </p:nvSpPr>
        <p:spPr>
          <a:xfrm>
            <a:off x="3544950" y="1174825"/>
            <a:ext cx="4925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sz="1500" u="sng">
                <a:solidFill>
                  <a:schemeClr val="hlink"/>
                </a:solidFill>
                <a:latin typeface="Malgun Gothic"/>
                <a:ea typeface="Malgun Gothic"/>
                <a:cs typeface="Malgun Gothic"/>
                <a:sym typeface="Malgun Gothic"/>
                <a:hlinkClick r:id="rId4"/>
              </a:rPr>
              <a:t>http://www.estat.me/estat/eStatU/52NormalEng.htm</a:t>
            </a:r>
            <a:endParaRPr sz="1500">
              <a:latin typeface="Malgun Gothic"/>
              <a:ea typeface="Malgun Gothic"/>
              <a:cs typeface="Malgun Gothic"/>
              <a:sym typeface="Malgun Gothic"/>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3072"/>
        <p:cNvGrpSpPr/>
        <p:nvPr/>
      </p:nvGrpSpPr>
      <p:grpSpPr>
        <a:xfrm>
          <a:off x="0" y="0"/>
          <a:ext cx="0" cy="0"/>
          <a:chOff x="0" y="0"/>
          <a:chExt cx="0" cy="0"/>
        </a:xfrm>
      </p:grpSpPr>
      <p:sp>
        <p:nvSpPr>
          <p:cNvPr id="3073" name="Google Shape;3073;p20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074" name="Google Shape;3074;p20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075" name="Google Shape;3075;p20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205</a:t>
            </a:fld>
            <a:endParaRPr/>
          </a:p>
        </p:txBody>
      </p:sp>
      <p:sp>
        <p:nvSpPr>
          <p:cNvPr id="3076" name="Google Shape;3076;p205"/>
          <p:cNvSpPr txBox="1"/>
          <p:nvPr/>
        </p:nvSpPr>
        <p:spPr>
          <a:xfrm>
            <a:off x="444450" y="1124505"/>
            <a:ext cx="8255100" cy="494400"/>
          </a:xfrm>
          <a:prstGeom prst="rect">
            <a:avLst/>
          </a:prstGeom>
          <a:noFill/>
          <a:ln>
            <a:noFill/>
          </a:ln>
        </p:spPr>
        <p:txBody>
          <a:bodyPr spcFirstLastPara="1" wrap="square" lIns="68550" tIns="34275" rIns="68550" bIns="34275" anchor="t" anchorCtr="0">
            <a:noAutofit/>
          </a:bodyPr>
          <a:lstStyle/>
          <a:p>
            <a:pPr marL="457200" lvl="0" indent="-355600" algn="l" rtl="0">
              <a:spcBef>
                <a:spcPts val="0"/>
              </a:spcBef>
              <a:spcAft>
                <a:spcPts val="0"/>
              </a:spcAft>
              <a:buSzPts val="2000"/>
              <a:buFont typeface="Malgun Gothic"/>
              <a:buChar char="●"/>
            </a:pPr>
            <a:r>
              <a:rPr lang="ko-KR" sz="2000">
                <a:latin typeface="Malgun Gothic"/>
                <a:ea typeface="Malgun Gothic"/>
                <a:cs typeface="Malgun Gothic"/>
                <a:sym typeface="Malgun Gothic"/>
              </a:rPr>
              <a:t>정규분포표 : </a:t>
            </a:r>
            <a:r>
              <a:rPr lang="ko-KR" sz="2000" i="1">
                <a:solidFill>
                  <a:schemeClr val="dk1"/>
                </a:solidFill>
                <a:latin typeface="Times New Roman"/>
                <a:ea typeface="Times New Roman"/>
                <a:cs typeface="Times New Roman"/>
                <a:sym typeface="Times New Roman"/>
              </a:rPr>
              <a:t>μ</a:t>
            </a:r>
            <a:r>
              <a:rPr lang="ko-KR" sz="2000" i="1">
                <a:solidFill>
                  <a:schemeClr val="dk1"/>
                </a:solidFill>
                <a:latin typeface="Malgun Gothic"/>
                <a:ea typeface="Malgun Gothic"/>
                <a:cs typeface="Malgun Gothic"/>
                <a:sym typeface="Malgun Gothic"/>
              </a:rPr>
              <a:t> </a:t>
            </a:r>
            <a:r>
              <a:rPr lang="ko-KR" sz="2000">
                <a:solidFill>
                  <a:schemeClr val="dk1"/>
                </a:solidFill>
                <a:latin typeface="Malgun Gothic"/>
                <a:ea typeface="Malgun Gothic"/>
                <a:cs typeface="Malgun Gothic"/>
                <a:sym typeface="Malgun Gothic"/>
              </a:rPr>
              <a:t>= 0, </a:t>
            </a:r>
            <a:r>
              <a:rPr lang="ko-KR" sz="2000" i="1">
                <a:solidFill>
                  <a:schemeClr val="dk1"/>
                </a:solidFill>
                <a:latin typeface="Times New Roman"/>
                <a:ea typeface="Times New Roman"/>
                <a:cs typeface="Times New Roman"/>
                <a:sym typeface="Times New Roman"/>
              </a:rPr>
              <a:t>σ</a:t>
            </a:r>
            <a:r>
              <a:rPr lang="ko-KR" sz="2000">
                <a:solidFill>
                  <a:schemeClr val="dk1"/>
                </a:solidFill>
                <a:latin typeface="Malgun Gothic"/>
                <a:ea typeface="Malgun Gothic"/>
                <a:cs typeface="Malgun Gothic"/>
                <a:sym typeface="Malgun Gothic"/>
              </a:rPr>
              <a:t> = 1</a:t>
            </a:r>
            <a:endParaRPr sz="2000">
              <a:latin typeface="Malgun Gothic"/>
              <a:ea typeface="Malgun Gothic"/>
              <a:cs typeface="Malgun Gothic"/>
              <a:sym typeface="Malgun Gothic"/>
            </a:endParaRPr>
          </a:p>
        </p:txBody>
      </p:sp>
      <p:graphicFrame>
        <p:nvGraphicFramePr>
          <p:cNvPr id="3077" name="Google Shape;3077;p205"/>
          <p:cNvGraphicFramePr/>
          <p:nvPr/>
        </p:nvGraphicFramePr>
        <p:xfrm>
          <a:off x="444550" y="1722829"/>
          <a:ext cx="8317600" cy="3918750"/>
        </p:xfrm>
        <a:graphic>
          <a:graphicData uri="http://schemas.openxmlformats.org/drawingml/2006/table">
            <a:tbl>
              <a:tblPr>
                <a:noFill/>
                <a:tableStyleId>{0944CDFF-17AD-4667-B9B5-D25C10F7F634}</a:tableStyleId>
              </a:tblPr>
              <a:tblGrid>
                <a:gridCol w="519850">
                  <a:extLst>
                    <a:ext uri="{9D8B030D-6E8A-4147-A177-3AD203B41FA5}">
                      <a16:colId xmlns:a16="http://schemas.microsoft.com/office/drawing/2014/main" val="20000"/>
                    </a:ext>
                  </a:extLst>
                </a:gridCol>
                <a:gridCol w="519850">
                  <a:extLst>
                    <a:ext uri="{9D8B030D-6E8A-4147-A177-3AD203B41FA5}">
                      <a16:colId xmlns:a16="http://schemas.microsoft.com/office/drawing/2014/main" val="20001"/>
                    </a:ext>
                  </a:extLst>
                </a:gridCol>
                <a:gridCol w="519850">
                  <a:extLst>
                    <a:ext uri="{9D8B030D-6E8A-4147-A177-3AD203B41FA5}">
                      <a16:colId xmlns:a16="http://schemas.microsoft.com/office/drawing/2014/main" val="20002"/>
                    </a:ext>
                  </a:extLst>
                </a:gridCol>
                <a:gridCol w="519850">
                  <a:extLst>
                    <a:ext uri="{9D8B030D-6E8A-4147-A177-3AD203B41FA5}">
                      <a16:colId xmlns:a16="http://schemas.microsoft.com/office/drawing/2014/main" val="20003"/>
                    </a:ext>
                  </a:extLst>
                </a:gridCol>
                <a:gridCol w="519850">
                  <a:extLst>
                    <a:ext uri="{9D8B030D-6E8A-4147-A177-3AD203B41FA5}">
                      <a16:colId xmlns:a16="http://schemas.microsoft.com/office/drawing/2014/main" val="20004"/>
                    </a:ext>
                  </a:extLst>
                </a:gridCol>
                <a:gridCol w="519850">
                  <a:extLst>
                    <a:ext uri="{9D8B030D-6E8A-4147-A177-3AD203B41FA5}">
                      <a16:colId xmlns:a16="http://schemas.microsoft.com/office/drawing/2014/main" val="20005"/>
                    </a:ext>
                  </a:extLst>
                </a:gridCol>
                <a:gridCol w="519850">
                  <a:extLst>
                    <a:ext uri="{9D8B030D-6E8A-4147-A177-3AD203B41FA5}">
                      <a16:colId xmlns:a16="http://schemas.microsoft.com/office/drawing/2014/main" val="20006"/>
                    </a:ext>
                  </a:extLst>
                </a:gridCol>
                <a:gridCol w="519850">
                  <a:extLst>
                    <a:ext uri="{9D8B030D-6E8A-4147-A177-3AD203B41FA5}">
                      <a16:colId xmlns:a16="http://schemas.microsoft.com/office/drawing/2014/main" val="20007"/>
                    </a:ext>
                  </a:extLst>
                </a:gridCol>
                <a:gridCol w="519850">
                  <a:extLst>
                    <a:ext uri="{9D8B030D-6E8A-4147-A177-3AD203B41FA5}">
                      <a16:colId xmlns:a16="http://schemas.microsoft.com/office/drawing/2014/main" val="20008"/>
                    </a:ext>
                  </a:extLst>
                </a:gridCol>
                <a:gridCol w="519850">
                  <a:extLst>
                    <a:ext uri="{9D8B030D-6E8A-4147-A177-3AD203B41FA5}">
                      <a16:colId xmlns:a16="http://schemas.microsoft.com/office/drawing/2014/main" val="20009"/>
                    </a:ext>
                  </a:extLst>
                </a:gridCol>
                <a:gridCol w="519850">
                  <a:extLst>
                    <a:ext uri="{9D8B030D-6E8A-4147-A177-3AD203B41FA5}">
                      <a16:colId xmlns:a16="http://schemas.microsoft.com/office/drawing/2014/main" val="20010"/>
                    </a:ext>
                  </a:extLst>
                </a:gridCol>
                <a:gridCol w="519850">
                  <a:extLst>
                    <a:ext uri="{9D8B030D-6E8A-4147-A177-3AD203B41FA5}">
                      <a16:colId xmlns:a16="http://schemas.microsoft.com/office/drawing/2014/main" val="20011"/>
                    </a:ext>
                  </a:extLst>
                </a:gridCol>
                <a:gridCol w="519850">
                  <a:extLst>
                    <a:ext uri="{9D8B030D-6E8A-4147-A177-3AD203B41FA5}">
                      <a16:colId xmlns:a16="http://schemas.microsoft.com/office/drawing/2014/main" val="20012"/>
                    </a:ext>
                  </a:extLst>
                </a:gridCol>
                <a:gridCol w="519850">
                  <a:extLst>
                    <a:ext uri="{9D8B030D-6E8A-4147-A177-3AD203B41FA5}">
                      <a16:colId xmlns:a16="http://schemas.microsoft.com/office/drawing/2014/main" val="20013"/>
                    </a:ext>
                  </a:extLst>
                </a:gridCol>
                <a:gridCol w="519850">
                  <a:extLst>
                    <a:ext uri="{9D8B030D-6E8A-4147-A177-3AD203B41FA5}">
                      <a16:colId xmlns:a16="http://schemas.microsoft.com/office/drawing/2014/main" val="20014"/>
                    </a:ext>
                  </a:extLst>
                </a:gridCol>
                <a:gridCol w="519850">
                  <a:extLst>
                    <a:ext uri="{9D8B030D-6E8A-4147-A177-3AD203B41FA5}">
                      <a16:colId xmlns:a16="http://schemas.microsoft.com/office/drawing/2014/main" val="20015"/>
                    </a:ext>
                  </a:extLst>
                </a:gridCol>
              </a:tblGrid>
              <a:tr h="178125">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정규분포</a:t>
                      </a:r>
                      <a:endParaRPr sz="8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μ = 0</a:t>
                      </a:r>
                      <a:endParaRPr sz="8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σ = 1</a:t>
                      </a:r>
                      <a:endParaRPr sz="8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A0A0A0"/>
                      </a:solidFill>
                      <a:prstDash val="solid"/>
                      <a:round/>
                      <a:headEnd type="none" w="sm" len="sm"/>
                      <a:tailEnd type="none" w="sm" len="sm"/>
                    </a:lnB>
                  </a:tcPr>
                </a:tc>
                <a:tc gridSpan="13">
                  <a:txBody>
                    <a:bodyPr/>
                    <a:lstStyle/>
                    <a:p>
                      <a:pPr marL="0" lvl="0" indent="0" algn="ctr" rtl="0">
                        <a:spcBef>
                          <a:spcPts val="0"/>
                        </a:spcBef>
                        <a:spcAft>
                          <a:spcPts val="0"/>
                        </a:spcAft>
                        <a:buNone/>
                      </a:pPr>
                      <a:endParaRPr sz="8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A0A0A0"/>
                      </a:solidFill>
                      <a:prstDash val="solid"/>
                      <a:round/>
                      <a:headEnd type="none" w="sm" len="sm"/>
                      <a:tailEnd type="none" w="sm" len="sm"/>
                    </a:lnB>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178125">
                <a:tc>
                  <a:txBody>
                    <a:bodyPr/>
                    <a:lstStyle/>
                    <a:p>
                      <a:pPr marL="0" lvl="0" indent="0" algn="ctr" rtl="0">
                        <a:spcBef>
                          <a:spcPts val="0"/>
                        </a:spcBef>
                        <a:spcAft>
                          <a:spcPts val="0"/>
                        </a:spcAft>
                        <a:buNone/>
                      </a:pPr>
                      <a:r>
                        <a:rPr lang="ko-KR" sz="800">
                          <a:latin typeface="Times New Roman"/>
                          <a:ea typeface="Times New Roman"/>
                          <a:cs typeface="Times New Roman"/>
                          <a:sym typeface="Times New Roman"/>
                        </a:rPr>
                        <a:t>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latin typeface="Times New Roman"/>
                          <a:ea typeface="Times New Roman"/>
                          <a:cs typeface="Times New Roman"/>
                          <a:sym typeface="Times New Roman"/>
                        </a:rPr>
                        <a:t>P(X ≤ 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P(X ≤ 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P(X ≤ 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P(X ≤ 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P(X ≤ 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P(X ≤ 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P(X ≤ 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solidFill>
                            <a:schemeClr val="dk1"/>
                          </a:solidFill>
                          <a:latin typeface="Times New Roman"/>
                          <a:ea typeface="Times New Roman"/>
                          <a:cs typeface="Times New Roman"/>
                          <a:sym typeface="Times New Roman"/>
                        </a:rPr>
                        <a:t>P(X ≤ x)</a:t>
                      </a:r>
                      <a:endParaRPr sz="800">
                        <a:highlight>
                          <a:schemeClr val="dk1"/>
                        </a:highlight>
                        <a:latin typeface="Times New Roman"/>
                        <a:ea typeface="Times New Roman"/>
                        <a:cs typeface="Times New Roman"/>
                        <a:sym typeface="Times New Roman"/>
                      </a:endParaRPr>
                    </a:p>
                  </a:txBody>
                  <a:tcPr marL="54000" marR="5400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178125">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-3.99</a:t>
                      </a:r>
                      <a:endParaRPr sz="900">
                        <a:latin typeface="Malgun Gothic"/>
                        <a:ea typeface="Malgun Gothic"/>
                        <a:cs typeface="Malgun Gothic"/>
                        <a:sym typeface="Malgun Gothic"/>
                      </a:endParaRPr>
                    </a:p>
                  </a:txBody>
                  <a:tcPr marL="54000" marR="54000" marT="0" marB="18000" anchor="ctr">
                    <a:lnT w="9525" cap="flat" cmpd="sng">
                      <a:solidFill>
                        <a:srgbClr val="A0A0A0"/>
                      </a:solidFill>
                      <a:prstDash val="solid"/>
                      <a:round/>
                      <a:headEnd type="none" w="sm" len="sm"/>
                      <a:tailEnd type="none" w="sm" len="sm"/>
                    </a:lnT>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0.0000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-2.99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0.0014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-1.99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0.0233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0.1611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0.01</a:t>
                      </a:r>
                      <a:endParaRPr sz="900">
                        <a:latin typeface="Malgun Gothic"/>
                        <a:ea typeface="Malgun Gothic"/>
                        <a:cs typeface="Malgun Gothic"/>
                        <a:sym typeface="Malgun Gothic"/>
                      </a:endParaRPr>
                    </a:p>
                  </a:txBody>
                  <a:tcPr marL="54000" marR="54000" marT="0" marB="18000" anchor="ctr">
                    <a:lnT w="9525" cap="flat" cmpd="sng">
                      <a:solidFill>
                        <a:srgbClr val="A0A0A0"/>
                      </a:solidFill>
                      <a:prstDash val="solid"/>
                      <a:round/>
                      <a:headEnd type="none" w="sm" len="sm"/>
                      <a:tailEnd type="none" w="sm" len="sm"/>
                    </a:lnT>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0.5040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1.01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2.01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0.9778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3.01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T w="9525" cap="flat" cmpd="sng">
                      <a:solidFill>
                        <a:srgbClr val="A0A0A0"/>
                      </a:solidFill>
                      <a:prstDash val="solid"/>
                      <a:round/>
                      <a:headEnd type="none" w="sm" len="sm"/>
                      <a:tailEnd type="none" w="sm" len="sm"/>
                    </a:lnT>
                  </a:tcPr>
                </a:tc>
                <a:extLst>
                  <a:ext uri="{0D108BD9-81ED-4DB2-BD59-A6C34878D82A}">
                    <a16:rowId xmlns:a16="http://schemas.microsoft.com/office/drawing/2014/main" val="10002"/>
                  </a:ext>
                </a:extLst>
              </a:tr>
              <a:tr h="178125">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-3.98</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0.0000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-2.98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0.0014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-1.98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0.0239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0.1635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0.02</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0.5080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0.9783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3.02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0.9987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r h="178125">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-3.97</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-2.97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0.0015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-1.97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0.0244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0.1660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0.03</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0.5120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0.9788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3.03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0.9988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r h="178125">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-3.96</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-2.96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0.0015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-1.96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0.0250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0.1685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0.04</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0.5160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0.9793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3.04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0.9988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5"/>
                  </a:ext>
                </a:extLst>
              </a:tr>
              <a:tr h="178125">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-3.95</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-2.95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0.0016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-1.95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0.0256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0.1711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0.05</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0.5199</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0.9798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3.05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0.9989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6"/>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-3.94</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-2.94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0.0016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-1.94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0.0262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-0.94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0.1736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0.06</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0.5239</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0.9803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3.06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0.9989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7"/>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-3.93</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-2.93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0.0017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-1.93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0.0268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-0.93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0.1762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0.07</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0.5279</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3.07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0.9989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8"/>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-3.92</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-2.92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0.0018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-1.92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0.0274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-0.92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0.1788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0.08</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0.5319</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0.9812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9"/>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-3.91</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-2.91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0.0018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-1.91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0.0281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-0.91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0.1814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0.09</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0.5359</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0.9817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3.09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0"/>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-3.90</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0.0000</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-2.90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0.0019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-1.90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0.0287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-0.90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0.1841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0.10</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0.5398</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1.10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2.10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0.9821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3.10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1"/>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-3.89</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0.0001</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-2.89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0.0019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-1.89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0.0294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0.1867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0.11</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0.5438</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1.11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2.11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0.9826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3.11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2"/>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-3.88</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0.0001</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-2.88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0.0020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-1.88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0.0301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0.1894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0.12</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0.5478</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1.12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2.12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0.9830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3.12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3"/>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-3.87</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0.0001</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-2.87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0.0021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-1.87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0.0307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0.1922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0.13</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0.5517</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1.13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2.13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0.9834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3.13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4"/>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-3.86</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0.0001</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-2.86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0.0021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-1.86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0.0314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0.1949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0.14</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0.5557</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1.14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2.14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0.9838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3.14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5"/>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-3.85</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0.0001</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-2.85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0.0022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-1.85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0.0322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0.1977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0.15</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0.5596</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1.15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2.15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0.9842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3.15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6"/>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-3.84</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0.0001</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-2.84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0.0022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-1.84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0.0329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0.2005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0.16</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0.5636</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1.16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2.16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0.9846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3.16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7"/>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-3.83</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0.0001</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-2.83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0.0023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-1.83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0.0336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0.2033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0.17</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0.5675</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1.17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2.17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0.9850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3.17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8"/>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-3.82</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0.0001</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-2.82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0.0024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-1.82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0.0344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-0.82</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0.2061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0.18</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0.5714</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1.18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2.18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0.9854</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3.18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9"/>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-3.81</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0.0001</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-2.81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0.0025</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-1.81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0.0351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0.2090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0.19</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0.5753</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1.19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2.19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0.9857</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3.19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20"/>
                  </a:ext>
                </a:extLst>
              </a:tr>
              <a:tr h="178125">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-3.80</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0.0001</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-2.80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0.0026</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-1.80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0.0359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-0.80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0.2119</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0.20</a:t>
                      </a:r>
                      <a:endParaRPr sz="900">
                        <a:latin typeface="Malgun Gothic"/>
                        <a:ea typeface="Malgun Gothic"/>
                        <a:cs typeface="Malgun Gothic"/>
                        <a:sym typeface="Malgun Gothic"/>
                      </a:endParaRPr>
                    </a:p>
                  </a:txBody>
                  <a:tcPr marL="54000" marR="5400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0.5793</a:t>
                      </a:r>
                      <a:endParaRPr sz="900">
                        <a:latin typeface="Malgun Gothic"/>
                        <a:ea typeface="Malgun Gothic"/>
                        <a:cs typeface="Malgun Gothic"/>
                        <a:sym typeface="Malgun Gothic"/>
                      </a:endParaRPr>
                    </a:p>
                  </a:txBody>
                  <a:tcPr marL="54000" marR="5400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1.20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2.20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0.9861</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3.20</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900">
                          <a:solidFill>
                            <a:schemeClr val="dk1"/>
                          </a:solidFill>
                          <a:latin typeface="Malgun Gothic"/>
                          <a:ea typeface="Malgun Gothic"/>
                          <a:cs typeface="Malgun Gothic"/>
                          <a:sym typeface="Malgun Gothic"/>
                        </a:rPr>
                        <a:t>0.9993</a:t>
                      </a:r>
                      <a:endParaRPr sz="900">
                        <a:latin typeface="Malgun Gothic"/>
                        <a:ea typeface="Malgun Gothic"/>
                        <a:cs typeface="Malgun Gothic"/>
                        <a:sym typeface="Malgun Gothic"/>
                      </a:endParaRPr>
                    </a:p>
                  </a:txBody>
                  <a:tcPr marL="54000" marR="5400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21"/>
                  </a:ext>
                </a:extLst>
              </a:tr>
            </a:tbl>
          </a:graphicData>
        </a:graphic>
      </p:graphicFrame>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3081"/>
        <p:cNvGrpSpPr/>
        <p:nvPr/>
      </p:nvGrpSpPr>
      <p:grpSpPr>
        <a:xfrm>
          <a:off x="0" y="0"/>
          <a:ext cx="0" cy="0"/>
          <a:chOff x="0" y="0"/>
          <a:chExt cx="0" cy="0"/>
        </a:xfrm>
      </p:grpSpPr>
      <p:sp>
        <p:nvSpPr>
          <p:cNvPr id="3082" name="Google Shape;3082;p206"/>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083" name="Google Shape;3083;p20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084" name="Google Shape;3084;p20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206</a:t>
            </a:fld>
            <a:endParaRPr/>
          </a:p>
        </p:txBody>
      </p:sp>
      <p:sp>
        <p:nvSpPr>
          <p:cNvPr id="3085" name="Google Shape;3085;p206"/>
          <p:cNvSpPr txBox="1"/>
          <p:nvPr/>
        </p:nvSpPr>
        <p:spPr>
          <a:xfrm>
            <a:off x="315375" y="1110100"/>
            <a:ext cx="8255100" cy="16080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11-2</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Z</a:t>
            </a:r>
            <a:r>
              <a:rPr lang="ko-KR" sz="1600" dirty="0">
                <a:latin typeface="Malgun Gothic"/>
                <a:ea typeface="Malgun Gothic"/>
                <a:cs typeface="Malgun Gothic"/>
                <a:sym typeface="Malgun Gothic"/>
              </a:rPr>
              <a:t> 가 </a:t>
            </a:r>
            <a:r>
              <a:rPr lang="ko-KR" sz="1600" dirty="0" err="1">
                <a:latin typeface="Malgun Gothic"/>
                <a:ea typeface="Malgun Gothic"/>
                <a:cs typeface="Malgun Gothic"/>
                <a:sym typeface="Malgun Gothic"/>
              </a:rPr>
              <a:t>표준정규확률변량일</a:t>
            </a:r>
            <a:r>
              <a:rPr lang="ko-KR" sz="1600" dirty="0">
                <a:latin typeface="Malgun Gothic"/>
                <a:ea typeface="Malgun Gothic"/>
                <a:cs typeface="Malgun Gothic"/>
                <a:sym typeface="Malgun Gothic"/>
              </a:rPr>
              <a:t> 때 표준정규분포표를 이용하여 다음의 확률을 구하라. 그리고 『</a:t>
            </a:r>
            <a:r>
              <a:rPr lang="ko-KR" sz="1600" dirty="0" err="1">
                <a:latin typeface="Malgun Gothic"/>
                <a:ea typeface="Malgun Gothic"/>
                <a:cs typeface="Malgun Gothic"/>
                <a:sym typeface="Malgun Gothic"/>
              </a:rPr>
              <a:t>eStatU』를</a:t>
            </a:r>
            <a:r>
              <a:rPr lang="ko-KR" sz="1600" dirty="0">
                <a:latin typeface="Malgun Gothic"/>
                <a:ea typeface="Malgun Gothic"/>
                <a:cs typeface="Malgun Gothic"/>
                <a:sym typeface="Malgun Gothic"/>
              </a:rPr>
              <a:t> 이용하여 확률을 구하라.</a:t>
            </a:r>
            <a:endParaRPr sz="1600" dirty="0">
              <a:latin typeface="Malgun Gothic"/>
              <a:ea typeface="Malgun Gothic"/>
              <a:cs typeface="Malgun Gothic"/>
              <a:sym typeface="Malgun Gothic"/>
            </a:endParaRPr>
          </a:p>
          <a:p>
            <a:pPr marL="457200" marR="0" lvl="0" indent="-330200" algn="l" rtl="0">
              <a:lnSpc>
                <a:spcPct val="115000"/>
              </a:lnSpc>
              <a:spcBef>
                <a:spcPts val="0"/>
              </a:spcBef>
              <a:spcAft>
                <a:spcPts val="0"/>
              </a:spcAft>
              <a:buSzPts val="1600"/>
              <a:buFont typeface="Times New Roman"/>
              <a:buAutoNum type="arabicParenR"/>
            </a:pPr>
            <a:r>
              <a:rPr lang="ko-KR" sz="1600" i="1" dirty="0" err="1">
                <a:latin typeface="Times New Roman"/>
                <a:ea typeface="Times New Roman"/>
                <a:cs typeface="Times New Roman"/>
                <a:sym typeface="Times New Roman"/>
              </a:rPr>
              <a:t>P</a:t>
            </a:r>
            <a:r>
              <a:rPr lang="ko-KR" sz="1600" dirty="0">
                <a:latin typeface="Times New Roman"/>
                <a:ea typeface="Times New Roman"/>
                <a:cs typeface="Times New Roman"/>
                <a:sym typeface="Times New Roman"/>
              </a:rPr>
              <a:t>(</a:t>
            </a:r>
            <a:r>
              <a:rPr lang="ko-KR" sz="1600" i="1" dirty="0" err="1">
                <a:latin typeface="Times New Roman"/>
                <a:ea typeface="Times New Roman"/>
                <a:cs typeface="Times New Roman"/>
                <a:sym typeface="Times New Roman"/>
              </a:rPr>
              <a:t>Z</a:t>
            </a:r>
            <a:r>
              <a:rPr lang="ko-KR" sz="1600" i="1" dirty="0">
                <a:latin typeface="Times New Roman"/>
                <a:ea typeface="Times New Roman"/>
                <a:cs typeface="Times New Roman"/>
                <a:sym typeface="Times New Roman"/>
              </a:rPr>
              <a:t> &lt; </a:t>
            </a:r>
            <a:r>
              <a:rPr lang="ko-KR" sz="1600" dirty="0">
                <a:latin typeface="Times New Roman"/>
                <a:ea typeface="Times New Roman"/>
                <a:cs typeface="Times New Roman"/>
                <a:sym typeface="Times New Roman"/>
              </a:rPr>
              <a:t>1.96)</a:t>
            </a:r>
            <a:endParaRPr sz="1600" dirty="0">
              <a:latin typeface="Times New Roman"/>
              <a:ea typeface="Times New Roman"/>
              <a:cs typeface="Times New Roman"/>
              <a:sym typeface="Times New Roman"/>
            </a:endParaRPr>
          </a:p>
          <a:p>
            <a:pPr marL="457200" marR="0" lvl="0" indent="-330200" algn="l" rtl="0">
              <a:lnSpc>
                <a:spcPct val="115000"/>
              </a:lnSpc>
              <a:spcBef>
                <a:spcPts val="0"/>
              </a:spcBef>
              <a:spcAft>
                <a:spcPts val="0"/>
              </a:spcAft>
              <a:buSzPts val="1600"/>
              <a:buFont typeface="Times New Roman"/>
              <a:buAutoNum type="arabicParenR"/>
            </a:pPr>
            <a:r>
              <a:rPr lang="ko-KR" sz="1600" i="1" dirty="0" err="1">
                <a:latin typeface="Times New Roman"/>
                <a:ea typeface="Times New Roman"/>
                <a:cs typeface="Times New Roman"/>
                <a:sym typeface="Times New Roman"/>
              </a:rPr>
              <a:t>P</a:t>
            </a:r>
            <a:r>
              <a:rPr lang="ko-KR" sz="1600" dirty="0">
                <a:latin typeface="Times New Roman"/>
                <a:ea typeface="Times New Roman"/>
                <a:cs typeface="Times New Roman"/>
                <a:sym typeface="Times New Roman"/>
              </a:rPr>
              <a:t>(-1.96</a:t>
            </a:r>
            <a:r>
              <a:rPr lang="ko-KR" sz="1600" i="1" dirty="0">
                <a:latin typeface="Times New Roman"/>
                <a:ea typeface="Times New Roman"/>
                <a:cs typeface="Times New Roman"/>
                <a:sym typeface="Times New Roman"/>
              </a:rPr>
              <a:t> &lt; </a:t>
            </a:r>
            <a:r>
              <a:rPr lang="ko-KR" sz="1600" i="1" dirty="0" err="1">
                <a:latin typeface="Times New Roman"/>
                <a:ea typeface="Times New Roman"/>
                <a:cs typeface="Times New Roman"/>
                <a:sym typeface="Times New Roman"/>
              </a:rPr>
              <a:t>Z</a:t>
            </a:r>
            <a:r>
              <a:rPr lang="ko-KR" sz="1600" i="1" dirty="0">
                <a:latin typeface="Times New Roman"/>
                <a:ea typeface="Times New Roman"/>
                <a:cs typeface="Times New Roman"/>
                <a:sym typeface="Times New Roman"/>
              </a:rPr>
              <a:t> &lt; </a:t>
            </a:r>
            <a:r>
              <a:rPr lang="ko-KR" sz="1600" dirty="0">
                <a:latin typeface="Times New Roman"/>
                <a:ea typeface="Times New Roman"/>
                <a:cs typeface="Times New Roman"/>
                <a:sym typeface="Times New Roman"/>
              </a:rPr>
              <a:t>1.96)</a:t>
            </a:r>
            <a:endParaRPr sz="1600" dirty="0">
              <a:latin typeface="Times New Roman"/>
              <a:ea typeface="Times New Roman"/>
              <a:cs typeface="Times New Roman"/>
              <a:sym typeface="Times New Roman"/>
            </a:endParaRPr>
          </a:p>
          <a:p>
            <a:pPr marL="457200" marR="0" lvl="0" indent="-330200" algn="l" rtl="0">
              <a:lnSpc>
                <a:spcPct val="115000"/>
              </a:lnSpc>
              <a:spcBef>
                <a:spcPts val="0"/>
              </a:spcBef>
              <a:spcAft>
                <a:spcPts val="0"/>
              </a:spcAft>
              <a:buSzPts val="1600"/>
              <a:buFont typeface="Times New Roman"/>
              <a:buAutoNum type="arabicParenR"/>
            </a:pPr>
            <a:r>
              <a:rPr lang="ko-KR" sz="1600" i="1" dirty="0" err="1">
                <a:latin typeface="Times New Roman"/>
                <a:ea typeface="Times New Roman"/>
                <a:cs typeface="Times New Roman"/>
                <a:sym typeface="Times New Roman"/>
              </a:rPr>
              <a:t>P</a:t>
            </a:r>
            <a:r>
              <a:rPr lang="ko-KR" sz="1600" dirty="0">
                <a:latin typeface="Times New Roman"/>
                <a:ea typeface="Times New Roman"/>
                <a:cs typeface="Times New Roman"/>
                <a:sym typeface="Times New Roman"/>
              </a:rPr>
              <a:t>(</a:t>
            </a:r>
            <a:r>
              <a:rPr lang="ko-KR" sz="1600" i="1" dirty="0" err="1">
                <a:latin typeface="Times New Roman"/>
                <a:ea typeface="Times New Roman"/>
                <a:cs typeface="Times New Roman"/>
                <a:sym typeface="Times New Roman"/>
              </a:rPr>
              <a:t>Z</a:t>
            </a:r>
            <a:r>
              <a:rPr lang="ko-KR" sz="1600" i="1" dirty="0">
                <a:latin typeface="Times New Roman"/>
                <a:ea typeface="Times New Roman"/>
                <a:cs typeface="Times New Roman"/>
                <a:sym typeface="Times New Roman"/>
              </a:rPr>
              <a:t> &gt; </a:t>
            </a:r>
            <a:r>
              <a:rPr lang="ko-KR" sz="1600" dirty="0">
                <a:latin typeface="Times New Roman"/>
                <a:ea typeface="Times New Roman"/>
                <a:cs typeface="Times New Roman"/>
                <a:sym typeface="Times New Roman"/>
              </a:rPr>
              <a:t>1.96)</a:t>
            </a:r>
            <a:endParaRPr sz="1600" dirty="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3086" name="Google Shape;3086;p206"/>
          <p:cNvSpPr txBox="1"/>
          <p:nvPr/>
        </p:nvSpPr>
        <p:spPr>
          <a:xfrm>
            <a:off x="391575" y="2718000"/>
            <a:ext cx="8372700" cy="32595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문1) 표준정규분포표에서 이 확률은 0.975 임을 알 수 있다</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『eStatU』를 이용하면 문 1)은 그래프 화면 밑의 선택사항 첫 번째에서 구간을 –4, 1.96을 입력한 후 ’실행’ 버튼을 클릭한다.</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문2) </a:t>
            </a:r>
            <a:r>
              <a:rPr lang="ko-KR" i="1">
                <a:solidFill>
                  <a:schemeClr val="dk1"/>
                </a:solidFill>
                <a:latin typeface="Times New Roman"/>
                <a:ea typeface="Times New Roman"/>
                <a:cs typeface="Times New Roman"/>
                <a:sym typeface="Times New Roman"/>
              </a:rPr>
              <a:t>P</a:t>
            </a:r>
            <a:r>
              <a:rPr lang="ko-KR">
                <a:solidFill>
                  <a:schemeClr val="dk1"/>
                </a:solidFill>
                <a:latin typeface="Malgun Gothic"/>
                <a:ea typeface="Malgun Gothic"/>
                <a:cs typeface="Malgun Gothic"/>
                <a:sym typeface="Malgun Gothic"/>
              </a:rPr>
              <a:t>(-1.96 &lt; </a:t>
            </a:r>
            <a:r>
              <a:rPr lang="ko-KR" i="1">
                <a:solidFill>
                  <a:schemeClr val="dk1"/>
                </a:solidFill>
                <a:latin typeface="Times New Roman"/>
                <a:ea typeface="Times New Roman"/>
                <a:cs typeface="Times New Roman"/>
                <a:sym typeface="Times New Roman"/>
              </a:rPr>
              <a:t>Z</a:t>
            </a:r>
            <a:r>
              <a:rPr lang="ko-KR">
                <a:solidFill>
                  <a:schemeClr val="dk1"/>
                </a:solidFill>
                <a:latin typeface="Malgun Gothic"/>
                <a:ea typeface="Malgun Gothic"/>
                <a:cs typeface="Malgun Gothic"/>
                <a:sym typeface="Malgun Gothic"/>
              </a:rPr>
              <a:t> &lt; 1.96) = </a:t>
            </a:r>
            <a:r>
              <a:rPr lang="ko-KR" i="1">
                <a:solidFill>
                  <a:schemeClr val="dk1"/>
                </a:solidFill>
                <a:latin typeface="Times New Roman"/>
                <a:ea typeface="Times New Roman"/>
                <a:cs typeface="Times New Roman"/>
                <a:sym typeface="Times New Roman"/>
              </a:rPr>
              <a:t>P</a:t>
            </a:r>
            <a:r>
              <a:rPr lang="ko-KR">
                <a:solidFill>
                  <a:schemeClr val="dk1"/>
                </a:solidFill>
                <a:latin typeface="Malgun Gothic"/>
                <a:ea typeface="Malgun Gothic"/>
                <a:cs typeface="Malgun Gothic"/>
                <a:sym typeface="Malgun Gothic"/>
              </a:rPr>
              <a:t>(</a:t>
            </a:r>
            <a:r>
              <a:rPr lang="ko-KR" i="1">
                <a:solidFill>
                  <a:schemeClr val="dk1"/>
                </a:solidFill>
                <a:latin typeface="Times New Roman"/>
                <a:ea typeface="Times New Roman"/>
                <a:cs typeface="Times New Roman"/>
                <a:sym typeface="Times New Roman"/>
              </a:rPr>
              <a:t>Z</a:t>
            </a:r>
            <a:r>
              <a:rPr lang="ko-KR">
                <a:solidFill>
                  <a:schemeClr val="dk1"/>
                </a:solidFill>
                <a:latin typeface="Malgun Gothic"/>
                <a:ea typeface="Malgun Gothic"/>
                <a:cs typeface="Malgun Gothic"/>
                <a:sym typeface="Malgun Gothic"/>
              </a:rPr>
              <a:t> &lt; 1.96) - </a:t>
            </a:r>
            <a:r>
              <a:rPr lang="ko-KR" i="1">
                <a:solidFill>
                  <a:schemeClr val="dk1"/>
                </a:solidFill>
                <a:latin typeface="Times New Roman"/>
                <a:ea typeface="Times New Roman"/>
                <a:cs typeface="Times New Roman"/>
                <a:sym typeface="Times New Roman"/>
              </a:rPr>
              <a:t>P</a:t>
            </a:r>
            <a:r>
              <a:rPr lang="ko-KR">
                <a:solidFill>
                  <a:schemeClr val="dk1"/>
                </a:solidFill>
                <a:latin typeface="Malgun Gothic"/>
                <a:ea typeface="Malgun Gothic"/>
                <a:cs typeface="Malgun Gothic"/>
                <a:sym typeface="Malgun Gothic"/>
              </a:rPr>
              <a:t>(</a:t>
            </a:r>
            <a:r>
              <a:rPr lang="ko-KR" i="1">
                <a:solidFill>
                  <a:schemeClr val="dk1"/>
                </a:solidFill>
                <a:latin typeface="Times New Roman"/>
                <a:ea typeface="Times New Roman"/>
                <a:cs typeface="Times New Roman"/>
                <a:sym typeface="Times New Roman"/>
              </a:rPr>
              <a:t>Z</a:t>
            </a:r>
            <a:r>
              <a:rPr lang="ko-KR">
                <a:solidFill>
                  <a:schemeClr val="dk1"/>
                </a:solidFill>
                <a:latin typeface="Malgun Gothic"/>
                <a:ea typeface="Malgun Gothic"/>
                <a:cs typeface="Malgun Gothic"/>
                <a:sym typeface="Malgun Gothic"/>
              </a:rPr>
              <a:t> &lt; -1.96) = 0.975 - 0.025 = 0.95</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같은 방법으로 문2)는 구간 1.96, 1.96을 입력하여 계산한다.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문3)은 1.96과 4.0을 입력하여 계산한다.</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3) </a:t>
            </a:r>
            <a:r>
              <a:rPr lang="ko-KR" i="1">
                <a:solidFill>
                  <a:schemeClr val="dk1"/>
                </a:solidFill>
                <a:latin typeface="Times New Roman"/>
                <a:ea typeface="Times New Roman"/>
                <a:cs typeface="Times New Roman"/>
                <a:sym typeface="Times New Roman"/>
              </a:rPr>
              <a:t>P</a:t>
            </a:r>
            <a:r>
              <a:rPr lang="ko-KR">
                <a:solidFill>
                  <a:schemeClr val="dk1"/>
                </a:solidFill>
                <a:latin typeface="Malgun Gothic"/>
                <a:ea typeface="Malgun Gothic"/>
                <a:cs typeface="Malgun Gothic"/>
                <a:sym typeface="Malgun Gothic"/>
              </a:rPr>
              <a:t>(</a:t>
            </a:r>
            <a:r>
              <a:rPr lang="ko-KR" i="1">
                <a:solidFill>
                  <a:schemeClr val="dk1"/>
                </a:solidFill>
                <a:latin typeface="Times New Roman"/>
                <a:ea typeface="Times New Roman"/>
                <a:cs typeface="Times New Roman"/>
                <a:sym typeface="Times New Roman"/>
              </a:rPr>
              <a:t>Z </a:t>
            </a:r>
            <a:r>
              <a:rPr lang="ko-KR">
                <a:solidFill>
                  <a:schemeClr val="dk1"/>
                </a:solidFill>
                <a:latin typeface="Malgun Gothic"/>
                <a:ea typeface="Malgun Gothic"/>
                <a:cs typeface="Malgun Gothic"/>
                <a:sym typeface="Malgun Gothic"/>
              </a:rPr>
              <a:t>&gt; 1.96) = 1 - </a:t>
            </a:r>
            <a:r>
              <a:rPr lang="ko-KR" i="1">
                <a:solidFill>
                  <a:schemeClr val="dk1"/>
                </a:solidFill>
                <a:latin typeface="Times New Roman"/>
                <a:ea typeface="Times New Roman"/>
                <a:cs typeface="Times New Roman"/>
                <a:sym typeface="Times New Roman"/>
              </a:rPr>
              <a:t>P</a:t>
            </a:r>
            <a:r>
              <a:rPr lang="ko-KR">
                <a:solidFill>
                  <a:schemeClr val="dk1"/>
                </a:solidFill>
                <a:latin typeface="Malgun Gothic"/>
                <a:ea typeface="Malgun Gothic"/>
                <a:cs typeface="Malgun Gothic"/>
                <a:sym typeface="Malgun Gothic"/>
              </a:rPr>
              <a:t>(</a:t>
            </a:r>
            <a:r>
              <a:rPr lang="ko-KR" i="1">
                <a:solidFill>
                  <a:schemeClr val="dk1"/>
                </a:solidFill>
                <a:latin typeface="Times New Roman"/>
                <a:ea typeface="Times New Roman"/>
                <a:cs typeface="Times New Roman"/>
                <a:sym typeface="Times New Roman"/>
              </a:rPr>
              <a:t>Z</a:t>
            </a:r>
            <a:r>
              <a:rPr lang="ko-KR">
                <a:solidFill>
                  <a:schemeClr val="dk1"/>
                </a:solidFill>
                <a:latin typeface="Malgun Gothic"/>
                <a:ea typeface="Malgun Gothic"/>
                <a:cs typeface="Malgun Gothic"/>
                <a:sym typeface="Malgun Gothic"/>
              </a:rPr>
              <a:t> &lt; 1.96) = 1 - 0.975 = 0.025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pic>
        <p:nvPicPr>
          <p:cNvPr id="3087" name="Google Shape;3087;p206" descr="EMB0000426c6277"/>
          <p:cNvPicPr preferRelativeResize="0"/>
          <p:nvPr/>
        </p:nvPicPr>
        <p:blipFill rotWithShape="1">
          <a:blip r:embed="rId3">
            <a:alphaModFix/>
          </a:blip>
          <a:srcRect/>
          <a:stretch/>
        </p:blipFill>
        <p:spPr>
          <a:xfrm>
            <a:off x="915449" y="3878116"/>
            <a:ext cx="6181383" cy="397764"/>
          </a:xfrm>
          <a:prstGeom prst="rect">
            <a:avLst/>
          </a:prstGeom>
          <a:noFill/>
          <a:ln>
            <a:noFill/>
          </a:ln>
        </p:spPr>
      </p:pic>
      <p:sp>
        <p:nvSpPr>
          <p:cNvPr id="3088" name="Google Shape;3088;p206"/>
          <p:cNvSpPr txBox="1"/>
          <p:nvPr/>
        </p:nvSpPr>
        <p:spPr>
          <a:xfrm>
            <a:off x="3371650" y="1745200"/>
            <a:ext cx="4925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sz="1500" u="sng">
                <a:solidFill>
                  <a:schemeClr val="hlink"/>
                </a:solidFill>
                <a:latin typeface="Malgun Gothic"/>
                <a:ea typeface="Malgun Gothic"/>
                <a:cs typeface="Malgun Gothic"/>
                <a:sym typeface="Malgun Gothic"/>
                <a:hlinkClick r:id="rId4"/>
              </a:rPr>
              <a:t>http://www.estat.me/estat/eStatU/52NormalEng.htm</a:t>
            </a:r>
            <a:endParaRPr sz="1500">
              <a:latin typeface="Malgun Gothic"/>
              <a:ea typeface="Malgun Gothic"/>
              <a:cs typeface="Malgun Gothic"/>
              <a:sym typeface="Malgun Gothic"/>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3092"/>
        <p:cNvGrpSpPr/>
        <p:nvPr/>
      </p:nvGrpSpPr>
      <p:grpSpPr>
        <a:xfrm>
          <a:off x="0" y="0"/>
          <a:ext cx="0" cy="0"/>
          <a:chOff x="0" y="0"/>
          <a:chExt cx="0" cy="0"/>
        </a:xfrm>
      </p:grpSpPr>
      <p:sp>
        <p:nvSpPr>
          <p:cNvPr id="3093" name="Google Shape;3093;p207"/>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094" name="Google Shape;3094;p20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095" name="Google Shape;3095;p20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207</a:t>
            </a:fld>
            <a:endParaRPr/>
          </a:p>
        </p:txBody>
      </p:sp>
      <p:sp>
        <p:nvSpPr>
          <p:cNvPr id="3096" name="Google Shape;3096;p207"/>
          <p:cNvSpPr txBox="1"/>
          <p:nvPr/>
        </p:nvSpPr>
        <p:spPr>
          <a:xfrm>
            <a:off x="315375" y="1110100"/>
            <a:ext cx="8255100" cy="1411500"/>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11-3</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Z가</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표준정규확률변량일</a:t>
            </a:r>
            <a:r>
              <a:rPr lang="ko-KR" sz="1600" dirty="0">
                <a:latin typeface="Malgun Gothic"/>
                <a:ea typeface="Malgun Gothic"/>
                <a:cs typeface="Malgun Gothic"/>
                <a:sym typeface="Malgun Gothic"/>
              </a:rPr>
              <a:t> 때 다음 식을 만족하는</a:t>
            </a:r>
            <a:r>
              <a:rPr lang="ko-KR" sz="1600" i="1" dirty="0">
                <a:latin typeface="Times New Roman"/>
                <a:ea typeface="Times New Roman"/>
                <a:cs typeface="Times New Roman"/>
                <a:sym typeface="Times New Roman"/>
              </a:rPr>
              <a:t> </a:t>
            </a:r>
            <a:r>
              <a:rPr lang="ko-KR" sz="1600" i="1" dirty="0" err="1">
                <a:latin typeface="Times New Roman"/>
                <a:ea typeface="Times New Roman"/>
                <a:cs typeface="Times New Roman"/>
                <a:sym typeface="Times New Roman"/>
              </a:rPr>
              <a:t>x</a:t>
            </a:r>
            <a:r>
              <a:rPr lang="ko-KR" sz="1600" i="1" dirty="0">
                <a:latin typeface="Times New Roman"/>
                <a:ea typeface="Times New Roman"/>
                <a:cs typeface="Times New Roman"/>
                <a:sym typeface="Times New Roman"/>
              </a:rPr>
              <a:t> </a:t>
            </a:r>
            <a:r>
              <a:rPr lang="ko-KR" sz="1600" dirty="0">
                <a:latin typeface="Malgun Gothic"/>
                <a:ea typeface="Malgun Gothic"/>
                <a:cs typeface="Malgun Gothic"/>
                <a:sym typeface="Malgun Gothic"/>
              </a:rPr>
              <a:t>를 구하라. 그리고 『</a:t>
            </a:r>
            <a:r>
              <a:rPr lang="ko-KR" sz="1600" dirty="0" err="1">
                <a:latin typeface="Malgun Gothic"/>
                <a:ea typeface="Malgun Gothic"/>
                <a:cs typeface="Malgun Gothic"/>
                <a:sym typeface="Malgun Gothic"/>
              </a:rPr>
              <a:t>eStatU』를</a:t>
            </a:r>
            <a:r>
              <a:rPr lang="ko-KR" sz="1600" dirty="0">
                <a:latin typeface="Malgun Gothic"/>
                <a:ea typeface="Malgun Gothic"/>
                <a:cs typeface="Malgun Gothic"/>
                <a:sym typeface="Malgun Gothic"/>
              </a:rPr>
              <a:t> 이용하여 확률을 구하라.</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i="1" dirty="0" err="1">
                <a:solidFill>
                  <a:schemeClr val="dk1"/>
                </a:solidFill>
                <a:latin typeface="Times New Roman"/>
                <a:ea typeface="Times New Roman"/>
                <a:cs typeface="Times New Roman"/>
                <a:sym typeface="Times New Roman"/>
              </a:rPr>
              <a:t>P</a:t>
            </a:r>
            <a:r>
              <a:rPr lang="ko-KR" sz="1600" dirty="0">
                <a:solidFill>
                  <a:schemeClr val="dk1"/>
                </a:solidFill>
                <a:latin typeface="Malgun Gothic"/>
                <a:ea typeface="Malgun Gothic"/>
                <a:cs typeface="Malgun Gothic"/>
                <a:sym typeface="Malgun Gothic"/>
              </a:rPr>
              <a:t>(</a:t>
            </a:r>
            <a:r>
              <a:rPr lang="ko-KR" sz="1600" i="1" dirty="0" err="1">
                <a:solidFill>
                  <a:schemeClr val="dk1"/>
                </a:solidFill>
                <a:latin typeface="Times New Roman"/>
                <a:ea typeface="Times New Roman"/>
                <a:cs typeface="Times New Roman"/>
                <a:sym typeface="Times New Roman"/>
              </a:rPr>
              <a:t>Z</a:t>
            </a:r>
            <a:r>
              <a:rPr lang="ko-KR" sz="1600" dirty="0">
                <a:solidFill>
                  <a:schemeClr val="dk1"/>
                </a:solidFill>
                <a:latin typeface="Malgun Gothic"/>
                <a:ea typeface="Malgun Gothic"/>
                <a:cs typeface="Malgun Gothic"/>
                <a:sym typeface="Malgun Gothic"/>
              </a:rPr>
              <a:t> &lt; </a:t>
            </a:r>
            <a:r>
              <a:rPr lang="ko-KR" sz="1600" i="1" dirty="0" err="1">
                <a:solidFill>
                  <a:schemeClr val="dk1"/>
                </a:solidFill>
                <a:latin typeface="Times New Roman"/>
                <a:ea typeface="Times New Roman"/>
                <a:cs typeface="Times New Roman"/>
                <a:sym typeface="Times New Roman"/>
              </a:rPr>
              <a:t>x</a:t>
            </a:r>
            <a:r>
              <a:rPr lang="ko-KR" sz="1600" dirty="0">
                <a:solidFill>
                  <a:schemeClr val="dk1"/>
                </a:solidFill>
                <a:latin typeface="Malgun Gothic"/>
                <a:ea typeface="Malgun Gothic"/>
                <a:cs typeface="Malgun Gothic"/>
                <a:sym typeface="Malgun Gothic"/>
              </a:rPr>
              <a:t>) = 0.90</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i="1" dirty="0" err="1">
                <a:solidFill>
                  <a:schemeClr val="dk1"/>
                </a:solidFill>
                <a:latin typeface="Times New Roman"/>
                <a:ea typeface="Times New Roman"/>
                <a:cs typeface="Times New Roman"/>
                <a:sym typeface="Times New Roman"/>
              </a:rPr>
              <a:t>P</a:t>
            </a:r>
            <a:r>
              <a:rPr lang="ko-KR" sz="1600" dirty="0">
                <a:solidFill>
                  <a:schemeClr val="dk1"/>
                </a:solidFill>
                <a:latin typeface="Malgun Gothic"/>
                <a:ea typeface="Malgun Gothic"/>
                <a:cs typeface="Malgun Gothic"/>
                <a:sym typeface="Malgun Gothic"/>
              </a:rPr>
              <a:t>(-</a:t>
            </a:r>
            <a:r>
              <a:rPr lang="ko-KR" sz="1600" i="1" dirty="0" err="1">
                <a:solidFill>
                  <a:schemeClr val="dk1"/>
                </a:solidFill>
                <a:latin typeface="Times New Roman"/>
                <a:ea typeface="Times New Roman"/>
                <a:cs typeface="Times New Roman"/>
                <a:sym typeface="Times New Roman"/>
              </a:rPr>
              <a:t>x</a:t>
            </a:r>
            <a:r>
              <a:rPr lang="ko-KR" sz="1600" dirty="0">
                <a:solidFill>
                  <a:schemeClr val="dk1"/>
                </a:solidFill>
                <a:latin typeface="Malgun Gothic"/>
                <a:ea typeface="Malgun Gothic"/>
                <a:cs typeface="Malgun Gothic"/>
                <a:sym typeface="Malgun Gothic"/>
              </a:rPr>
              <a:t> &lt; </a:t>
            </a:r>
            <a:r>
              <a:rPr lang="ko-KR" sz="1600" i="1" dirty="0" err="1">
                <a:solidFill>
                  <a:schemeClr val="dk1"/>
                </a:solidFill>
                <a:latin typeface="Times New Roman"/>
                <a:ea typeface="Times New Roman"/>
                <a:cs typeface="Times New Roman"/>
                <a:sym typeface="Times New Roman"/>
              </a:rPr>
              <a:t>Z</a:t>
            </a:r>
            <a:r>
              <a:rPr lang="ko-KR" sz="1600" dirty="0">
                <a:solidFill>
                  <a:schemeClr val="dk1"/>
                </a:solidFill>
                <a:latin typeface="Malgun Gothic"/>
                <a:ea typeface="Malgun Gothic"/>
                <a:cs typeface="Malgun Gothic"/>
                <a:sym typeface="Malgun Gothic"/>
              </a:rPr>
              <a:t> &lt; </a:t>
            </a:r>
            <a:r>
              <a:rPr lang="ko-KR" sz="1600" i="1" dirty="0" err="1">
                <a:solidFill>
                  <a:schemeClr val="dk1"/>
                </a:solidFill>
                <a:latin typeface="Times New Roman"/>
                <a:ea typeface="Times New Roman"/>
                <a:cs typeface="Times New Roman"/>
                <a:sym typeface="Times New Roman"/>
              </a:rPr>
              <a:t>x</a:t>
            </a:r>
            <a:r>
              <a:rPr lang="ko-KR" sz="1600" dirty="0">
                <a:solidFill>
                  <a:schemeClr val="dk1"/>
                </a:solidFill>
                <a:latin typeface="Malgun Gothic"/>
                <a:ea typeface="Malgun Gothic"/>
                <a:cs typeface="Malgun Gothic"/>
                <a:sym typeface="Malgun Gothic"/>
              </a:rPr>
              <a:t>) = 0.99</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i="1" dirty="0" err="1">
                <a:solidFill>
                  <a:schemeClr val="dk1"/>
                </a:solidFill>
                <a:latin typeface="Times New Roman"/>
                <a:ea typeface="Times New Roman"/>
                <a:cs typeface="Times New Roman"/>
                <a:sym typeface="Times New Roman"/>
              </a:rPr>
              <a:t>P</a:t>
            </a:r>
            <a:r>
              <a:rPr lang="ko-KR" sz="1600" dirty="0">
                <a:solidFill>
                  <a:schemeClr val="dk1"/>
                </a:solidFill>
                <a:latin typeface="Malgun Gothic"/>
                <a:ea typeface="Malgun Gothic"/>
                <a:cs typeface="Malgun Gothic"/>
                <a:sym typeface="Malgun Gothic"/>
              </a:rPr>
              <a:t>(</a:t>
            </a:r>
            <a:r>
              <a:rPr lang="ko-KR" sz="1600" i="1" dirty="0" err="1">
                <a:solidFill>
                  <a:schemeClr val="dk1"/>
                </a:solidFill>
                <a:latin typeface="Times New Roman"/>
                <a:ea typeface="Times New Roman"/>
                <a:cs typeface="Times New Roman"/>
                <a:sym typeface="Times New Roman"/>
              </a:rPr>
              <a:t>Z</a:t>
            </a:r>
            <a:r>
              <a:rPr lang="ko-KR" sz="1600" dirty="0">
                <a:solidFill>
                  <a:schemeClr val="dk1"/>
                </a:solidFill>
                <a:latin typeface="Malgun Gothic"/>
                <a:ea typeface="Malgun Gothic"/>
                <a:cs typeface="Malgun Gothic"/>
                <a:sym typeface="Malgun Gothic"/>
              </a:rPr>
              <a:t> &gt; </a:t>
            </a:r>
            <a:r>
              <a:rPr lang="ko-KR" sz="1600" i="1" dirty="0" err="1">
                <a:solidFill>
                  <a:schemeClr val="dk1"/>
                </a:solidFill>
                <a:latin typeface="Times New Roman"/>
                <a:ea typeface="Times New Roman"/>
                <a:cs typeface="Times New Roman"/>
                <a:sym typeface="Times New Roman"/>
              </a:rPr>
              <a:t>x</a:t>
            </a:r>
            <a:r>
              <a:rPr lang="ko-KR" sz="1600" dirty="0">
                <a:solidFill>
                  <a:schemeClr val="dk1"/>
                </a:solidFill>
                <a:latin typeface="Malgun Gothic"/>
                <a:ea typeface="Malgun Gothic"/>
                <a:cs typeface="Malgun Gothic"/>
                <a:sym typeface="Malgun Gothic"/>
              </a:rPr>
              <a:t>) = 0.05</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3097" name="Google Shape;3097;p207"/>
          <p:cNvSpPr txBox="1"/>
          <p:nvPr/>
        </p:nvSpPr>
        <p:spPr>
          <a:xfrm>
            <a:off x="391575" y="2661725"/>
            <a:ext cx="8385600" cy="35367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문1) 표준정규분포표에서 이 </a:t>
            </a:r>
            <a:r>
              <a:rPr lang="ko-KR" sz="1600" i="1">
                <a:solidFill>
                  <a:schemeClr val="dk1"/>
                </a:solidFill>
                <a:latin typeface="Times New Roman"/>
                <a:ea typeface="Times New Roman"/>
                <a:cs typeface="Times New Roman"/>
                <a:sym typeface="Times New Roman"/>
              </a:rPr>
              <a:t>x</a:t>
            </a:r>
            <a:r>
              <a:rPr lang="ko-KR">
                <a:solidFill>
                  <a:schemeClr val="dk1"/>
                </a:solidFill>
                <a:latin typeface="Malgun Gothic"/>
                <a:ea typeface="Malgun Gothic"/>
                <a:cs typeface="Malgun Gothic"/>
                <a:sym typeface="Malgun Gothic"/>
              </a:rPr>
              <a:t>는 대략 1.28 임을 알 수 있다.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문2) 양쪽 끝이 0.005 가 되는 </a:t>
            </a:r>
            <a:r>
              <a:rPr lang="ko-KR" sz="1600" i="1">
                <a:solidFill>
                  <a:schemeClr val="dk1"/>
                </a:solidFill>
                <a:latin typeface="Times New Roman"/>
                <a:ea typeface="Times New Roman"/>
                <a:cs typeface="Times New Roman"/>
                <a:sym typeface="Times New Roman"/>
              </a:rPr>
              <a:t>x</a:t>
            </a:r>
            <a:r>
              <a:rPr lang="ko-KR">
                <a:solidFill>
                  <a:schemeClr val="dk1"/>
                </a:solidFill>
                <a:latin typeface="Malgun Gothic"/>
                <a:ea typeface="Malgun Gothic"/>
                <a:cs typeface="Malgun Gothic"/>
                <a:sym typeface="Malgun Gothic"/>
              </a:rPr>
              <a:t>는 2.575 이다.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문3) </a:t>
            </a:r>
            <a:r>
              <a:rPr lang="ko-KR" sz="1600" i="1">
                <a:solidFill>
                  <a:schemeClr val="dk1"/>
                </a:solidFill>
                <a:latin typeface="Times New Roman"/>
                <a:ea typeface="Times New Roman"/>
                <a:cs typeface="Times New Roman"/>
                <a:sym typeface="Times New Roman"/>
              </a:rPr>
              <a:t>P</a:t>
            </a:r>
            <a:r>
              <a:rPr lang="ko-KR">
                <a:solidFill>
                  <a:schemeClr val="dk1"/>
                </a:solidFill>
                <a:latin typeface="Malgun Gothic"/>
                <a:ea typeface="Malgun Gothic"/>
                <a:cs typeface="Malgun Gothic"/>
                <a:sym typeface="Malgun Gothic"/>
              </a:rPr>
              <a:t>(Z &lt; </a:t>
            </a:r>
            <a:r>
              <a:rPr lang="ko-KR" sz="1600" i="1">
                <a:solidFill>
                  <a:schemeClr val="dk1"/>
                </a:solidFill>
                <a:latin typeface="Times New Roman"/>
                <a:ea typeface="Times New Roman"/>
                <a:cs typeface="Times New Roman"/>
                <a:sym typeface="Times New Roman"/>
              </a:rPr>
              <a:t>x</a:t>
            </a:r>
            <a:r>
              <a:rPr lang="ko-KR">
                <a:solidFill>
                  <a:schemeClr val="dk1"/>
                </a:solidFill>
                <a:latin typeface="Malgun Gothic"/>
                <a:ea typeface="Malgun Gothic"/>
                <a:cs typeface="Malgun Gothic"/>
                <a:sym typeface="Malgun Gothic"/>
              </a:rPr>
              <a:t>) = 0.95 인 문제와 같으므로 표에서 </a:t>
            </a:r>
            <a:r>
              <a:rPr lang="ko-KR" sz="1600" i="1">
                <a:solidFill>
                  <a:schemeClr val="dk1"/>
                </a:solidFill>
                <a:latin typeface="Times New Roman"/>
                <a:ea typeface="Times New Roman"/>
                <a:cs typeface="Times New Roman"/>
                <a:sym typeface="Times New Roman"/>
              </a:rPr>
              <a:t>x</a:t>
            </a:r>
            <a:r>
              <a:rPr lang="ko-KR">
                <a:solidFill>
                  <a:schemeClr val="dk1"/>
                </a:solidFill>
                <a:latin typeface="Malgun Gothic"/>
                <a:ea typeface="Malgun Gothic"/>
                <a:cs typeface="Malgun Gothic"/>
                <a:sym typeface="Malgun Gothic"/>
              </a:rPr>
              <a:t>는 1.645 이다.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『eStatU』를 이용하면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문1)은 그래프 밑의 선택사항 두 번째에서 오른쪽 박스에 </a:t>
            </a:r>
            <a:r>
              <a:rPr lang="ko-KR" i="1">
                <a:solidFill>
                  <a:schemeClr val="dk1"/>
                </a:solidFill>
                <a:latin typeface="Times New Roman"/>
                <a:ea typeface="Times New Roman"/>
                <a:cs typeface="Times New Roman"/>
                <a:sym typeface="Times New Roman"/>
              </a:rPr>
              <a:t>p</a:t>
            </a:r>
            <a:r>
              <a:rPr lang="ko-KR">
                <a:solidFill>
                  <a:schemeClr val="dk1"/>
                </a:solidFill>
                <a:latin typeface="Malgun Gothic"/>
                <a:ea typeface="Malgun Gothic"/>
                <a:cs typeface="Malgun Gothic"/>
                <a:sym typeface="Malgun Gothic"/>
              </a:rPr>
              <a:t> = 0.90을 입력한 후 ‘실행’ 버튼 클릭</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문2)는 선택사항 세 번째에서 오른쪽 박스에 p = 0.99를 입력한 후 ‘실행’ 버튼을 클릭</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문3)은 선택사항 두 번째에서 오른쪽 박스에 p = 0.95을 입력한 후 ‘실행’ 버튼을 클릭</a:t>
            </a: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914400" lvl="1" indent="-317500" algn="ctr" rtl="0">
              <a:lnSpc>
                <a:spcPct val="115000"/>
              </a:lnSpc>
              <a:spcBef>
                <a:spcPts val="0"/>
              </a:spcBef>
              <a:spcAft>
                <a:spcPts val="0"/>
              </a:spcAft>
              <a:buClr>
                <a:schemeClr val="dk1"/>
              </a:buClr>
              <a:buSzPts val="1400"/>
              <a:buFont typeface="Malgun Gothic"/>
              <a:buChar char="○"/>
            </a:pPr>
            <a:endParaRPr>
              <a:solidFill>
                <a:schemeClr val="dk1"/>
              </a:solidFill>
              <a:latin typeface="Malgun Gothic"/>
              <a:ea typeface="Malgun Gothic"/>
              <a:cs typeface="Malgun Gothic"/>
              <a:sym typeface="Malgun Gothic"/>
            </a:endParaRPr>
          </a:p>
        </p:txBody>
      </p:sp>
      <p:pic>
        <p:nvPicPr>
          <p:cNvPr id="3098" name="Google Shape;3098;p207" descr="EMB0000426c6282"/>
          <p:cNvPicPr preferRelativeResize="0"/>
          <p:nvPr/>
        </p:nvPicPr>
        <p:blipFill rotWithShape="1">
          <a:blip r:embed="rId3">
            <a:alphaModFix/>
          </a:blip>
          <a:srcRect/>
          <a:stretch/>
        </p:blipFill>
        <p:spPr>
          <a:xfrm>
            <a:off x="1108865" y="4347148"/>
            <a:ext cx="5688319" cy="427462"/>
          </a:xfrm>
          <a:prstGeom prst="rect">
            <a:avLst/>
          </a:prstGeom>
          <a:noFill/>
          <a:ln>
            <a:noFill/>
          </a:ln>
        </p:spPr>
      </p:pic>
      <p:pic>
        <p:nvPicPr>
          <p:cNvPr id="3099" name="Google Shape;3099;p207" descr="EMB0000426c6285"/>
          <p:cNvPicPr preferRelativeResize="0"/>
          <p:nvPr/>
        </p:nvPicPr>
        <p:blipFill rotWithShape="1">
          <a:blip r:embed="rId4">
            <a:alphaModFix/>
          </a:blip>
          <a:srcRect/>
          <a:stretch/>
        </p:blipFill>
        <p:spPr>
          <a:xfrm>
            <a:off x="2067400" y="5042489"/>
            <a:ext cx="4751061" cy="427462"/>
          </a:xfrm>
          <a:prstGeom prst="rect">
            <a:avLst/>
          </a:prstGeom>
          <a:noFill/>
          <a:ln>
            <a:noFill/>
          </a:ln>
        </p:spPr>
      </p:pic>
      <p:pic>
        <p:nvPicPr>
          <p:cNvPr id="3100" name="Google Shape;3100;p207" descr="EMB0000426c6288"/>
          <p:cNvPicPr preferRelativeResize="0"/>
          <p:nvPr/>
        </p:nvPicPr>
        <p:blipFill rotWithShape="1">
          <a:blip r:embed="rId5">
            <a:alphaModFix/>
          </a:blip>
          <a:srcRect/>
          <a:stretch/>
        </p:blipFill>
        <p:spPr>
          <a:xfrm>
            <a:off x="1840232" y="5737843"/>
            <a:ext cx="5205402" cy="427461"/>
          </a:xfrm>
          <a:prstGeom prst="rect">
            <a:avLst/>
          </a:prstGeom>
          <a:noFill/>
          <a:ln>
            <a:noFill/>
          </a:ln>
        </p:spPr>
      </p:pic>
      <p:sp>
        <p:nvSpPr>
          <p:cNvPr id="3101" name="Google Shape;3101;p207"/>
          <p:cNvSpPr txBox="1"/>
          <p:nvPr/>
        </p:nvSpPr>
        <p:spPr>
          <a:xfrm>
            <a:off x="3727325" y="1678163"/>
            <a:ext cx="4925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sz="1500" u="sng">
                <a:solidFill>
                  <a:schemeClr val="hlink"/>
                </a:solidFill>
                <a:latin typeface="Malgun Gothic"/>
                <a:ea typeface="Malgun Gothic"/>
                <a:cs typeface="Malgun Gothic"/>
                <a:sym typeface="Malgun Gothic"/>
                <a:hlinkClick r:id="rId6"/>
              </a:rPr>
              <a:t>http://www.estat.me/estat/eStatU/52NormalEng.htm</a:t>
            </a:r>
            <a:endParaRPr sz="1500">
              <a:latin typeface="Malgun Gothic"/>
              <a:ea typeface="Malgun Gothic"/>
              <a:cs typeface="Malgun Gothic"/>
              <a:sym typeface="Malgun Gothic"/>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3105"/>
        <p:cNvGrpSpPr/>
        <p:nvPr/>
      </p:nvGrpSpPr>
      <p:grpSpPr>
        <a:xfrm>
          <a:off x="0" y="0"/>
          <a:ext cx="0" cy="0"/>
          <a:chOff x="0" y="0"/>
          <a:chExt cx="0" cy="0"/>
        </a:xfrm>
      </p:grpSpPr>
      <p:sp>
        <p:nvSpPr>
          <p:cNvPr id="3106" name="Google Shape;3106;p20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107" name="Google Shape;3107;p20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108" name="Google Shape;3108;p20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208</a:t>
            </a:fld>
            <a:endParaRPr/>
          </a:p>
        </p:txBody>
      </p:sp>
      <p:sp>
        <p:nvSpPr>
          <p:cNvPr id="3109" name="Google Shape;3109;p208"/>
          <p:cNvSpPr txBox="1"/>
          <p:nvPr/>
        </p:nvSpPr>
        <p:spPr>
          <a:xfrm>
            <a:off x="444450" y="1124505"/>
            <a:ext cx="8255100" cy="494400"/>
          </a:xfrm>
          <a:prstGeom prst="rect">
            <a:avLst/>
          </a:prstGeom>
          <a:noFill/>
          <a:ln>
            <a:noFill/>
          </a:ln>
        </p:spPr>
        <p:txBody>
          <a:bodyPr spcFirstLastPara="1" wrap="square" lIns="68550" tIns="34275" rIns="68550" bIns="34275" anchor="t" anchorCtr="0">
            <a:noAutofit/>
          </a:bodyPr>
          <a:lstStyle/>
          <a:p>
            <a:pPr marL="457200" lvl="0" indent="-342900" algn="l" rtl="0">
              <a:spcBef>
                <a:spcPts val="0"/>
              </a:spcBef>
              <a:spcAft>
                <a:spcPts val="0"/>
              </a:spcAft>
              <a:buSzPts val="1800"/>
              <a:buFont typeface="Malgun Gothic"/>
              <a:buChar char="●"/>
            </a:pPr>
            <a:r>
              <a:rPr lang="ko-KR" sz="1800">
                <a:latin typeface="Malgun Gothic"/>
                <a:ea typeface="Malgun Gothic"/>
                <a:cs typeface="Malgun Gothic"/>
                <a:sym typeface="Malgun Gothic"/>
              </a:rPr>
              <a:t>자주 이용되는 표준정규분포표 </a:t>
            </a:r>
            <a:r>
              <a:rPr lang="ko-KR" sz="1800" b="1">
                <a:latin typeface="Malgun Gothic"/>
                <a:ea typeface="Malgun Gothic"/>
                <a:cs typeface="Malgun Gothic"/>
                <a:sym typeface="Malgun Gothic"/>
              </a:rPr>
              <a:t>백분위수</a:t>
            </a:r>
            <a:endParaRPr sz="1800" b="1">
              <a:latin typeface="Malgun Gothic"/>
              <a:ea typeface="Malgun Gothic"/>
              <a:cs typeface="Malgun Gothic"/>
              <a:sym typeface="Malgun Gothic"/>
            </a:endParaRPr>
          </a:p>
        </p:txBody>
      </p:sp>
      <p:pic>
        <p:nvPicPr>
          <p:cNvPr id="3110" name="Google Shape;3110;p208"/>
          <p:cNvPicPr preferRelativeResize="0"/>
          <p:nvPr/>
        </p:nvPicPr>
        <p:blipFill rotWithShape="1">
          <a:blip r:embed="rId3">
            <a:alphaModFix/>
          </a:blip>
          <a:srcRect l="10274" t="9722" r="7656" b="5366"/>
          <a:stretch/>
        </p:blipFill>
        <p:spPr>
          <a:xfrm>
            <a:off x="255325" y="1972874"/>
            <a:ext cx="4395700" cy="2728899"/>
          </a:xfrm>
          <a:prstGeom prst="rect">
            <a:avLst/>
          </a:prstGeom>
          <a:noFill/>
          <a:ln>
            <a:noFill/>
          </a:ln>
        </p:spPr>
      </p:pic>
      <p:pic>
        <p:nvPicPr>
          <p:cNvPr id="3111" name="Google Shape;3111;p208"/>
          <p:cNvPicPr preferRelativeResize="0"/>
          <p:nvPr/>
        </p:nvPicPr>
        <p:blipFill rotWithShape="1">
          <a:blip r:embed="rId4">
            <a:alphaModFix/>
          </a:blip>
          <a:srcRect l="10299" t="9397" r="7827" b="4232"/>
          <a:stretch/>
        </p:blipFill>
        <p:spPr>
          <a:xfrm>
            <a:off x="4694850" y="2018475"/>
            <a:ext cx="4311200" cy="3485376"/>
          </a:xfrm>
          <a:prstGeom prst="rect">
            <a:avLst/>
          </a:prstGeom>
          <a:noFill/>
          <a:ln>
            <a:noFill/>
          </a:ln>
        </p:spPr>
      </p:pic>
      <p:cxnSp>
        <p:nvCxnSpPr>
          <p:cNvPr id="3112" name="Google Shape;3112;p208"/>
          <p:cNvCxnSpPr/>
          <p:nvPr/>
        </p:nvCxnSpPr>
        <p:spPr>
          <a:xfrm flipH="1">
            <a:off x="3392650" y="3823175"/>
            <a:ext cx="54600" cy="237000"/>
          </a:xfrm>
          <a:prstGeom prst="straightConnector1">
            <a:avLst/>
          </a:prstGeom>
          <a:noFill/>
          <a:ln w="9525" cap="flat" cmpd="sng">
            <a:solidFill>
              <a:srgbClr val="0033CC"/>
            </a:solidFill>
            <a:prstDash val="dot"/>
            <a:round/>
            <a:headEnd type="none" w="med" len="med"/>
            <a:tailEnd type="triangle" w="med" len="med"/>
          </a:ln>
        </p:spPr>
      </p:cxnSp>
      <p:cxnSp>
        <p:nvCxnSpPr>
          <p:cNvPr id="3113" name="Google Shape;3113;p208"/>
          <p:cNvCxnSpPr/>
          <p:nvPr/>
        </p:nvCxnSpPr>
        <p:spPr>
          <a:xfrm flipH="1">
            <a:off x="3593150" y="4087650"/>
            <a:ext cx="228000" cy="118500"/>
          </a:xfrm>
          <a:prstGeom prst="straightConnector1">
            <a:avLst/>
          </a:prstGeom>
          <a:noFill/>
          <a:ln w="9525" cap="flat" cmpd="sng">
            <a:solidFill>
              <a:srgbClr val="0033CC"/>
            </a:solidFill>
            <a:prstDash val="dot"/>
            <a:round/>
            <a:headEnd type="none" w="med" len="med"/>
            <a:tailEnd type="triangle" w="med" len="med"/>
          </a:ln>
        </p:spPr>
      </p:cxnSp>
      <p:cxnSp>
        <p:nvCxnSpPr>
          <p:cNvPr id="3114" name="Google Shape;3114;p208"/>
          <p:cNvCxnSpPr/>
          <p:nvPr/>
        </p:nvCxnSpPr>
        <p:spPr>
          <a:xfrm rot="10800000" flipH="1">
            <a:off x="6848875" y="4188000"/>
            <a:ext cx="912000" cy="574500"/>
          </a:xfrm>
          <a:prstGeom prst="straightConnector1">
            <a:avLst/>
          </a:prstGeom>
          <a:noFill/>
          <a:ln w="9525" cap="flat" cmpd="sng">
            <a:solidFill>
              <a:srgbClr val="0033CC"/>
            </a:solidFill>
            <a:prstDash val="dot"/>
            <a:round/>
            <a:headEnd type="none" w="med" len="med"/>
            <a:tailEnd type="triangle" w="med" len="med"/>
          </a:ln>
        </p:spPr>
      </p:cxnSp>
      <p:cxnSp>
        <p:nvCxnSpPr>
          <p:cNvPr id="3115" name="Google Shape;3115;p208"/>
          <p:cNvCxnSpPr/>
          <p:nvPr/>
        </p:nvCxnSpPr>
        <p:spPr>
          <a:xfrm rot="10800000">
            <a:off x="5955250" y="4160575"/>
            <a:ext cx="921000" cy="592800"/>
          </a:xfrm>
          <a:prstGeom prst="straightConnector1">
            <a:avLst/>
          </a:prstGeom>
          <a:noFill/>
          <a:ln w="9525" cap="flat" cmpd="sng">
            <a:solidFill>
              <a:srgbClr val="0033CC"/>
            </a:solidFill>
            <a:prstDash val="dot"/>
            <a:round/>
            <a:headEnd type="none" w="med" len="med"/>
            <a:tailEnd type="triangle" w="med" len="med"/>
          </a:ln>
        </p:spPr>
      </p:cxnSp>
      <p:cxnSp>
        <p:nvCxnSpPr>
          <p:cNvPr id="3116" name="Google Shape;3116;p208"/>
          <p:cNvCxnSpPr/>
          <p:nvPr/>
        </p:nvCxnSpPr>
        <p:spPr>
          <a:xfrm rot="10800000" flipH="1">
            <a:off x="6876250" y="4233525"/>
            <a:ext cx="1130700" cy="775200"/>
          </a:xfrm>
          <a:prstGeom prst="straightConnector1">
            <a:avLst/>
          </a:prstGeom>
          <a:noFill/>
          <a:ln w="9525" cap="flat" cmpd="sng">
            <a:solidFill>
              <a:srgbClr val="0033CC"/>
            </a:solidFill>
            <a:prstDash val="dot"/>
            <a:round/>
            <a:headEnd type="none" w="med" len="med"/>
            <a:tailEnd type="triangle" w="med" len="med"/>
          </a:ln>
        </p:spPr>
      </p:cxnSp>
      <p:cxnSp>
        <p:nvCxnSpPr>
          <p:cNvPr id="3117" name="Google Shape;3117;p208"/>
          <p:cNvCxnSpPr/>
          <p:nvPr/>
        </p:nvCxnSpPr>
        <p:spPr>
          <a:xfrm rot="10800000">
            <a:off x="5718050" y="4224400"/>
            <a:ext cx="1167300" cy="775200"/>
          </a:xfrm>
          <a:prstGeom prst="straightConnector1">
            <a:avLst/>
          </a:prstGeom>
          <a:noFill/>
          <a:ln w="9525" cap="flat" cmpd="sng">
            <a:solidFill>
              <a:srgbClr val="0033CC"/>
            </a:solidFill>
            <a:prstDash val="dot"/>
            <a:round/>
            <a:headEnd type="none" w="med" len="med"/>
            <a:tailEnd type="triangle" w="med" len="med"/>
          </a:ln>
        </p:spPr>
      </p:cxnSp>
      <p:sp>
        <p:nvSpPr>
          <p:cNvPr id="3118" name="Google Shape;3118;p208"/>
          <p:cNvSpPr txBox="1"/>
          <p:nvPr/>
        </p:nvSpPr>
        <p:spPr>
          <a:xfrm>
            <a:off x="1048775" y="1581056"/>
            <a:ext cx="2772600" cy="4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solidFill>
                  <a:schemeClr val="dk1"/>
                </a:solidFill>
                <a:latin typeface="Malgun Gothic"/>
                <a:ea typeface="Malgun Gothic"/>
                <a:cs typeface="Malgun Gothic"/>
                <a:sym typeface="Malgun Gothic"/>
              </a:rPr>
              <a:t>누적 백분위수</a:t>
            </a:r>
            <a:endParaRPr>
              <a:solidFill>
                <a:schemeClr val="dk1"/>
              </a:solidFill>
              <a:latin typeface="Malgun Gothic"/>
              <a:ea typeface="Malgun Gothic"/>
              <a:cs typeface="Malgun Gothic"/>
              <a:sym typeface="Malgun Gothic"/>
            </a:endParaRPr>
          </a:p>
          <a:p>
            <a:pPr marL="0" lvl="0" indent="0" algn="ctr" rtl="0">
              <a:spcBef>
                <a:spcPts val="0"/>
              </a:spcBef>
              <a:spcAft>
                <a:spcPts val="0"/>
              </a:spcAft>
              <a:buNone/>
            </a:pPr>
            <a:r>
              <a:rPr lang="ko-KR">
                <a:solidFill>
                  <a:schemeClr val="dk1"/>
                </a:solidFill>
                <a:latin typeface="Malgun Gothic"/>
                <a:ea typeface="Malgun Gothic"/>
                <a:cs typeface="Malgun Gothic"/>
                <a:sym typeface="Malgun Gothic"/>
              </a:rPr>
              <a:t>(Cumulative Percentile)</a:t>
            </a:r>
            <a:endParaRPr>
              <a:solidFill>
                <a:schemeClr val="dk1"/>
              </a:solidFill>
              <a:latin typeface="Malgun Gothic"/>
              <a:ea typeface="Malgun Gothic"/>
              <a:cs typeface="Malgun Gothic"/>
              <a:sym typeface="Malgun Gothic"/>
            </a:endParaRPr>
          </a:p>
        </p:txBody>
      </p:sp>
      <p:sp>
        <p:nvSpPr>
          <p:cNvPr id="3119" name="Google Shape;3119;p208"/>
          <p:cNvSpPr txBox="1"/>
          <p:nvPr/>
        </p:nvSpPr>
        <p:spPr>
          <a:xfrm>
            <a:off x="5207350" y="1581056"/>
            <a:ext cx="3036900" cy="49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solidFill>
                  <a:schemeClr val="dk1"/>
                </a:solidFill>
                <a:latin typeface="Malgun Gothic"/>
                <a:ea typeface="Malgun Gothic"/>
                <a:cs typeface="Malgun Gothic"/>
                <a:sym typeface="Malgun Gothic"/>
              </a:rPr>
              <a:t>중심 백분위수</a:t>
            </a:r>
            <a:endParaRPr>
              <a:solidFill>
                <a:schemeClr val="dk1"/>
              </a:solidFill>
              <a:latin typeface="Malgun Gothic"/>
              <a:ea typeface="Malgun Gothic"/>
              <a:cs typeface="Malgun Gothic"/>
              <a:sym typeface="Malgun Gothic"/>
            </a:endParaRPr>
          </a:p>
          <a:p>
            <a:pPr marL="0" lvl="0" indent="0" algn="ctr" rtl="0">
              <a:spcBef>
                <a:spcPts val="0"/>
              </a:spcBef>
              <a:spcAft>
                <a:spcPts val="0"/>
              </a:spcAft>
              <a:buNone/>
            </a:pPr>
            <a:r>
              <a:rPr lang="ko-KR">
                <a:solidFill>
                  <a:schemeClr val="dk1"/>
                </a:solidFill>
                <a:latin typeface="Malgun Gothic"/>
                <a:ea typeface="Malgun Gothic"/>
                <a:cs typeface="Malgun Gothic"/>
                <a:sym typeface="Malgun Gothic"/>
              </a:rPr>
              <a:t>(Central Percentile)</a:t>
            </a:r>
            <a:endParaRPr>
              <a:solidFill>
                <a:schemeClr val="dk1"/>
              </a:solidFill>
              <a:latin typeface="Malgun Gothic"/>
              <a:ea typeface="Malgun Gothic"/>
              <a:cs typeface="Malgun Gothic"/>
              <a:sym typeface="Malgun Gothic"/>
            </a:endParaRPr>
          </a:p>
        </p:txBody>
      </p:sp>
      <p:sp>
        <p:nvSpPr>
          <p:cNvPr id="3120" name="Google Shape;3120;p208"/>
          <p:cNvSpPr txBox="1"/>
          <p:nvPr/>
        </p:nvSpPr>
        <p:spPr>
          <a:xfrm>
            <a:off x="1604750" y="5466661"/>
            <a:ext cx="1988400" cy="71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sz="1200">
                <a:solidFill>
                  <a:srgbClr val="0033CC"/>
                </a:solidFill>
                <a:latin typeface="Malgun Gothic"/>
                <a:ea typeface="Malgun Gothic"/>
                <a:cs typeface="Malgun Gothic"/>
                <a:sym typeface="Malgun Gothic"/>
              </a:rPr>
              <a:t>95</a:t>
            </a:r>
            <a:r>
              <a:rPr lang="ko-KR" sz="1200">
                <a:solidFill>
                  <a:schemeClr val="dk1"/>
                </a:solidFill>
                <a:latin typeface="Malgun Gothic"/>
                <a:ea typeface="Malgun Gothic"/>
                <a:cs typeface="Malgun Gothic"/>
                <a:sym typeface="Malgun Gothic"/>
              </a:rPr>
              <a:t>백분위수=</a:t>
            </a:r>
            <a:r>
              <a:rPr lang="ko-KR" sz="1200">
                <a:solidFill>
                  <a:srgbClr val="FF0000"/>
                </a:solidFill>
                <a:latin typeface="Malgun Gothic"/>
                <a:ea typeface="Malgun Gothic"/>
                <a:cs typeface="Malgun Gothic"/>
                <a:sym typeface="Malgun Gothic"/>
              </a:rPr>
              <a:t>1.645</a:t>
            </a:r>
            <a:endParaRPr sz="1200">
              <a:solidFill>
                <a:srgbClr val="FF0000"/>
              </a:solidFill>
              <a:latin typeface="Malgun Gothic"/>
              <a:ea typeface="Malgun Gothic"/>
              <a:cs typeface="Malgun Gothic"/>
              <a:sym typeface="Malgun Gothic"/>
            </a:endParaRPr>
          </a:p>
          <a:p>
            <a:pPr marL="0" lvl="0" indent="0" algn="l" rtl="0">
              <a:spcBef>
                <a:spcPts val="0"/>
              </a:spcBef>
              <a:spcAft>
                <a:spcPts val="0"/>
              </a:spcAft>
              <a:buNone/>
            </a:pPr>
            <a:r>
              <a:rPr lang="ko-KR" sz="1200">
                <a:solidFill>
                  <a:srgbClr val="0033CC"/>
                </a:solidFill>
                <a:latin typeface="Malgun Gothic"/>
                <a:ea typeface="Malgun Gothic"/>
                <a:cs typeface="Malgun Gothic"/>
                <a:sym typeface="Malgun Gothic"/>
              </a:rPr>
              <a:t>97.5</a:t>
            </a:r>
            <a:r>
              <a:rPr lang="ko-KR" sz="1200">
                <a:solidFill>
                  <a:schemeClr val="dk1"/>
                </a:solidFill>
                <a:latin typeface="Malgun Gothic"/>
                <a:ea typeface="Malgun Gothic"/>
                <a:cs typeface="Malgun Gothic"/>
                <a:sym typeface="Malgun Gothic"/>
              </a:rPr>
              <a:t>백분위수=</a:t>
            </a:r>
            <a:r>
              <a:rPr lang="ko-KR" sz="1200">
                <a:solidFill>
                  <a:srgbClr val="FF0000"/>
                </a:solidFill>
                <a:latin typeface="Malgun Gothic"/>
                <a:ea typeface="Malgun Gothic"/>
                <a:cs typeface="Malgun Gothic"/>
                <a:sym typeface="Malgun Gothic"/>
              </a:rPr>
              <a:t>1.96</a:t>
            </a:r>
            <a:endParaRPr sz="1200">
              <a:solidFill>
                <a:srgbClr val="FF0000"/>
              </a:solidFill>
              <a:latin typeface="Malgun Gothic"/>
              <a:ea typeface="Malgun Gothic"/>
              <a:cs typeface="Malgun Gothic"/>
              <a:sym typeface="Malgun Gothic"/>
            </a:endParaRPr>
          </a:p>
          <a:p>
            <a:pPr marL="0" lvl="0" indent="0" algn="l" rtl="0">
              <a:spcBef>
                <a:spcPts val="0"/>
              </a:spcBef>
              <a:spcAft>
                <a:spcPts val="0"/>
              </a:spcAft>
              <a:buNone/>
            </a:pPr>
            <a:r>
              <a:rPr lang="ko-KR" sz="1200">
                <a:solidFill>
                  <a:srgbClr val="0033CC"/>
                </a:solidFill>
                <a:latin typeface="Malgun Gothic"/>
                <a:ea typeface="Malgun Gothic"/>
                <a:cs typeface="Malgun Gothic"/>
                <a:sym typeface="Malgun Gothic"/>
              </a:rPr>
              <a:t>99.5</a:t>
            </a:r>
            <a:r>
              <a:rPr lang="ko-KR" sz="1200">
                <a:solidFill>
                  <a:schemeClr val="dk1"/>
                </a:solidFill>
                <a:latin typeface="Malgun Gothic"/>
                <a:ea typeface="Malgun Gothic"/>
                <a:cs typeface="Malgun Gothic"/>
                <a:sym typeface="Malgun Gothic"/>
              </a:rPr>
              <a:t>백분위수=</a:t>
            </a:r>
            <a:r>
              <a:rPr lang="ko-KR" sz="1200">
                <a:solidFill>
                  <a:srgbClr val="FF0000"/>
                </a:solidFill>
                <a:latin typeface="Malgun Gothic"/>
                <a:ea typeface="Malgun Gothic"/>
                <a:cs typeface="Malgun Gothic"/>
                <a:sym typeface="Malgun Gothic"/>
              </a:rPr>
              <a:t>2.575</a:t>
            </a:r>
            <a:endParaRPr sz="1200">
              <a:solidFill>
                <a:srgbClr val="FF0000"/>
              </a:solidFill>
              <a:latin typeface="Malgun Gothic"/>
              <a:ea typeface="Malgun Gothic"/>
              <a:cs typeface="Malgun Gothic"/>
              <a:sym typeface="Malgun Gothic"/>
            </a:endParaRPr>
          </a:p>
        </p:txBody>
      </p:sp>
      <p:sp>
        <p:nvSpPr>
          <p:cNvPr id="3121" name="Google Shape;3121;p208"/>
          <p:cNvSpPr txBox="1"/>
          <p:nvPr/>
        </p:nvSpPr>
        <p:spPr>
          <a:xfrm>
            <a:off x="6084850" y="5466661"/>
            <a:ext cx="1988400" cy="71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sz="1200">
                <a:solidFill>
                  <a:srgbClr val="0033CC"/>
                </a:solidFill>
                <a:latin typeface="Malgun Gothic"/>
                <a:ea typeface="Malgun Gothic"/>
                <a:cs typeface="Malgun Gothic"/>
                <a:sym typeface="Malgun Gothic"/>
              </a:rPr>
              <a:t>90</a:t>
            </a:r>
            <a:r>
              <a:rPr lang="ko-KR" sz="1200">
                <a:solidFill>
                  <a:schemeClr val="dk1"/>
                </a:solidFill>
                <a:latin typeface="Malgun Gothic"/>
                <a:ea typeface="Malgun Gothic"/>
                <a:cs typeface="Malgun Gothic"/>
                <a:sym typeface="Malgun Gothic"/>
              </a:rPr>
              <a:t>백분위수=</a:t>
            </a:r>
            <a:r>
              <a:rPr lang="ko-KR" sz="1200">
                <a:solidFill>
                  <a:srgbClr val="FF0000"/>
                </a:solidFill>
                <a:latin typeface="Malgun Gothic"/>
                <a:ea typeface="Malgun Gothic"/>
                <a:cs typeface="Malgun Gothic"/>
                <a:sym typeface="Malgun Gothic"/>
              </a:rPr>
              <a:t>1.645</a:t>
            </a:r>
            <a:endParaRPr sz="1200">
              <a:solidFill>
                <a:srgbClr val="FF0000"/>
              </a:solidFill>
              <a:latin typeface="Malgun Gothic"/>
              <a:ea typeface="Malgun Gothic"/>
              <a:cs typeface="Malgun Gothic"/>
              <a:sym typeface="Malgun Gothic"/>
            </a:endParaRPr>
          </a:p>
          <a:p>
            <a:pPr marL="0" lvl="0" indent="0" algn="l" rtl="0">
              <a:spcBef>
                <a:spcPts val="0"/>
              </a:spcBef>
              <a:spcAft>
                <a:spcPts val="0"/>
              </a:spcAft>
              <a:buNone/>
            </a:pPr>
            <a:r>
              <a:rPr lang="ko-KR" sz="1200">
                <a:solidFill>
                  <a:srgbClr val="0033CC"/>
                </a:solidFill>
                <a:latin typeface="Malgun Gothic"/>
                <a:ea typeface="Malgun Gothic"/>
                <a:cs typeface="Malgun Gothic"/>
                <a:sym typeface="Malgun Gothic"/>
              </a:rPr>
              <a:t>95</a:t>
            </a:r>
            <a:r>
              <a:rPr lang="ko-KR" sz="1200">
                <a:solidFill>
                  <a:schemeClr val="dk1"/>
                </a:solidFill>
                <a:latin typeface="Malgun Gothic"/>
                <a:ea typeface="Malgun Gothic"/>
                <a:cs typeface="Malgun Gothic"/>
                <a:sym typeface="Malgun Gothic"/>
              </a:rPr>
              <a:t>백분위수=</a:t>
            </a:r>
            <a:r>
              <a:rPr lang="ko-KR" sz="1200">
                <a:solidFill>
                  <a:srgbClr val="FF0000"/>
                </a:solidFill>
                <a:latin typeface="Malgun Gothic"/>
                <a:ea typeface="Malgun Gothic"/>
                <a:cs typeface="Malgun Gothic"/>
                <a:sym typeface="Malgun Gothic"/>
              </a:rPr>
              <a:t>1.96</a:t>
            </a:r>
            <a:endParaRPr sz="1200">
              <a:solidFill>
                <a:srgbClr val="FF0000"/>
              </a:solidFill>
              <a:latin typeface="Malgun Gothic"/>
              <a:ea typeface="Malgun Gothic"/>
              <a:cs typeface="Malgun Gothic"/>
              <a:sym typeface="Malgun Gothic"/>
            </a:endParaRPr>
          </a:p>
          <a:p>
            <a:pPr marL="0" lvl="0" indent="0" algn="l" rtl="0">
              <a:spcBef>
                <a:spcPts val="0"/>
              </a:spcBef>
              <a:spcAft>
                <a:spcPts val="0"/>
              </a:spcAft>
              <a:buNone/>
            </a:pPr>
            <a:r>
              <a:rPr lang="ko-KR" sz="1200">
                <a:solidFill>
                  <a:srgbClr val="0033CC"/>
                </a:solidFill>
                <a:latin typeface="Malgun Gothic"/>
                <a:ea typeface="Malgun Gothic"/>
                <a:cs typeface="Malgun Gothic"/>
                <a:sym typeface="Malgun Gothic"/>
              </a:rPr>
              <a:t>99</a:t>
            </a:r>
            <a:r>
              <a:rPr lang="ko-KR" sz="1200">
                <a:solidFill>
                  <a:schemeClr val="dk1"/>
                </a:solidFill>
                <a:latin typeface="Malgun Gothic"/>
                <a:ea typeface="Malgun Gothic"/>
                <a:cs typeface="Malgun Gothic"/>
                <a:sym typeface="Malgun Gothic"/>
              </a:rPr>
              <a:t>백분위수=</a:t>
            </a:r>
            <a:r>
              <a:rPr lang="ko-KR" sz="1200">
                <a:solidFill>
                  <a:srgbClr val="FF0000"/>
                </a:solidFill>
                <a:latin typeface="Malgun Gothic"/>
                <a:ea typeface="Malgun Gothic"/>
                <a:cs typeface="Malgun Gothic"/>
                <a:sym typeface="Malgun Gothic"/>
              </a:rPr>
              <a:t>2.575</a:t>
            </a:r>
            <a:endParaRPr sz="1200">
              <a:solidFill>
                <a:srgbClr val="FF0000"/>
              </a:solidFill>
              <a:latin typeface="Malgun Gothic"/>
              <a:ea typeface="Malgun Gothic"/>
              <a:cs typeface="Malgun Gothic"/>
              <a:sym typeface="Malgun Gothic"/>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3125"/>
        <p:cNvGrpSpPr/>
        <p:nvPr/>
      </p:nvGrpSpPr>
      <p:grpSpPr>
        <a:xfrm>
          <a:off x="0" y="0"/>
          <a:ext cx="0" cy="0"/>
          <a:chOff x="0" y="0"/>
          <a:chExt cx="0" cy="0"/>
        </a:xfrm>
      </p:grpSpPr>
      <p:sp>
        <p:nvSpPr>
          <p:cNvPr id="3126" name="Google Shape;3126;p209"/>
          <p:cNvSpPr txBox="1"/>
          <p:nvPr/>
        </p:nvSpPr>
        <p:spPr>
          <a:xfrm>
            <a:off x="640425" y="2459200"/>
            <a:ext cx="7844400" cy="8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ko-KR" dirty="0">
                <a:latin typeface="Malgun Gothic"/>
                <a:ea typeface="Malgun Gothic"/>
                <a:cs typeface="Malgun Gothic"/>
                <a:sym typeface="Malgun Gothic"/>
              </a:rPr>
              <a:t>[</a:t>
            </a:r>
            <a:r>
              <a:rPr lang="ko-KR" altLang="en-US" dirty="0">
                <a:latin typeface="Malgun Gothic"/>
                <a:ea typeface="Malgun Gothic"/>
                <a:cs typeface="Malgun Gothic"/>
                <a:sym typeface="Malgun Gothic"/>
              </a:rPr>
              <a:t>예제 </a:t>
            </a:r>
            <a:r>
              <a:rPr lang="en-US" altLang="ko-KR" dirty="0">
                <a:latin typeface="Malgun Gothic"/>
                <a:ea typeface="Malgun Gothic"/>
                <a:cs typeface="Malgun Gothic"/>
                <a:sym typeface="Malgun Gothic"/>
              </a:rPr>
              <a:t>11-4</a:t>
            </a:r>
            <a:r>
              <a:rPr lang="ko-KR" dirty="0">
                <a:latin typeface="Malgun Gothic"/>
                <a:ea typeface="Malgun Gothic"/>
                <a:cs typeface="Malgun Gothic"/>
                <a:sym typeface="Malgun Gothic"/>
              </a:rPr>
              <a:t>] 통계학 중간시험 성적 </a:t>
            </a:r>
            <a:r>
              <a:rPr lang="ko-KR" dirty="0" err="1">
                <a:latin typeface="Malgun Gothic"/>
                <a:ea typeface="Malgun Gothic"/>
                <a:cs typeface="Malgun Gothic"/>
                <a:sym typeface="Malgun Gothic"/>
              </a:rPr>
              <a:t>X가</a:t>
            </a:r>
            <a:r>
              <a:rPr lang="ko-KR" dirty="0">
                <a:latin typeface="Malgun Gothic"/>
                <a:ea typeface="Malgun Gothic"/>
                <a:cs typeface="Malgun Gothic"/>
                <a:sym typeface="Malgun Gothic"/>
              </a:rPr>
              <a:t> 평균이 70점, 표준편차가 10인 정규분포를 따를 때 다음의 확률을 구하라. </a:t>
            </a:r>
            <a:r>
              <a:rPr lang="ko-KR" dirty="0" err="1">
                <a:latin typeface="Malgun Gothic"/>
                <a:ea typeface="Malgun Gothic"/>
                <a:cs typeface="Malgun Gothic"/>
                <a:sym typeface="Malgun Gothic"/>
              </a:rPr>
              <a:t>eStatU를</a:t>
            </a:r>
            <a:r>
              <a:rPr lang="ko-KR" dirty="0">
                <a:latin typeface="Malgun Gothic"/>
                <a:ea typeface="Malgun Gothic"/>
                <a:cs typeface="Malgun Gothic"/>
                <a:sym typeface="Malgun Gothic"/>
              </a:rPr>
              <a:t> 이용하여 계산한 값을 확인하라.</a:t>
            </a:r>
            <a:endParaRPr dirty="0">
              <a:latin typeface="Malgun Gothic"/>
              <a:ea typeface="Malgun Gothic"/>
              <a:cs typeface="Malgun Gothic"/>
              <a:sym typeface="Malgun Gothic"/>
            </a:endParaRPr>
          </a:p>
          <a:p>
            <a:pPr marL="0" lvl="0" indent="0" algn="l" rtl="0">
              <a:spcBef>
                <a:spcPts val="0"/>
              </a:spcBef>
              <a:spcAft>
                <a:spcPts val="0"/>
              </a:spcAft>
              <a:buClr>
                <a:schemeClr val="dk1"/>
              </a:buClr>
              <a:buSzPts val="1100"/>
              <a:buFont typeface="Arial"/>
              <a:buNone/>
            </a:pPr>
            <a:r>
              <a:rPr lang="ko-KR" dirty="0">
                <a:latin typeface="Malgun Gothic"/>
                <a:ea typeface="Malgun Gothic"/>
                <a:cs typeface="Malgun Gothic"/>
                <a:sym typeface="Malgun Gothic"/>
              </a:rPr>
              <a:t>1)                         2)                           3)</a:t>
            </a:r>
            <a:endParaRPr dirty="0">
              <a:latin typeface="Malgun Gothic"/>
              <a:ea typeface="Malgun Gothic"/>
              <a:cs typeface="Malgun Gothic"/>
              <a:sym typeface="Malgun Gothic"/>
            </a:endParaRPr>
          </a:p>
          <a:p>
            <a:pPr marL="0" lvl="0" indent="0" algn="l" rtl="0">
              <a:spcBef>
                <a:spcPts val="0"/>
              </a:spcBef>
              <a:spcAft>
                <a:spcPts val="0"/>
              </a:spcAft>
              <a:buClr>
                <a:schemeClr val="dk1"/>
              </a:buClr>
              <a:buSzPts val="1100"/>
              <a:buFont typeface="Arial"/>
              <a:buNone/>
            </a:pPr>
            <a:endParaRPr dirty="0">
              <a:latin typeface="Malgun Gothic"/>
              <a:ea typeface="Malgun Gothic"/>
              <a:cs typeface="Malgun Gothic"/>
              <a:sym typeface="Malgun Gothic"/>
            </a:endParaRPr>
          </a:p>
          <a:p>
            <a:pPr marL="0" lvl="0" indent="0" algn="l" rtl="0">
              <a:spcBef>
                <a:spcPts val="0"/>
              </a:spcBef>
              <a:spcAft>
                <a:spcPts val="0"/>
              </a:spcAft>
              <a:buNone/>
            </a:pPr>
            <a:endParaRPr dirty="0">
              <a:latin typeface="Malgun Gothic"/>
              <a:ea typeface="Malgun Gothic"/>
              <a:cs typeface="Malgun Gothic"/>
              <a:sym typeface="Malgun Gothic"/>
            </a:endParaRPr>
          </a:p>
        </p:txBody>
      </p:sp>
      <p:sp>
        <p:nvSpPr>
          <p:cNvPr id="3127" name="Google Shape;3127;p209"/>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일반적인 정규분포의 확률계산</a:t>
            </a:r>
            <a:endParaRPr/>
          </a:p>
        </p:txBody>
      </p:sp>
      <p:sp>
        <p:nvSpPr>
          <p:cNvPr id="3128" name="Google Shape;3128;p20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129" name="Google Shape;3129;p209"/>
          <p:cNvSpPr txBox="1">
            <a:spLocks noGrp="1"/>
          </p:cNvSpPr>
          <p:nvPr>
            <p:ph type="sldNum" idx="12"/>
          </p:nvPr>
        </p:nvSpPr>
        <p:spPr>
          <a:xfrm>
            <a:off x="4907250" y="62503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209</a:t>
            </a:fld>
            <a:endParaRPr/>
          </a:p>
        </p:txBody>
      </p:sp>
      <p:sp>
        <p:nvSpPr>
          <p:cNvPr id="3130" name="Google Shape;3130;p209"/>
          <p:cNvSpPr txBox="1"/>
          <p:nvPr/>
        </p:nvSpPr>
        <p:spPr>
          <a:xfrm>
            <a:off x="444450" y="1124500"/>
            <a:ext cx="7941600" cy="756300"/>
          </a:xfrm>
          <a:prstGeom prst="rect">
            <a:avLst/>
          </a:prstGeom>
          <a:noFill/>
          <a:ln>
            <a:noFill/>
          </a:ln>
        </p:spPr>
        <p:txBody>
          <a:bodyPr spcFirstLastPara="1" wrap="square" lIns="68550" tIns="34275" rIns="68550" bIns="34275" anchor="t" anchorCtr="0">
            <a:noAutofit/>
          </a:bodyPr>
          <a:lstStyle/>
          <a:p>
            <a:pPr marL="457200" lvl="0" indent="-317500" algn="l" rtl="0">
              <a:lnSpc>
                <a:spcPct val="115000"/>
              </a:lnSpc>
              <a:spcBef>
                <a:spcPts val="0"/>
              </a:spcBef>
              <a:spcAft>
                <a:spcPts val="0"/>
              </a:spcAft>
              <a:buSzPts val="1400"/>
              <a:buChar char="●"/>
            </a:pPr>
            <a:r>
              <a:rPr lang="ko-KR" sz="2000" i="1">
                <a:latin typeface="Times New Roman"/>
                <a:ea typeface="Times New Roman"/>
                <a:cs typeface="Times New Roman"/>
                <a:sym typeface="Times New Roman"/>
              </a:rPr>
              <a:t>X</a:t>
            </a:r>
            <a:r>
              <a:rPr lang="ko-KR" sz="2000">
                <a:latin typeface="Malgun Gothic"/>
                <a:ea typeface="Malgun Gothic"/>
                <a:cs typeface="Malgun Gothic"/>
                <a:sym typeface="Malgun Gothic"/>
              </a:rPr>
              <a:t>가 평균이 </a:t>
            </a:r>
            <a:r>
              <a:rPr lang="ko-KR" sz="2000" i="1">
                <a:latin typeface="Malgun Gothic"/>
                <a:ea typeface="Malgun Gothic"/>
                <a:cs typeface="Malgun Gothic"/>
                <a:sym typeface="Malgun Gothic"/>
              </a:rPr>
              <a:t>μ,</a:t>
            </a:r>
            <a:r>
              <a:rPr lang="ko-KR" sz="2000">
                <a:latin typeface="Malgun Gothic"/>
                <a:ea typeface="Malgun Gothic"/>
                <a:cs typeface="Malgun Gothic"/>
                <a:sym typeface="Malgun Gothic"/>
              </a:rPr>
              <a:t> 분산이 </a:t>
            </a:r>
            <a:r>
              <a:rPr lang="ko-KR" sz="2200" i="1">
                <a:solidFill>
                  <a:schemeClr val="dk1"/>
                </a:solidFill>
                <a:latin typeface="Malgun Gothic"/>
                <a:ea typeface="Malgun Gothic"/>
                <a:cs typeface="Malgun Gothic"/>
                <a:sym typeface="Malgun Gothic"/>
              </a:rPr>
              <a:t>σ</a:t>
            </a:r>
            <a:r>
              <a:rPr lang="ko-KR" sz="2200" baseline="30000">
                <a:solidFill>
                  <a:schemeClr val="dk1"/>
                </a:solidFill>
                <a:latin typeface="Malgun Gothic"/>
                <a:ea typeface="Malgun Gothic"/>
                <a:cs typeface="Malgun Gothic"/>
                <a:sym typeface="Malgun Gothic"/>
              </a:rPr>
              <a:t>2</a:t>
            </a:r>
            <a:r>
              <a:rPr lang="ko-KR" sz="2000">
                <a:latin typeface="Malgun Gothic"/>
                <a:ea typeface="Malgun Gothic"/>
                <a:cs typeface="Malgun Gothic"/>
                <a:sym typeface="Malgun Gothic"/>
              </a:rPr>
              <a:t>인 정규 확률변량이라면 구간 [a,b]의 확률은 다음과 같다.</a:t>
            </a:r>
            <a:endParaRPr sz="2000">
              <a:latin typeface="Malgun Gothic"/>
              <a:ea typeface="Malgun Gothic"/>
              <a:cs typeface="Malgun Gothic"/>
              <a:sym typeface="Malgun Gothic"/>
            </a:endParaRPr>
          </a:p>
        </p:txBody>
      </p:sp>
      <p:pic>
        <p:nvPicPr>
          <p:cNvPr id="3131" name="Google Shape;3131;p209" descr="{&quot;backgroundColor&quot;:&quot;#FFFFFF&quot;,&quot;type&quot;:&quot;$$&quot;,&quot;code&quot;:&quot;$$P\\left(a&lt;X&lt;b\\right)=P\\left(\\dfrac{a-\\mu}{\\sigma}&lt;X&lt;\\dfrac{b-\\mu}{\\sigma}\\right)$$&quot;,&quot;aid&quot;:null,&quot;id&quot;:&quot;145&quot;,&quot;font&quot;:{&quot;size&quot;:12,&quot;color&quot;:&quot;#000000&quot;,&quot;family&quot;:&quot;Arial&quot;},&quot;ts&quot;:1682396076279,&quot;cs&quot;:&quot;aPIaDzE7jMqSvf7h/GVK2Q==&quot;,&quot;size&quot;:{&quot;width&quot;:344.25,&quot;height&quot;:45}}"/>
          <p:cNvPicPr preferRelativeResize="0"/>
          <p:nvPr/>
        </p:nvPicPr>
        <p:blipFill>
          <a:blip r:embed="rId3">
            <a:alphaModFix/>
          </a:blip>
          <a:stretch>
            <a:fillRect/>
          </a:stretch>
        </p:blipFill>
        <p:spPr>
          <a:xfrm>
            <a:off x="2654902" y="1893792"/>
            <a:ext cx="3712802" cy="485334"/>
          </a:xfrm>
          <a:prstGeom prst="rect">
            <a:avLst/>
          </a:prstGeom>
          <a:noFill/>
          <a:ln>
            <a:noFill/>
          </a:ln>
        </p:spPr>
      </p:pic>
      <p:pic>
        <p:nvPicPr>
          <p:cNvPr id="3132" name="Google Shape;3132;p209" descr="{&quot;backgroundColor&quot;:&quot;#FFFFFF&quot;,&quot;id&quot;:&quot;159&quot;,&quot;backgroundColorModified&quot;:false,&quot;type&quot;:&quot;$$&quot;,&quot;font&quot;:{&quot;size&quot;:12,&quot;color&quot;:&quot;#000000&quot;,&quot;family&quot;:&quot;Arial&quot;},&quot;code&quot;:&quot;$$P\\left(X&lt;94.3\\right)$$&quot;,&quot;aid&quot;:null,&quot;ts&quot;:1682406136691,&quot;cs&quot;:&quot;MaVkrBX6/jrZ7qME0l7PFg==&quot;,&quot;size&quot;:{&quot;width&quot;:100.83333333333333,&quot;height&quot;:18.833333333333332}}"/>
          <p:cNvPicPr preferRelativeResize="0"/>
          <p:nvPr/>
        </p:nvPicPr>
        <p:blipFill>
          <a:blip r:embed="rId4">
            <a:alphaModFix/>
          </a:blip>
          <a:stretch>
            <a:fillRect/>
          </a:stretch>
        </p:blipFill>
        <p:spPr>
          <a:xfrm>
            <a:off x="995275" y="3024350"/>
            <a:ext cx="960438" cy="179388"/>
          </a:xfrm>
          <a:prstGeom prst="rect">
            <a:avLst/>
          </a:prstGeom>
          <a:noFill/>
          <a:ln>
            <a:noFill/>
          </a:ln>
        </p:spPr>
      </p:pic>
      <p:pic>
        <p:nvPicPr>
          <p:cNvPr id="3133" name="Google Shape;3133;p209" descr="{&quot;aid&quot;:null,&quot;backgroundColorModified&quot;:false,&quot;id&quot;:&quot;160&quot;,&quot;type&quot;:&quot;$$&quot;,&quot;code&quot;:&quot;$$P\\left(X&gt;57.7\\right)$$&quot;,&quot;font&quot;:{&quot;size&quot;:12,&quot;color&quot;:&quot;#000000&quot;,&quot;family&quot;:&quot;Arial&quot;},&quot;backgroundColor&quot;:&quot;#FFFFFF&quot;,&quot;ts&quot;:1682406205377,&quot;cs&quot;:&quot;CSlw9A3Ngcu8vMLy/buSOg==&quot;,&quot;size&quot;:{&quot;width&quot;:100.83333333333333,&quot;height&quot;:18.833333333333332}}"/>
          <p:cNvPicPr preferRelativeResize="0"/>
          <p:nvPr/>
        </p:nvPicPr>
        <p:blipFill>
          <a:blip r:embed="rId5">
            <a:alphaModFix/>
          </a:blip>
          <a:stretch>
            <a:fillRect/>
          </a:stretch>
        </p:blipFill>
        <p:spPr>
          <a:xfrm>
            <a:off x="2677610" y="3024350"/>
            <a:ext cx="960438" cy="179388"/>
          </a:xfrm>
          <a:prstGeom prst="rect">
            <a:avLst/>
          </a:prstGeom>
          <a:noFill/>
          <a:ln>
            <a:noFill/>
          </a:ln>
        </p:spPr>
      </p:pic>
      <p:pic>
        <p:nvPicPr>
          <p:cNvPr id="3134" name="Google Shape;3134;p209" descr="{&quot;font&quot;:{&quot;size&quot;:12,&quot;family&quot;:&quot;Arial&quot;,&quot;color&quot;:&quot;#000000&quot;},&quot;aid&quot;:null,&quot;backgroundColor&quot;:&quot;#FFFFFF&quot;,&quot;id&quot;:&quot;161&quot;,&quot;type&quot;:&quot;$$&quot;,&quot;code&quot;:&quot;$$P\\left(57.7&lt;X&lt;94.3\\right)$$&quot;,&quot;backgroundColorModified&quot;:false,&quot;ts&quot;:1682406309451,&quot;cs&quot;:&quot;Kw/8/3zUT7nBmu4b/pgV4w==&quot;,&quot;size&quot;:{&quot;width&quot;:159.16666666666666,&quot;height&quot;:18.833333333333332}}"/>
          <p:cNvPicPr preferRelativeResize="0"/>
          <p:nvPr/>
        </p:nvPicPr>
        <p:blipFill>
          <a:blip r:embed="rId6">
            <a:alphaModFix/>
          </a:blip>
          <a:stretch>
            <a:fillRect/>
          </a:stretch>
        </p:blipFill>
        <p:spPr>
          <a:xfrm>
            <a:off x="4498508" y="3024350"/>
            <a:ext cx="1516063" cy="179388"/>
          </a:xfrm>
          <a:prstGeom prst="rect">
            <a:avLst/>
          </a:prstGeom>
          <a:noFill/>
          <a:ln>
            <a:noFill/>
          </a:ln>
        </p:spPr>
      </p:pic>
      <p:sp>
        <p:nvSpPr>
          <p:cNvPr id="3135" name="Google Shape;3135;p209"/>
          <p:cNvSpPr txBox="1"/>
          <p:nvPr/>
        </p:nvSpPr>
        <p:spPr>
          <a:xfrm>
            <a:off x="480225" y="3426550"/>
            <a:ext cx="8226600" cy="27111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각 문제의 확률 계산은 다음과 같다.</a:t>
            </a:r>
            <a:endParaRPr>
              <a:solidFill>
                <a:schemeClr val="dk1"/>
              </a:solidFill>
              <a:latin typeface="Malgun Gothic"/>
              <a:ea typeface="Malgun Gothic"/>
              <a:cs typeface="Malgun Gothic"/>
              <a:sym typeface="Malgun Gothic"/>
            </a:endParaRPr>
          </a:p>
          <a:p>
            <a:pPr marL="457200" lvl="0" indent="0" algn="l" rtl="0">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spcBef>
                <a:spcPts val="0"/>
              </a:spcBef>
              <a:spcAft>
                <a:spcPts val="0"/>
              </a:spcAft>
              <a:buNone/>
            </a:pPr>
            <a:r>
              <a:rPr lang="ko-KR">
                <a:solidFill>
                  <a:schemeClr val="dk1"/>
                </a:solidFill>
                <a:latin typeface="Malgun Gothic"/>
                <a:ea typeface="Malgun Gothic"/>
                <a:cs typeface="Malgun Gothic"/>
                <a:sym typeface="Malgun Gothic"/>
              </a:rPr>
              <a:t>1)</a:t>
            </a:r>
            <a:endParaRPr>
              <a:solidFill>
                <a:schemeClr val="dk1"/>
              </a:solidFill>
              <a:latin typeface="Malgun Gothic"/>
              <a:ea typeface="Malgun Gothic"/>
              <a:cs typeface="Malgun Gothic"/>
              <a:sym typeface="Malgun Gothic"/>
            </a:endParaRPr>
          </a:p>
          <a:p>
            <a:pPr marL="457200" lvl="0" indent="0" algn="l" rtl="0">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spcBef>
                <a:spcPts val="0"/>
              </a:spcBef>
              <a:spcAft>
                <a:spcPts val="0"/>
              </a:spcAft>
              <a:buNone/>
            </a:pPr>
            <a:r>
              <a:rPr lang="ko-KR">
                <a:solidFill>
                  <a:schemeClr val="dk1"/>
                </a:solidFill>
                <a:latin typeface="Malgun Gothic"/>
                <a:ea typeface="Malgun Gothic"/>
                <a:cs typeface="Malgun Gothic"/>
                <a:sym typeface="Malgun Gothic"/>
              </a:rPr>
              <a:t>2)</a:t>
            </a:r>
            <a:endParaRPr>
              <a:solidFill>
                <a:schemeClr val="dk1"/>
              </a:solidFill>
              <a:latin typeface="Malgun Gothic"/>
              <a:ea typeface="Malgun Gothic"/>
              <a:cs typeface="Malgun Gothic"/>
              <a:sym typeface="Malgun Gothic"/>
            </a:endParaRPr>
          </a:p>
          <a:p>
            <a:pPr marL="457200" lvl="0" indent="0" algn="l" rtl="0">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l" rtl="0">
              <a:spcBef>
                <a:spcPts val="0"/>
              </a:spcBef>
              <a:spcAft>
                <a:spcPts val="0"/>
              </a:spcAft>
              <a:buNone/>
            </a:pPr>
            <a:r>
              <a:rPr lang="ko-KR">
                <a:solidFill>
                  <a:schemeClr val="dk1"/>
                </a:solidFill>
                <a:latin typeface="Malgun Gothic"/>
                <a:ea typeface="Malgun Gothic"/>
                <a:cs typeface="Malgun Gothic"/>
                <a:sym typeface="Malgun Gothic"/>
              </a:rPr>
              <a:t>3)</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pic>
        <p:nvPicPr>
          <p:cNvPr id="3136" name="Google Shape;3136;p209" descr="{&quot;code&quot;:&quot;$$P\\left(X&lt;94.3\\right)=P\\left(\\dfrac{X-70}{10}&lt;\\dfrac{94.3-70}{10}\\right)=P\\left(Z&lt;2.43\\right)=0.9925$$&quot;,&quot;backgroundColor&quot;:&quot;#FFFFFF&quot;,&quot;aid&quot;:null,&quot;font&quot;:{&quot;color&quot;:&quot;#000000&quot;,&quot;size&quot;:12,&quot;family&quot;:&quot;Arial&quot;},&quot;type&quot;:&quot;$$&quot;,&quot;backgroundColorModified&quot;:false,&quot;id&quot;:&quot;146&quot;,&quot;ts&quot;:1682396198461,&quot;cs&quot;:&quot;eAYpa3igj4PVCJkeQ6JhGQ==&quot;,&quot;size&quot;:{&quot;width&quot;:546,&quot;height&quot;:45}}"/>
          <p:cNvPicPr preferRelativeResize="0"/>
          <p:nvPr/>
        </p:nvPicPr>
        <p:blipFill>
          <a:blip r:embed="rId7">
            <a:alphaModFix/>
          </a:blip>
          <a:stretch>
            <a:fillRect/>
          </a:stretch>
        </p:blipFill>
        <p:spPr>
          <a:xfrm>
            <a:off x="1516660" y="4097316"/>
            <a:ext cx="5200650" cy="428625"/>
          </a:xfrm>
          <a:prstGeom prst="rect">
            <a:avLst/>
          </a:prstGeom>
          <a:noFill/>
          <a:ln>
            <a:noFill/>
          </a:ln>
        </p:spPr>
      </p:pic>
      <p:pic>
        <p:nvPicPr>
          <p:cNvPr id="3137" name="Google Shape;3137;p209" descr="{&quot;type&quot;:&quot;$$&quot;,&quot;backgroundColorModified&quot;:false,&quot;font&quot;:{&quot;size&quot;:12,&quot;family&quot;:&quot;Arial&quot;,&quot;color&quot;:&quot;#000000&quot;},&quot;id&quot;:&quot;147&quot;,&quot;backgroundColor&quot;:&quot;#FFFFFF&quot;,&quot;aid&quot;:null,&quot;code&quot;:&quot;$$P\\left(X&gt;57.7\\right)=P\\left(\\dfrac{X-70}{10}&gt;\\dfrac{57.7-70}{10}\\right)=P\\left(Z\\succ.1.23\\right)=0.8907$$&quot;,&quot;ts&quot;:1682396323228,&quot;cs&quot;:&quot;asfeEomPx2DWMXHLIY112A==&quot;,&quot;size&quot;:{&quot;width&quot;:551.5,&quot;height&quot;:45}}"/>
          <p:cNvPicPr preferRelativeResize="0"/>
          <p:nvPr/>
        </p:nvPicPr>
        <p:blipFill>
          <a:blip r:embed="rId8">
            <a:alphaModFix/>
          </a:blip>
          <a:stretch>
            <a:fillRect/>
          </a:stretch>
        </p:blipFill>
        <p:spPr>
          <a:xfrm>
            <a:off x="1490450" y="4680695"/>
            <a:ext cx="5253038" cy="428625"/>
          </a:xfrm>
          <a:prstGeom prst="rect">
            <a:avLst/>
          </a:prstGeom>
          <a:noFill/>
          <a:ln>
            <a:noFill/>
          </a:ln>
        </p:spPr>
      </p:pic>
      <p:pic>
        <p:nvPicPr>
          <p:cNvPr id="3138" name="Google Shape;3138;p209" descr="{&quot;backgroundColor&quot;:&quot;#FFFFFF&quot;,&quot;font&quot;:{&quot;family&quot;:&quot;Arial&quot;,&quot;size&quot;:12,&quot;color&quot;:&quot;#000000&quot;},&quot;aid&quot;:null,&quot;backgroundColorModified&quot;:false,&quot;id&quot;:&quot;148&quot;,&quot;code&quot;:&quot;\\begin{align*}\n{P\\left(57.7&lt;X&lt;94.3\\right)}&amp;={P\\left(\\dfrac{57.7-70}{10}&lt;\\dfrac{X-70}{10}&lt;\\dfrac{94.3-70}{10}\\right)}\\\\\n{\\,}&amp;={P\\left(-1.23&lt;Z&lt;2.43\\right)=0.8832}\t\n\\end{align*}&quot;,&quot;type&quot;:&quot;align*&quot;,&quot;ts&quot;:1682405994054,&quot;cs&quot;:&quot;5XB/fzdcSR8D3GrTGwPS4A==&quot;,&quot;size&quot;:{&quot;width&quot;:506.5,&quot;height&quot;:69.5}}"/>
          <p:cNvPicPr preferRelativeResize="0"/>
          <p:nvPr/>
        </p:nvPicPr>
        <p:blipFill>
          <a:blip r:embed="rId9">
            <a:alphaModFix/>
          </a:blip>
          <a:stretch>
            <a:fillRect/>
          </a:stretch>
        </p:blipFill>
        <p:spPr>
          <a:xfrm>
            <a:off x="1516650" y="5264086"/>
            <a:ext cx="4824413" cy="6619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변수의 구분 방법</a:t>
            </a:r>
            <a:endParaRPr/>
          </a:p>
        </p:txBody>
      </p:sp>
      <p:sp>
        <p:nvSpPr>
          <p:cNvPr id="260" name="Google Shape;260;p2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261" name="Google Shape;261;p2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21</a:t>
            </a:fld>
            <a:endParaRPr/>
          </a:p>
        </p:txBody>
      </p:sp>
      <p:graphicFrame>
        <p:nvGraphicFramePr>
          <p:cNvPr id="262" name="Google Shape;262;p28"/>
          <p:cNvGraphicFramePr/>
          <p:nvPr/>
        </p:nvGraphicFramePr>
        <p:xfrm>
          <a:off x="633200" y="1597025"/>
          <a:ext cx="7866275" cy="3660825"/>
        </p:xfrm>
        <a:graphic>
          <a:graphicData uri="http://schemas.openxmlformats.org/drawingml/2006/table">
            <a:tbl>
              <a:tblPr>
                <a:noFill/>
                <a:tableStyleId>{F41085A2-962C-4FD3-9F40-4B6A08268D1C}</a:tableStyleId>
              </a:tblPr>
              <a:tblGrid>
                <a:gridCol w="2235150">
                  <a:extLst>
                    <a:ext uri="{9D8B030D-6E8A-4147-A177-3AD203B41FA5}">
                      <a16:colId xmlns:a16="http://schemas.microsoft.com/office/drawing/2014/main" val="20000"/>
                    </a:ext>
                  </a:extLst>
                </a:gridCol>
                <a:gridCol w="5631125">
                  <a:extLst>
                    <a:ext uri="{9D8B030D-6E8A-4147-A177-3AD203B41FA5}">
                      <a16:colId xmlns:a16="http://schemas.microsoft.com/office/drawing/2014/main" val="20001"/>
                    </a:ext>
                  </a:extLst>
                </a:gridCol>
              </a:tblGrid>
              <a:tr h="731850">
                <a:tc>
                  <a:txBody>
                    <a:bodyPr/>
                    <a:lstStyle/>
                    <a:p>
                      <a:pPr marL="0" marR="0" lvl="0" indent="0" algn="ctr" rtl="0">
                        <a:lnSpc>
                          <a:spcPct val="100000"/>
                        </a:lnSpc>
                        <a:spcBef>
                          <a:spcPts val="0"/>
                        </a:spcBef>
                        <a:spcAft>
                          <a:spcPts val="0"/>
                        </a:spcAft>
                        <a:buClr>
                          <a:srgbClr val="93AF1B"/>
                        </a:buClr>
                        <a:buSzPts val="1350"/>
                        <a:buFont typeface="Noto Sans Symbols"/>
                        <a:buNone/>
                      </a:pPr>
                      <a:r>
                        <a:rPr lang="ko-KR" sz="1600" i="0" u="none" strike="noStrike" cap="none">
                          <a:solidFill>
                            <a:schemeClr val="dk1"/>
                          </a:solidFill>
                          <a:latin typeface="Malgun Gothic"/>
                          <a:ea typeface="Malgun Gothic"/>
                          <a:cs typeface="Malgun Gothic"/>
                          <a:sym typeface="Malgun Gothic"/>
                        </a:rPr>
                        <a:t>구분</a:t>
                      </a:r>
                      <a:endParaRPr sz="1600" u="none" strike="noStrike" cap="none">
                        <a:latin typeface="Malgun Gothic"/>
                        <a:ea typeface="Malgun Gothic"/>
                        <a:cs typeface="Malgun Gothic"/>
                        <a:sym typeface="Malgun Gothic"/>
                      </a:endParaRPr>
                    </a:p>
                  </a:txBody>
                  <a:tcPr marL="381000" marR="38100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93AF1B"/>
                        </a:buClr>
                        <a:buSzPts val="1350"/>
                        <a:buFont typeface="Noto Sans Symbols"/>
                        <a:buNone/>
                      </a:pPr>
                      <a:r>
                        <a:rPr lang="ko-KR" sz="1600" i="0" u="none" strike="noStrike" cap="none">
                          <a:solidFill>
                            <a:schemeClr val="dk1"/>
                          </a:solidFill>
                          <a:latin typeface="Malgun Gothic"/>
                          <a:ea typeface="Malgun Gothic"/>
                          <a:cs typeface="Malgun Gothic"/>
                          <a:sym typeface="Malgun Gothic"/>
                        </a:rPr>
                        <a:t>종류</a:t>
                      </a:r>
                      <a:endParaRPr sz="1600" u="none" strike="noStrike" cap="none">
                        <a:latin typeface="Malgun Gothic"/>
                        <a:ea typeface="Malgun Gothic"/>
                        <a:cs typeface="Malgun Gothic"/>
                        <a:sym typeface="Malgun Gothic"/>
                      </a:endParaRPr>
                    </a:p>
                  </a:txBody>
                  <a:tcPr marL="91450" marR="91450" marT="45725" marB="45725" anchor="ctr">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731850">
                <a:tc>
                  <a:txBody>
                    <a:bodyPr/>
                    <a:lstStyle/>
                    <a:p>
                      <a:pPr marL="0" marR="0" lvl="0" indent="0" algn="just" rtl="0">
                        <a:lnSpc>
                          <a:spcPct val="100000"/>
                        </a:lnSpc>
                        <a:spcBef>
                          <a:spcPts val="0"/>
                        </a:spcBef>
                        <a:spcAft>
                          <a:spcPts val="0"/>
                        </a:spcAft>
                        <a:buClr>
                          <a:srgbClr val="93AF1B"/>
                        </a:buClr>
                        <a:buSzPts val="1350"/>
                        <a:buFont typeface="Noto Sans Symbols"/>
                        <a:buNone/>
                      </a:pPr>
                      <a:r>
                        <a:rPr lang="ko-KR" sz="1600" i="0" u="none" strike="noStrike" cap="none">
                          <a:solidFill>
                            <a:schemeClr val="dk1"/>
                          </a:solidFill>
                          <a:latin typeface="Malgun Gothic"/>
                          <a:ea typeface="Malgun Gothic"/>
                          <a:cs typeface="Malgun Gothic"/>
                          <a:sym typeface="Malgun Gothic"/>
                        </a:rPr>
                        <a:t>척도수준</a:t>
                      </a:r>
                      <a:endParaRPr sz="1600" u="none" strike="noStrike" cap="none">
                        <a:latin typeface="Malgun Gothic"/>
                        <a:ea typeface="Malgun Gothic"/>
                        <a:cs typeface="Malgun Gothic"/>
                        <a:sym typeface="Malgun Gothic"/>
                      </a:endParaRPr>
                    </a:p>
                  </a:txBody>
                  <a:tcPr marL="381000" marR="38100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350"/>
                        <a:buFont typeface="Noto Sans Symbols"/>
                        <a:buNone/>
                      </a:pPr>
                      <a:r>
                        <a:rPr lang="ko-KR" sz="1600" i="0" u="none" strike="noStrike" cap="none">
                          <a:solidFill>
                            <a:schemeClr val="dk1"/>
                          </a:solidFill>
                          <a:latin typeface="Malgun Gothic"/>
                          <a:ea typeface="Malgun Gothic"/>
                          <a:cs typeface="Malgun Gothic"/>
                          <a:sym typeface="Malgun Gothic"/>
                        </a:rPr>
                        <a:t>분류변수, 순서변수, 간격변수, 비율변수</a:t>
                      </a:r>
                      <a:endParaRPr sz="1600" u="none" strike="noStrike" cap="none">
                        <a:latin typeface="Malgun Gothic"/>
                        <a:ea typeface="Malgun Gothic"/>
                        <a:cs typeface="Malgun Gothic"/>
                        <a:sym typeface="Malgun Gothic"/>
                      </a:endParaRPr>
                    </a:p>
                  </a:txBody>
                  <a:tcPr marL="381000" marR="91450" marT="45725" marB="45725" anchor="ctr">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33425">
                <a:tc>
                  <a:txBody>
                    <a:bodyPr/>
                    <a:lstStyle/>
                    <a:p>
                      <a:pPr marL="0" marR="0" lvl="0" indent="0" algn="just" rtl="0">
                        <a:lnSpc>
                          <a:spcPct val="100000"/>
                        </a:lnSpc>
                        <a:spcBef>
                          <a:spcPts val="0"/>
                        </a:spcBef>
                        <a:spcAft>
                          <a:spcPts val="0"/>
                        </a:spcAft>
                        <a:buClr>
                          <a:srgbClr val="93AF1B"/>
                        </a:buClr>
                        <a:buSzPts val="1350"/>
                        <a:buFont typeface="Noto Sans Symbols"/>
                        <a:buNone/>
                      </a:pPr>
                      <a:r>
                        <a:rPr lang="ko-KR" sz="1600" i="0" u="none" strike="noStrike" cap="none">
                          <a:solidFill>
                            <a:schemeClr val="dk1"/>
                          </a:solidFill>
                          <a:latin typeface="Malgun Gothic"/>
                          <a:ea typeface="Malgun Gothic"/>
                          <a:cs typeface="Malgun Gothic"/>
                          <a:sym typeface="Malgun Gothic"/>
                        </a:rPr>
                        <a:t>측정방법</a:t>
                      </a:r>
                      <a:endParaRPr sz="1600" u="none" strike="noStrike" cap="none">
                        <a:latin typeface="Malgun Gothic"/>
                        <a:ea typeface="Malgun Gothic"/>
                        <a:cs typeface="Malgun Gothic"/>
                        <a:sym typeface="Malgun Gothic"/>
                      </a:endParaRPr>
                    </a:p>
                  </a:txBody>
                  <a:tcPr marL="381000" marR="38100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350"/>
                        <a:buFont typeface="Noto Sans Symbols"/>
                        <a:buNone/>
                      </a:pPr>
                      <a:r>
                        <a:rPr lang="ko-KR" sz="1600" i="0" u="none" strike="noStrike" cap="none">
                          <a:solidFill>
                            <a:schemeClr val="dk1"/>
                          </a:solidFill>
                          <a:latin typeface="Malgun Gothic"/>
                          <a:ea typeface="Malgun Gothic"/>
                          <a:cs typeface="Malgun Gothic"/>
                          <a:sym typeface="Malgun Gothic"/>
                        </a:rPr>
                        <a:t>질적변수,  양적변수</a:t>
                      </a:r>
                      <a:endParaRPr sz="1600" u="none" strike="noStrike" cap="none">
                        <a:latin typeface="Malgun Gothic"/>
                        <a:ea typeface="Malgun Gothic"/>
                        <a:cs typeface="Malgun Gothic"/>
                        <a:sym typeface="Malgun Gothic"/>
                      </a:endParaRPr>
                    </a:p>
                  </a:txBody>
                  <a:tcPr marL="381000" marR="91450" marT="45725" marB="45725" anchor="ctr">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31850">
                <a:tc>
                  <a:txBody>
                    <a:bodyPr/>
                    <a:lstStyle/>
                    <a:p>
                      <a:pPr marL="0" marR="0" lvl="0" indent="0" algn="just" rtl="0">
                        <a:lnSpc>
                          <a:spcPct val="100000"/>
                        </a:lnSpc>
                        <a:spcBef>
                          <a:spcPts val="0"/>
                        </a:spcBef>
                        <a:spcAft>
                          <a:spcPts val="0"/>
                        </a:spcAft>
                        <a:buClr>
                          <a:srgbClr val="93AF1B"/>
                        </a:buClr>
                        <a:buSzPts val="1350"/>
                        <a:buFont typeface="Noto Sans Symbols"/>
                        <a:buNone/>
                      </a:pPr>
                      <a:r>
                        <a:rPr lang="ko-KR" sz="1600" i="0" u="none" strike="noStrike" cap="none">
                          <a:solidFill>
                            <a:schemeClr val="dk1"/>
                          </a:solidFill>
                          <a:latin typeface="Malgun Gothic"/>
                          <a:ea typeface="Malgun Gothic"/>
                          <a:cs typeface="Malgun Gothic"/>
                          <a:sym typeface="Malgun Gothic"/>
                        </a:rPr>
                        <a:t>연속성 여부</a:t>
                      </a:r>
                      <a:endParaRPr sz="1600" u="none" strike="noStrike" cap="none">
                        <a:latin typeface="Malgun Gothic"/>
                        <a:ea typeface="Malgun Gothic"/>
                        <a:cs typeface="Malgun Gothic"/>
                        <a:sym typeface="Malgun Gothic"/>
                      </a:endParaRPr>
                    </a:p>
                  </a:txBody>
                  <a:tcPr marL="381000" marR="38100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350"/>
                        <a:buFont typeface="Noto Sans Symbols"/>
                        <a:buNone/>
                      </a:pPr>
                      <a:r>
                        <a:rPr lang="ko-KR" sz="1600" i="0" u="none" strike="noStrike" cap="none">
                          <a:solidFill>
                            <a:schemeClr val="dk1"/>
                          </a:solidFill>
                          <a:latin typeface="Malgun Gothic"/>
                          <a:ea typeface="Malgun Gothic"/>
                          <a:cs typeface="Malgun Gothic"/>
                          <a:sym typeface="Malgun Gothic"/>
                        </a:rPr>
                        <a:t>연속형 변수, 이산형 변수</a:t>
                      </a:r>
                      <a:endParaRPr sz="1600" u="none" strike="noStrike" cap="none">
                        <a:latin typeface="Malgun Gothic"/>
                        <a:ea typeface="Malgun Gothic"/>
                        <a:cs typeface="Malgun Gothic"/>
                        <a:sym typeface="Malgun Gothic"/>
                      </a:endParaRPr>
                    </a:p>
                  </a:txBody>
                  <a:tcPr marL="381000" marR="91450" marT="45725" marB="45725" anchor="ctr">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31850">
                <a:tc>
                  <a:txBody>
                    <a:bodyPr/>
                    <a:lstStyle/>
                    <a:p>
                      <a:pPr marL="0" marR="0" lvl="0" indent="0" algn="just" rtl="0">
                        <a:lnSpc>
                          <a:spcPct val="100000"/>
                        </a:lnSpc>
                        <a:spcBef>
                          <a:spcPts val="0"/>
                        </a:spcBef>
                        <a:spcAft>
                          <a:spcPts val="0"/>
                        </a:spcAft>
                        <a:buClr>
                          <a:srgbClr val="93AF1B"/>
                        </a:buClr>
                        <a:buSzPts val="1350"/>
                        <a:buFont typeface="Noto Sans Symbols"/>
                        <a:buNone/>
                      </a:pPr>
                      <a:r>
                        <a:rPr lang="ko-KR" sz="1600" i="0" u="none" strike="noStrike" cap="none">
                          <a:solidFill>
                            <a:schemeClr val="dk1"/>
                          </a:solidFill>
                          <a:latin typeface="Malgun Gothic"/>
                          <a:ea typeface="Malgun Gothic"/>
                          <a:cs typeface="Malgun Gothic"/>
                          <a:sym typeface="Malgun Gothic"/>
                        </a:rPr>
                        <a:t>변수간 관계</a:t>
                      </a:r>
                      <a:endParaRPr sz="1600" u="none" strike="noStrike" cap="none">
                        <a:latin typeface="Malgun Gothic"/>
                        <a:ea typeface="Malgun Gothic"/>
                        <a:cs typeface="Malgun Gothic"/>
                        <a:sym typeface="Malgun Gothic"/>
                      </a:endParaRPr>
                    </a:p>
                  </a:txBody>
                  <a:tcPr marL="381000" marR="38100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350"/>
                        <a:buFont typeface="Noto Sans Symbols"/>
                        <a:buNone/>
                      </a:pPr>
                      <a:r>
                        <a:rPr lang="ko-KR" sz="1600" i="0" u="none" strike="noStrike" cap="none">
                          <a:solidFill>
                            <a:schemeClr val="dk1"/>
                          </a:solidFill>
                          <a:latin typeface="Malgun Gothic"/>
                          <a:ea typeface="Malgun Gothic"/>
                          <a:cs typeface="Malgun Gothic"/>
                          <a:sym typeface="Malgun Gothic"/>
                        </a:rPr>
                        <a:t>독립변수, 종속변수</a:t>
                      </a:r>
                      <a:endParaRPr sz="1600" u="none" strike="noStrike" cap="none">
                        <a:latin typeface="Malgun Gothic"/>
                        <a:ea typeface="Malgun Gothic"/>
                        <a:cs typeface="Malgun Gothic"/>
                        <a:sym typeface="Malgun Gothic"/>
                      </a:endParaRPr>
                    </a:p>
                  </a:txBody>
                  <a:tcPr marL="381000" marR="91450" marT="45725" marB="45725" anchor="ctr">
                    <a:lnL w="952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3142"/>
        <p:cNvGrpSpPr/>
        <p:nvPr/>
      </p:nvGrpSpPr>
      <p:grpSpPr>
        <a:xfrm>
          <a:off x="0" y="0"/>
          <a:ext cx="0" cy="0"/>
          <a:chOff x="0" y="0"/>
          <a:chExt cx="0" cy="0"/>
        </a:xfrm>
      </p:grpSpPr>
      <p:sp>
        <p:nvSpPr>
          <p:cNvPr id="3143" name="Google Shape;3143;p210"/>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a:t>
            </a:r>
            <a:endParaRPr/>
          </a:p>
        </p:txBody>
      </p:sp>
      <p:sp>
        <p:nvSpPr>
          <p:cNvPr id="3144" name="Google Shape;3144;p21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145" name="Google Shape;3145;p21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210</a:t>
            </a:fld>
            <a:endParaRPr/>
          </a:p>
        </p:txBody>
      </p:sp>
      <p:sp>
        <p:nvSpPr>
          <p:cNvPr id="3146" name="Google Shape;3146;p210"/>
          <p:cNvSpPr txBox="1"/>
          <p:nvPr/>
        </p:nvSpPr>
        <p:spPr>
          <a:xfrm>
            <a:off x="315375" y="1110100"/>
            <a:ext cx="8255100" cy="906600"/>
          </a:xfrm>
          <a:prstGeom prst="rect">
            <a:avLst/>
          </a:prstGeom>
          <a:noFill/>
          <a:ln>
            <a:noFill/>
          </a:ln>
        </p:spPr>
        <p:txBody>
          <a:bodyPr spcFirstLastPara="1" wrap="square" lIns="68550" tIns="34275" rIns="68550" bIns="34275" anchor="t" anchorCtr="0">
            <a:noAutofit/>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11-5</a:t>
            </a:r>
            <a:r>
              <a:rPr lang="ko-KR" sz="1600" dirty="0">
                <a:latin typeface="Malgun Gothic"/>
                <a:ea typeface="Malgun Gothic"/>
                <a:cs typeface="Malgun Gothic"/>
                <a:sym typeface="Malgun Gothic"/>
              </a:rPr>
              <a:t>] [예 5.4.4]에서 다음 백분위수를 구하라.  『</a:t>
            </a:r>
            <a:r>
              <a:rPr lang="ko-KR" sz="1600" dirty="0" err="1">
                <a:latin typeface="Malgun Gothic"/>
                <a:ea typeface="Malgun Gothic"/>
                <a:cs typeface="Malgun Gothic"/>
                <a:sym typeface="Malgun Gothic"/>
              </a:rPr>
              <a:t>eStatU』를</a:t>
            </a:r>
            <a:r>
              <a:rPr lang="ko-KR" sz="1600" dirty="0">
                <a:latin typeface="Malgun Gothic"/>
                <a:ea typeface="Malgun Gothic"/>
                <a:cs typeface="Malgun Gothic"/>
                <a:sym typeface="Malgun Gothic"/>
              </a:rPr>
              <a:t> 이용하여 구하라.</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dirty="0">
                <a:latin typeface="Malgun Gothic"/>
                <a:ea typeface="Malgun Gothic"/>
                <a:cs typeface="Malgun Gothic"/>
                <a:sym typeface="Malgun Gothic"/>
              </a:rPr>
              <a:t>중간시험 성적의 95% 백분위수는?</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dirty="0">
                <a:latin typeface="Malgun Gothic"/>
                <a:ea typeface="Malgun Gothic"/>
                <a:cs typeface="Malgun Gothic"/>
                <a:sym typeface="Malgun Gothic"/>
              </a:rPr>
              <a:t>중간시험 성적의 양쪽형 95% 백분위수는?</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3147" name="Google Shape;3147;p210"/>
          <p:cNvSpPr txBox="1"/>
          <p:nvPr/>
        </p:nvSpPr>
        <p:spPr>
          <a:xfrm>
            <a:off x="391575" y="2718000"/>
            <a:ext cx="8385600" cy="32196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r>
              <a:rPr lang="ko-KR">
                <a:solidFill>
                  <a:schemeClr val="dk1"/>
                </a:solidFill>
                <a:latin typeface="Malgun Gothic"/>
                <a:ea typeface="Malgun Gothic"/>
                <a:cs typeface="Malgun Gothic"/>
                <a:sym typeface="Malgun Gothic"/>
              </a:rPr>
              <a:t>1) 표준정규분포에서 P(Z &lt; ?)인 백분위수는 1.645이므로 N(70, 10</a:t>
            </a:r>
            <a:r>
              <a:rPr lang="ko-KR" baseline="30000">
                <a:solidFill>
                  <a:schemeClr val="dk1"/>
                </a:solidFill>
                <a:latin typeface="Malgun Gothic"/>
                <a:ea typeface="Malgun Gothic"/>
                <a:cs typeface="Malgun Gothic"/>
                <a:sym typeface="Malgun Gothic"/>
              </a:rPr>
              <a:t>2</a:t>
            </a:r>
            <a:r>
              <a:rPr lang="ko-KR">
                <a:solidFill>
                  <a:schemeClr val="dk1"/>
                </a:solidFill>
                <a:latin typeface="Malgun Gothic"/>
                <a:ea typeface="Malgun Gothic"/>
                <a:cs typeface="Malgun Gothic"/>
                <a:sym typeface="Malgun Gothic"/>
              </a:rPr>
              <a:t>)인 정규분포의 백분위수는 70+1.645✕10=86.45이다.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r>
              <a:rPr lang="ko-KR">
                <a:solidFill>
                  <a:schemeClr val="dk1"/>
                </a:solidFill>
                <a:latin typeface="Malgun Gothic"/>
                <a:ea typeface="Malgun Gothic"/>
                <a:cs typeface="Malgun Gothic"/>
                <a:sym typeface="Malgun Gothic"/>
              </a:rPr>
              <a:t>2) 양쪽형 95% 백분위수는 양 끝이 5%이므로 왼쪽 끝에서 부터의 97.5% 백분위수를 먼저 구하면 된다. 표준정규분포에서 P(? &lt; Z &lt; ?)인 양쪽형 백분위수는 1.960이므로 N(70, 10</a:t>
            </a:r>
            <a:r>
              <a:rPr lang="ko-KR" baseline="30000">
                <a:solidFill>
                  <a:schemeClr val="dk1"/>
                </a:solidFill>
                <a:latin typeface="Malgun Gothic"/>
                <a:ea typeface="Malgun Gothic"/>
                <a:cs typeface="Malgun Gothic"/>
                <a:sym typeface="Malgun Gothic"/>
              </a:rPr>
              <a:t>2</a:t>
            </a:r>
            <a:r>
              <a:rPr lang="ko-KR">
                <a:solidFill>
                  <a:schemeClr val="dk1"/>
                </a:solidFill>
                <a:latin typeface="Malgun Gothic"/>
                <a:ea typeface="Malgun Gothic"/>
                <a:cs typeface="Malgun Gothic"/>
                <a:sym typeface="Malgun Gothic"/>
              </a:rPr>
              <a:t>)인 정규분포의 양쪽형 95% 백분위수 구간 [70-1.96✕10]즉, [50.4, 89.6]이 된다.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Clr>
                <a:schemeClr val="dk1"/>
              </a:buClr>
              <a:buSzPts val="1100"/>
              <a:buFont typeface="Arial"/>
              <a:buNone/>
            </a:pPr>
            <a:r>
              <a:rPr lang="ko-KR">
                <a:solidFill>
                  <a:schemeClr val="dk1"/>
                </a:solidFill>
                <a:latin typeface="Malgun Gothic"/>
                <a:ea typeface="Malgun Gothic"/>
                <a:cs typeface="Malgun Gothic"/>
                <a:sym typeface="Malgun Gothic"/>
              </a:rPr>
              <a:t>3) eStatU를 이용하여 일반적인 정규분포의 백분위수를 구하려면 그림 5.4.13의 화면에서 먼저 평균을 70, 표준편차를 10으로 입력한다. 문1)은 그래프 화면 밑의 선택사항 두 번째의 오른쪽 박스에 0.95를 입력하고 '실행' 버튼을 누르면 95% 백분위수 86.4485가 나타난다.  </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3151"/>
        <p:cNvGrpSpPr/>
        <p:nvPr/>
      </p:nvGrpSpPr>
      <p:grpSpPr>
        <a:xfrm>
          <a:off x="0" y="0"/>
          <a:ext cx="0" cy="0"/>
          <a:chOff x="0" y="0"/>
          <a:chExt cx="0" cy="0"/>
        </a:xfrm>
      </p:grpSpPr>
      <p:sp>
        <p:nvSpPr>
          <p:cNvPr id="3152" name="Google Shape;3152;p211"/>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이항분포의 정규분포 근사</a:t>
            </a:r>
            <a:endParaRPr/>
          </a:p>
        </p:txBody>
      </p:sp>
      <p:sp>
        <p:nvSpPr>
          <p:cNvPr id="3153" name="Google Shape;3153;p21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154" name="Google Shape;3154;p21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211</a:t>
            </a:fld>
            <a:endParaRPr/>
          </a:p>
        </p:txBody>
      </p:sp>
      <p:sp>
        <p:nvSpPr>
          <p:cNvPr id="3155" name="Google Shape;3155;p211"/>
          <p:cNvSpPr txBox="1"/>
          <p:nvPr/>
        </p:nvSpPr>
        <p:spPr>
          <a:xfrm>
            <a:off x="315375" y="2100700"/>
            <a:ext cx="8255100" cy="1266300"/>
          </a:xfrm>
          <a:prstGeom prst="rect">
            <a:avLst/>
          </a:prstGeom>
          <a:noFill/>
          <a:ln>
            <a:noFill/>
          </a:ln>
        </p:spPr>
        <p:txBody>
          <a:bodyPr spcFirstLastPara="1" wrap="square" lIns="68550" tIns="34275" rIns="68550" bIns="34275" anchor="t" anchorCtr="0">
            <a:noAutofit/>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11-6</a:t>
            </a:r>
            <a:r>
              <a:rPr lang="ko-KR" sz="1600" dirty="0">
                <a:latin typeface="Malgun Gothic"/>
                <a:ea typeface="Malgun Gothic"/>
                <a:cs typeface="Malgun Gothic"/>
                <a:sym typeface="Malgun Gothic"/>
              </a:rPr>
              <a:t>] 한 공장에서 생산되는 제품의 불량률이 5％라고 한다. 어느 날 제품 100개를 표본 추출하였을 때 이 중에 불량품이 2개 이하일 확률은</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dirty="0">
                <a:latin typeface="Malgun Gothic"/>
                <a:ea typeface="Malgun Gothic"/>
                <a:cs typeface="Malgun Gothic"/>
                <a:sym typeface="Malgun Gothic"/>
              </a:rPr>
              <a:t>불량품이 2개 이하일 확률은? </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dirty="0">
                <a:solidFill>
                  <a:schemeClr val="dk1"/>
                </a:solidFill>
                <a:latin typeface="Malgun Gothic"/>
                <a:ea typeface="Malgun Gothic"/>
                <a:cs typeface="Malgun Gothic"/>
                <a:sym typeface="Malgun Gothic"/>
              </a:rPr>
              <a:t>3개에서 7개일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3156" name="Google Shape;3156;p211"/>
          <p:cNvSpPr txBox="1"/>
          <p:nvPr/>
        </p:nvSpPr>
        <p:spPr>
          <a:xfrm>
            <a:off x="379200" y="3343825"/>
            <a:ext cx="8385600" cy="27111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불량품의 개수를 X라 하면 X는 n = 100, p = 0.05 인 이항분포이다. </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Font typeface="Malgun Gothic"/>
              <a:buChar char="●"/>
            </a:pPr>
            <a:r>
              <a:rPr lang="ko-KR">
                <a:solidFill>
                  <a:schemeClr val="dk1"/>
                </a:solidFill>
                <a:latin typeface="Malgun Gothic"/>
                <a:ea typeface="Malgun Gothic"/>
                <a:cs typeface="Malgun Gothic"/>
                <a:sym typeface="Malgun Gothic"/>
              </a:rPr>
              <a:t>이 이항분포의 평균은 np = 100×0.05 = 5 이고, 분산은 np(1-p) = 100×0.05×(1-0.05) = 4.75 이다. 따라서 정규분포 N(5,4.75)를 이용하여 근사 확률 계산을 한다.</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sp>
        <p:nvSpPr>
          <p:cNvPr id="3157" name="Google Shape;3157;p211"/>
          <p:cNvSpPr txBox="1"/>
          <p:nvPr/>
        </p:nvSpPr>
        <p:spPr>
          <a:xfrm>
            <a:off x="315375" y="1128950"/>
            <a:ext cx="8418000" cy="846600"/>
          </a:xfrm>
          <a:prstGeom prst="rect">
            <a:avLst/>
          </a:prstGeom>
          <a:noFill/>
          <a:ln>
            <a:noFill/>
          </a:ln>
        </p:spPr>
        <p:txBody>
          <a:bodyPr spcFirstLastPara="1" wrap="square" lIns="91425" tIns="91425" rIns="91425" bIns="91425" anchor="t" anchorCtr="0">
            <a:spAutoFit/>
          </a:bodyPr>
          <a:lstStyle/>
          <a:p>
            <a:pPr marL="257175" lvl="0" indent="-23495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이항분포에서 n이 큰 경우에(대략 30이상) 확률계산은 평균이 np, 분산이 np(1-p)인 정규분포를 이용하여 근사적으로 구할 수 있다. </a:t>
            </a:r>
            <a:endParaRPr sz="2000">
              <a:latin typeface="Malgun Gothic"/>
              <a:ea typeface="Malgun Gothic"/>
              <a:cs typeface="Malgun Gothic"/>
              <a:sym typeface="Malgun Gothic"/>
            </a:endParaRPr>
          </a:p>
        </p:txBody>
      </p:sp>
      <p:pic>
        <p:nvPicPr>
          <p:cNvPr id="3158" name="Google Shape;3158;p211" descr="{&quot;type&quot;:&quot;$$&quot;,&quot;backgroundColor&quot;:&quot;#FFFFFF&quot;,&quot;id&quot;:&quot;152&quot;,&quot;code&quot;:&quot;$$P\\left(X\\leq2\\right)=P\\left(Z\\leq\\dfrac{\\left(2-5\\right)}{{\\sqrt[]{4.75}}}\\right)=P\\left(Z\\leq-1.376\\right)=0.0845$$&quot;,&quot;aid&quot;:null,&quot;backgroundColorModified&quot;:false,&quot;font&quot;:{&quot;family&quot;:&quot;Malgun Gothic&quot;,&quot;color&quot;:&quot;#000000&quot;,&quot;size&quot;:12},&quot;ts&quot;:1682398238806,&quot;cs&quot;:&quot;tzCRcvnx8GCqxTX7zQF09A==&quot;,&quot;size&quot;:{&quot;width&quot;:474.3333333333333,&quot;height&quot;:46.666666666666664}}"/>
          <p:cNvPicPr preferRelativeResize="0"/>
          <p:nvPr/>
        </p:nvPicPr>
        <p:blipFill>
          <a:blip r:embed="rId3">
            <a:alphaModFix/>
          </a:blip>
          <a:stretch>
            <a:fillRect/>
          </a:stretch>
        </p:blipFill>
        <p:spPr>
          <a:xfrm>
            <a:off x="1437400" y="4723150"/>
            <a:ext cx="4518025" cy="444500"/>
          </a:xfrm>
          <a:prstGeom prst="rect">
            <a:avLst/>
          </a:prstGeom>
          <a:noFill/>
          <a:ln>
            <a:noFill/>
          </a:ln>
        </p:spPr>
      </p:pic>
      <p:pic>
        <p:nvPicPr>
          <p:cNvPr id="3159" name="Google Shape;3159;p211" descr="{&quot;backgroundColor&quot;:&quot;#F3F3F3&quot;,&quot;code&quot;:&quot;\\begin{align*}\n{P\\left(3\\leq X\\leq7\\right)}&amp;={P\\left(\\dfrac{\\left(3-5\\right)}{{\\sqrt[]{4.75}}}\\leq Z\\leq\\dfrac{\\left(7-5\\right)}{{\\sqrt[]{4.75}}}\\right)}\\\\\n{\\,}&amp;={P\\left(-0.918\\leq Z\\leq0.918\\right)=0.642}\t\n\\end{align*}&quot;,&quot;font&quot;:{&quot;family&quot;:&quot;Malgun Gothic&quot;,&quot;size&quot;:12,&quot;color&quot;:&quot;#000000&quot;},&quot;type&quot;:&quot;align*&quot;,&quot;aid&quot;:null,&quot;id&quot;:&quot;153&quot;,&quot;backgroundColorModified&quot;:false,&quot;ts&quot;:1682398362569,&quot;cs&quot;:&quot;i470Yi0+2eOTw4rgPE66+Q==&quot;,&quot;size&quot;:{&quot;width&quot;:343.25,&quot;height&quot;:61.5}}"/>
          <p:cNvPicPr preferRelativeResize="0"/>
          <p:nvPr/>
        </p:nvPicPr>
        <p:blipFill>
          <a:blip r:embed="rId4">
            <a:alphaModFix/>
          </a:blip>
          <a:stretch>
            <a:fillRect/>
          </a:stretch>
        </p:blipFill>
        <p:spPr>
          <a:xfrm>
            <a:off x="1437400" y="5381775"/>
            <a:ext cx="3269456" cy="585788"/>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3164" name="Google Shape;3164;p212"/>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지수분포</a:t>
            </a:r>
            <a:endParaRPr/>
          </a:p>
        </p:txBody>
      </p:sp>
      <p:sp>
        <p:nvSpPr>
          <p:cNvPr id="3165" name="Google Shape;3165;p21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166" name="Google Shape;3166;p21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212</a:t>
            </a:fld>
            <a:endParaRPr/>
          </a:p>
        </p:txBody>
      </p:sp>
      <p:sp>
        <p:nvSpPr>
          <p:cNvPr id="3167" name="Google Shape;3167;p212"/>
          <p:cNvSpPr txBox="1"/>
          <p:nvPr/>
        </p:nvSpPr>
        <p:spPr>
          <a:xfrm>
            <a:off x="315375" y="1128950"/>
            <a:ext cx="8418000" cy="35142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Malgun Gothic"/>
              <a:buChar char="▪"/>
            </a:pPr>
            <a:r>
              <a:rPr lang="ko-KR" sz="2000">
                <a:latin typeface="Malgun Gothic"/>
                <a:ea typeface="Malgun Gothic"/>
                <a:cs typeface="Malgun Gothic"/>
                <a:sym typeface="Malgun Gothic"/>
              </a:rPr>
              <a:t>현실에서 얻어지는 연속형 데이터 중에는 정규분포를 따르지 않는 경우도 있다. </a:t>
            </a:r>
            <a:endParaRPr sz="2000">
              <a:latin typeface="Malgun Gothic"/>
              <a:ea typeface="Malgun Gothic"/>
              <a:cs typeface="Malgun Gothic"/>
              <a:sym typeface="Malgun Gothic"/>
            </a:endParaRPr>
          </a:p>
          <a:p>
            <a:pPr marL="914400" lvl="1" indent="-330200" algn="l" rtl="0">
              <a:lnSpc>
                <a:spcPct val="115000"/>
              </a:lnSpc>
              <a:spcBef>
                <a:spcPts val="0"/>
              </a:spcBef>
              <a:spcAft>
                <a:spcPts val="0"/>
              </a:spcAft>
              <a:buSzPts val="1600"/>
              <a:buFont typeface="Malgun Gothic"/>
              <a:buChar char="○"/>
            </a:pPr>
            <a:r>
              <a:rPr lang="ko-KR" sz="1600">
                <a:latin typeface="Malgun Gothic"/>
                <a:ea typeface="Malgun Gothic"/>
                <a:cs typeface="Malgun Gothic"/>
                <a:sym typeface="Malgun Gothic"/>
              </a:rPr>
              <a:t>한 사무실에 오전 9시에서 10시 사이에 걸려오는 전화들의 시간 간격을 조사 </a:t>
            </a:r>
            <a:endParaRPr sz="1600">
              <a:latin typeface="Malgun Gothic"/>
              <a:ea typeface="Malgun Gothic"/>
              <a:cs typeface="Malgun Gothic"/>
              <a:sym typeface="Malgun Gothic"/>
            </a:endParaRPr>
          </a:p>
          <a:p>
            <a:pPr marL="914400" lvl="1" indent="-330200" algn="l" rtl="0">
              <a:lnSpc>
                <a:spcPct val="115000"/>
              </a:lnSpc>
              <a:spcBef>
                <a:spcPts val="0"/>
              </a:spcBef>
              <a:spcAft>
                <a:spcPts val="0"/>
              </a:spcAft>
              <a:buSzPts val="1600"/>
              <a:buFont typeface="Malgun Gothic"/>
              <a:buChar char="○"/>
            </a:pPr>
            <a:r>
              <a:rPr lang="ko-KR" sz="1600">
                <a:latin typeface="Malgun Gothic"/>
                <a:ea typeface="Malgun Gothic"/>
                <a:cs typeface="Malgun Gothic"/>
                <a:sym typeface="Malgun Gothic"/>
              </a:rPr>
              <a:t>공장에서 한 불량품이 나타나고 다음 불량품이 나타날 때까지의 시간 간격 조사</a:t>
            </a:r>
            <a:endParaRPr sz="1600">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sz="2000">
                <a:latin typeface="Malgun Gothic"/>
                <a:ea typeface="Malgun Gothic"/>
                <a:cs typeface="Malgun Gothic"/>
                <a:sym typeface="Malgun Gothic"/>
              </a:rPr>
              <a:t>주어진 시간에 사건들이 동일한 비율로 발생할 때(예 시간당 걸려오는 전화가 3통 등) 이 사건들 사이의 시간을 조사하였을 때 나타나는 데이터이다. </a:t>
            </a:r>
            <a:endParaRPr sz="2000">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sz="2000">
                <a:latin typeface="Malgun Gothic"/>
                <a:ea typeface="Malgun Gothic"/>
                <a:cs typeface="Malgun Gothic"/>
                <a:sym typeface="Malgun Gothic"/>
              </a:rPr>
              <a:t>만일 단위 시간당 발생하는 평균 사건수를 </a:t>
            </a:r>
            <a:r>
              <a:rPr lang="ko-KR" sz="2000" i="1">
                <a:latin typeface="Malgun Gothic"/>
                <a:ea typeface="Malgun Gothic"/>
                <a:cs typeface="Malgun Gothic"/>
                <a:sym typeface="Malgun Gothic"/>
              </a:rPr>
              <a:t>λ</a:t>
            </a:r>
            <a:r>
              <a:rPr lang="ko-KR" sz="2000">
                <a:latin typeface="Malgun Gothic"/>
                <a:ea typeface="Malgun Gothic"/>
                <a:cs typeface="Malgun Gothic"/>
                <a:sym typeface="Malgun Gothic"/>
              </a:rPr>
              <a:t>라 했을 때 확률변량 </a:t>
            </a:r>
            <a:r>
              <a:rPr lang="ko-KR" sz="2000" i="1">
                <a:latin typeface="Malgun Gothic"/>
                <a:ea typeface="Malgun Gothic"/>
                <a:cs typeface="Malgun Gothic"/>
                <a:sym typeface="Malgun Gothic"/>
              </a:rPr>
              <a:t>X</a:t>
            </a:r>
            <a:r>
              <a:rPr lang="ko-KR" sz="2000">
                <a:latin typeface="Malgun Gothic"/>
                <a:ea typeface="Malgun Gothic"/>
                <a:cs typeface="Malgun Gothic"/>
                <a:sym typeface="Malgun Gothic"/>
              </a:rPr>
              <a:t>를 발생하는 사건들 사이의 시간이라고 하면 </a:t>
            </a:r>
            <a:r>
              <a:rPr lang="ko-KR" sz="2000" i="1">
                <a:latin typeface="Malgun Gothic"/>
                <a:ea typeface="Malgun Gothic"/>
                <a:cs typeface="Malgun Gothic"/>
                <a:sym typeface="Malgun Gothic"/>
              </a:rPr>
              <a:t>X</a:t>
            </a:r>
            <a:r>
              <a:rPr lang="ko-KR" sz="2000">
                <a:latin typeface="Malgun Gothic"/>
                <a:ea typeface="Malgun Gothic"/>
                <a:cs typeface="Malgun Gothic"/>
                <a:sym typeface="Malgun Gothic"/>
              </a:rPr>
              <a:t>는 다음과 같은 </a:t>
            </a:r>
            <a:r>
              <a:rPr lang="ko-KR" sz="2000" b="1">
                <a:latin typeface="Malgun Gothic"/>
                <a:ea typeface="Malgun Gothic"/>
                <a:cs typeface="Malgun Gothic"/>
                <a:sym typeface="Malgun Gothic"/>
              </a:rPr>
              <a:t>지수분포</a:t>
            </a:r>
            <a:r>
              <a:rPr lang="ko-KR" sz="2000">
                <a:latin typeface="Malgun Gothic"/>
                <a:ea typeface="Malgun Gothic"/>
                <a:cs typeface="Malgun Gothic"/>
                <a:sym typeface="Malgun Gothic"/>
              </a:rPr>
              <a:t>(Exponential Distribution) 모형을 적용할 수 있다.</a:t>
            </a:r>
            <a:endParaRPr sz="2000">
              <a:latin typeface="Malgun Gothic"/>
              <a:ea typeface="Malgun Gothic"/>
              <a:cs typeface="Malgun Gothic"/>
              <a:sym typeface="Malgun Gothic"/>
            </a:endParaRPr>
          </a:p>
        </p:txBody>
      </p:sp>
      <p:sp>
        <p:nvSpPr>
          <p:cNvPr id="3168" name="Google Shape;3168;p212"/>
          <p:cNvSpPr txBox="1"/>
          <p:nvPr/>
        </p:nvSpPr>
        <p:spPr>
          <a:xfrm>
            <a:off x="315375" y="5127600"/>
            <a:ext cx="1512600" cy="49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평균 : </a:t>
            </a:r>
            <a:endParaRPr sz="1600"/>
          </a:p>
        </p:txBody>
      </p:sp>
      <p:sp>
        <p:nvSpPr>
          <p:cNvPr id="3169" name="Google Shape;3169;p212"/>
          <p:cNvSpPr txBox="1"/>
          <p:nvPr/>
        </p:nvSpPr>
        <p:spPr>
          <a:xfrm>
            <a:off x="315375" y="5644525"/>
            <a:ext cx="1512600" cy="49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분산 :</a:t>
            </a:r>
            <a:endParaRPr sz="1600"/>
          </a:p>
        </p:txBody>
      </p:sp>
      <p:pic>
        <p:nvPicPr>
          <p:cNvPr id="3170" name="Google Shape;3170;p212" descr="{&quot;id&quot;:&quot;149&quot;,&quot;font&quot;:{&quot;size&quot;:27.5,&quot;family&quot;:&quot;Malgun Gothic&quot;,&quot;color&quot;:&quot;#000000&quot;},&quot;backgroundColorModified&quot;:false,&quot;backgroundColor&quot;:&quot;#FFFFFF&quot;,&quot;type&quot;:&quot;$$&quot;,&quot;aid&quot;:null,&quot;code&quot;:&quot;$$f\\left(x\\right)=\\lambda \\exp\\left(-\\lambda x\\right),\\,\\,\\,\\,\\,\\,\\,\\,x=1,2,\\cdots $$&quot;,&quot;ts&quot;:1682492002938,&quot;cs&quot;:&quot;rIGIhrKYTqNLPilmfsu9nA==&quot;,&quot;size&quot;:{&quot;width&quot;:557.5,&quot;height&quot;:37.5}}"/>
          <p:cNvPicPr preferRelativeResize="0"/>
          <p:nvPr/>
        </p:nvPicPr>
        <p:blipFill>
          <a:blip r:embed="rId3">
            <a:alphaModFix/>
          </a:blip>
          <a:stretch>
            <a:fillRect/>
          </a:stretch>
        </p:blipFill>
        <p:spPr>
          <a:xfrm>
            <a:off x="1916900" y="4697477"/>
            <a:ext cx="5310188" cy="357188"/>
          </a:xfrm>
          <a:prstGeom prst="rect">
            <a:avLst/>
          </a:prstGeom>
          <a:noFill/>
          <a:ln>
            <a:noFill/>
          </a:ln>
        </p:spPr>
      </p:pic>
      <p:pic>
        <p:nvPicPr>
          <p:cNvPr id="3171" name="Google Shape;3171;p212" descr="{&quot;backgroundColorModified&quot;:false,&quot;font&quot;:{&quot;family&quot;:&quot;Malgun Gothic&quot;,&quot;size&quot;:12,&quot;color&quot;:&quot;#000000&quot;},&quot;aid&quot;:null,&quot;id&quot;:&quot;150&quot;,&quot;code&quot;:&quot;$$\\mathrm{E}\\left[X\\right]=\\dfrac{1}{\\lambda}$$&quot;,&quot;type&quot;:&quot;$$&quot;,&quot;backgroundColor&quot;:&quot;#FFFFFF&quot;,&quot;ts&quot;:1682397314680,&quot;cs&quot;:&quot;EPMjiRy8kw2doVr01bnTHg==&quot;,&quot;size&quot;:{&quot;width&quot;:80.83333333333333,&quot;height&quot;:38.333333333333336}}"/>
          <p:cNvPicPr preferRelativeResize="0"/>
          <p:nvPr/>
        </p:nvPicPr>
        <p:blipFill>
          <a:blip r:embed="rId4">
            <a:alphaModFix/>
          </a:blip>
          <a:stretch>
            <a:fillRect/>
          </a:stretch>
        </p:blipFill>
        <p:spPr>
          <a:xfrm>
            <a:off x="2947643" y="5139063"/>
            <a:ext cx="925235" cy="438774"/>
          </a:xfrm>
          <a:prstGeom prst="rect">
            <a:avLst/>
          </a:prstGeom>
          <a:noFill/>
          <a:ln>
            <a:noFill/>
          </a:ln>
        </p:spPr>
      </p:pic>
      <p:pic>
        <p:nvPicPr>
          <p:cNvPr id="3172" name="Google Shape;3172;p212" descr="{&quot;code&quot;:&quot;$$\\mathrm{V}\\left[X\\right]=\\dfrac{1}{\\lambda^{2}}$$&quot;,&quot;backgroundColor&quot;:&quot;#FFFFFF&quot;,&quot;aid&quot;:null,&quot;id&quot;:&quot;151&quot;,&quot;backgroundColorModified&quot;:false,&quot;type&quot;:&quot;$$&quot;,&quot;font&quot;:{&quot;size&quot;:12,&quot;family&quot;:&quot;Malgun Gothic&quot;,&quot;color&quot;:&quot;#000000&quot;},&quot;ts&quot;:1682397357871,&quot;cs&quot;:&quot;uRVNoeY3SE+rqygzbcsAww==&quot;,&quot;size&quot;:{&quot;width&quot;:89.83333333333333,&quot;height&quot;:39}}"/>
          <p:cNvPicPr preferRelativeResize="0"/>
          <p:nvPr/>
        </p:nvPicPr>
        <p:blipFill>
          <a:blip r:embed="rId5">
            <a:alphaModFix/>
          </a:blip>
          <a:stretch>
            <a:fillRect/>
          </a:stretch>
        </p:blipFill>
        <p:spPr>
          <a:xfrm>
            <a:off x="2896140" y="5652169"/>
            <a:ext cx="1028250" cy="446405"/>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3176"/>
        <p:cNvGrpSpPr/>
        <p:nvPr/>
      </p:nvGrpSpPr>
      <p:grpSpPr>
        <a:xfrm>
          <a:off x="0" y="0"/>
          <a:ext cx="0" cy="0"/>
          <a:chOff x="0" y="0"/>
          <a:chExt cx="0" cy="0"/>
        </a:xfrm>
      </p:grpSpPr>
      <p:sp>
        <p:nvSpPr>
          <p:cNvPr id="3177" name="Google Shape;3177;p213"/>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지수분포</a:t>
            </a:r>
            <a:endParaRPr/>
          </a:p>
        </p:txBody>
      </p:sp>
      <p:sp>
        <p:nvSpPr>
          <p:cNvPr id="3178" name="Google Shape;3178;p21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179" name="Google Shape;3179;p21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213</a:t>
            </a:fld>
            <a:endParaRPr/>
          </a:p>
        </p:txBody>
      </p:sp>
      <p:sp>
        <p:nvSpPr>
          <p:cNvPr id="3180" name="Google Shape;3180;p213"/>
          <p:cNvSpPr txBox="1"/>
          <p:nvPr/>
        </p:nvSpPr>
        <p:spPr>
          <a:xfrm>
            <a:off x="315375" y="1128950"/>
            <a:ext cx="3982200" cy="5190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Malgun Gothic"/>
              <a:buChar char="▪"/>
            </a:pPr>
            <a:r>
              <a:rPr lang="ko-KR" sz="2000">
                <a:solidFill>
                  <a:schemeClr val="dk1"/>
                </a:solidFill>
                <a:latin typeface="Malgun Gothic"/>
                <a:ea typeface="Malgun Gothic"/>
                <a:cs typeface="Malgun Gothic"/>
                <a:sym typeface="Malgun Gothic"/>
              </a:rPr>
              <a:t>여러 가지 지수분포 형태</a:t>
            </a:r>
            <a:endParaRPr sz="2000">
              <a:latin typeface="Malgun Gothic"/>
              <a:ea typeface="Malgun Gothic"/>
              <a:cs typeface="Malgun Gothic"/>
              <a:sym typeface="Malgun Gothic"/>
            </a:endParaRPr>
          </a:p>
        </p:txBody>
      </p:sp>
      <p:pic>
        <p:nvPicPr>
          <p:cNvPr id="3181" name="Google Shape;3181;p213"/>
          <p:cNvPicPr preferRelativeResize="0"/>
          <p:nvPr/>
        </p:nvPicPr>
        <p:blipFill rotWithShape="1">
          <a:blip r:embed="rId3">
            <a:alphaModFix/>
          </a:blip>
          <a:srcRect/>
          <a:stretch/>
        </p:blipFill>
        <p:spPr>
          <a:xfrm>
            <a:off x="1732323" y="2534414"/>
            <a:ext cx="1463042" cy="1908812"/>
          </a:xfrm>
          <a:prstGeom prst="rect">
            <a:avLst/>
          </a:prstGeom>
          <a:noFill/>
          <a:ln>
            <a:noFill/>
          </a:ln>
        </p:spPr>
      </p:pic>
      <p:pic>
        <p:nvPicPr>
          <p:cNvPr id="3182" name="Google Shape;3182;p213"/>
          <p:cNvPicPr preferRelativeResize="0"/>
          <p:nvPr/>
        </p:nvPicPr>
        <p:blipFill>
          <a:blip r:embed="rId4">
            <a:alphaModFix/>
          </a:blip>
          <a:stretch>
            <a:fillRect/>
          </a:stretch>
        </p:blipFill>
        <p:spPr>
          <a:xfrm>
            <a:off x="4230223" y="599000"/>
            <a:ext cx="4561150" cy="2806773"/>
          </a:xfrm>
          <a:prstGeom prst="rect">
            <a:avLst/>
          </a:prstGeom>
          <a:noFill/>
          <a:ln>
            <a:noFill/>
          </a:ln>
        </p:spPr>
      </p:pic>
      <p:pic>
        <p:nvPicPr>
          <p:cNvPr id="3183" name="Google Shape;3183;p213"/>
          <p:cNvPicPr preferRelativeResize="0"/>
          <p:nvPr/>
        </p:nvPicPr>
        <p:blipFill>
          <a:blip r:embed="rId5">
            <a:alphaModFix/>
          </a:blip>
          <a:stretch>
            <a:fillRect/>
          </a:stretch>
        </p:blipFill>
        <p:spPr>
          <a:xfrm>
            <a:off x="4238362" y="3274937"/>
            <a:ext cx="4544845" cy="2796777"/>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3187"/>
        <p:cNvGrpSpPr/>
        <p:nvPr/>
      </p:nvGrpSpPr>
      <p:grpSpPr>
        <a:xfrm>
          <a:off x="0" y="0"/>
          <a:ext cx="0" cy="0"/>
          <a:chOff x="0" y="0"/>
          <a:chExt cx="0" cy="0"/>
        </a:xfrm>
      </p:grpSpPr>
      <p:sp>
        <p:nvSpPr>
          <p:cNvPr id="3188" name="Google Shape;3188;p214"/>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지수분포</a:t>
            </a:r>
            <a:endParaRPr/>
          </a:p>
        </p:txBody>
      </p:sp>
      <p:sp>
        <p:nvSpPr>
          <p:cNvPr id="3189" name="Google Shape;3189;p21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190" name="Google Shape;3190;p21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214</a:t>
            </a:fld>
            <a:endParaRPr/>
          </a:p>
        </p:txBody>
      </p:sp>
      <p:sp>
        <p:nvSpPr>
          <p:cNvPr id="3191" name="Google Shape;3191;p214"/>
          <p:cNvSpPr txBox="1"/>
          <p:nvPr/>
        </p:nvSpPr>
        <p:spPr>
          <a:xfrm>
            <a:off x="315375" y="1110100"/>
            <a:ext cx="8255100" cy="1303800"/>
          </a:xfrm>
          <a:prstGeom prst="rect">
            <a:avLst/>
          </a:prstGeom>
          <a:noFill/>
          <a:ln>
            <a:noFill/>
          </a:ln>
        </p:spPr>
        <p:txBody>
          <a:bodyPr spcFirstLastPara="1" wrap="square" lIns="68550" tIns="34275" rIns="68550" bIns="34275" anchor="t" anchorCtr="0">
            <a:noAutofit/>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11-7</a:t>
            </a:r>
            <a:r>
              <a:rPr lang="ko-KR" sz="1600" dirty="0">
                <a:latin typeface="Malgun Gothic"/>
                <a:ea typeface="Malgun Gothic"/>
                <a:cs typeface="Malgun Gothic"/>
                <a:sym typeface="Malgun Gothic"/>
              </a:rPr>
              <a:t>] 한 제품의 평균 수명은 10시간이며 지수분포를 따른다. 『</a:t>
            </a:r>
            <a:r>
              <a:rPr lang="ko-KR" sz="1600" dirty="0" err="1">
                <a:latin typeface="Malgun Gothic"/>
                <a:ea typeface="Malgun Gothic"/>
                <a:cs typeface="Malgun Gothic"/>
                <a:sym typeface="Malgun Gothic"/>
              </a:rPr>
              <a:t>eStatU』를</a:t>
            </a:r>
            <a:r>
              <a:rPr lang="ko-KR" sz="1600" dirty="0">
                <a:latin typeface="Malgun Gothic"/>
                <a:ea typeface="Malgun Gothic"/>
                <a:cs typeface="Malgun Gothic"/>
                <a:sym typeface="Malgun Gothic"/>
              </a:rPr>
              <a:t> 이용하여 다음 확률을 구하라. </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dirty="0">
                <a:latin typeface="Malgun Gothic"/>
                <a:ea typeface="Malgun Gothic"/>
                <a:cs typeface="Malgun Gothic"/>
                <a:sym typeface="Malgun Gothic"/>
              </a:rPr>
              <a:t>제품의 수명이 5시간 이하일 확률은?</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dirty="0">
                <a:latin typeface="Malgun Gothic"/>
                <a:ea typeface="Malgun Gothic"/>
                <a:cs typeface="Malgun Gothic"/>
                <a:sym typeface="Malgun Gothic"/>
              </a:rPr>
              <a:t>제품의 수명이 10시간 이상일 확률은?</a:t>
            </a: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3192" name="Google Shape;3192;p214"/>
          <p:cNvSpPr txBox="1"/>
          <p:nvPr/>
        </p:nvSpPr>
        <p:spPr>
          <a:xfrm>
            <a:off x="118550" y="2289050"/>
            <a:ext cx="8910000" cy="39216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평균 수명이 10시간이므로 λ= 1/10=0.1</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문1)은 첫 번째 확률계산 박스에 0과 5를 입력</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문2)는 첫 번째 확률계산 박스에 10과 큰 값 50을 입력</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pic>
        <p:nvPicPr>
          <p:cNvPr id="3193" name="Google Shape;3193;p214"/>
          <p:cNvPicPr preferRelativeResize="0"/>
          <p:nvPr/>
        </p:nvPicPr>
        <p:blipFill rotWithShape="1">
          <a:blip r:embed="rId3">
            <a:alphaModFix/>
          </a:blip>
          <a:srcRect l="10647" t="22881" r="6365" b="53633"/>
          <a:stretch/>
        </p:blipFill>
        <p:spPr>
          <a:xfrm>
            <a:off x="423875" y="3628775"/>
            <a:ext cx="4719775" cy="488650"/>
          </a:xfrm>
          <a:prstGeom prst="rect">
            <a:avLst/>
          </a:prstGeom>
          <a:noFill/>
          <a:ln>
            <a:noFill/>
          </a:ln>
        </p:spPr>
      </p:pic>
      <p:pic>
        <p:nvPicPr>
          <p:cNvPr id="3194" name="Google Shape;3194;p214"/>
          <p:cNvPicPr preferRelativeResize="0"/>
          <p:nvPr/>
        </p:nvPicPr>
        <p:blipFill rotWithShape="1">
          <a:blip r:embed="rId3">
            <a:alphaModFix/>
          </a:blip>
          <a:srcRect l="10264" t="76514" r="7220"/>
          <a:stretch/>
        </p:blipFill>
        <p:spPr>
          <a:xfrm>
            <a:off x="423875" y="4881650"/>
            <a:ext cx="4719775" cy="488650"/>
          </a:xfrm>
          <a:prstGeom prst="rect">
            <a:avLst/>
          </a:prstGeom>
          <a:noFill/>
          <a:ln>
            <a:noFill/>
          </a:ln>
        </p:spPr>
      </p:pic>
      <p:pic>
        <p:nvPicPr>
          <p:cNvPr id="3195" name="Google Shape;3195;p214"/>
          <p:cNvPicPr preferRelativeResize="0"/>
          <p:nvPr/>
        </p:nvPicPr>
        <p:blipFill rotWithShape="1">
          <a:blip r:embed="rId4">
            <a:alphaModFix/>
          </a:blip>
          <a:srcRect l="5355" t="7627" r="7277" b="1891"/>
          <a:stretch/>
        </p:blipFill>
        <p:spPr>
          <a:xfrm>
            <a:off x="5745425" y="2339425"/>
            <a:ext cx="3213535" cy="1996761"/>
          </a:xfrm>
          <a:prstGeom prst="rect">
            <a:avLst/>
          </a:prstGeom>
          <a:noFill/>
          <a:ln>
            <a:noFill/>
          </a:ln>
        </p:spPr>
      </p:pic>
      <p:pic>
        <p:nvPicPr>
          <p:cNvPr id="3196" name="Google Shape;3196;p214"/>
          <p:cNvPicPr preferRelativeResize="0"/>
          <p:nvPr/>
        </p:nvPicPr>
        <p:blipFill rotWithShape="1">
          <a:blip r:embed="rId5">
            <a:alphaModFix/>
          </a:blip>
          <a:srcRect l="5359" t="9495" r="7782" b="2008"/>
          <a:stretch/>
        </p:blipFill>
        <p:spPr>
          <a:xfrm>
            <a:off x="5774488" y="4281725"/>
            <a:ext cx="3155400" cy="1928925"/>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3200"/>
        <p:cNvGrpSpPr/>
        <p:nvPr/>
      </p:nvGrpSpPr>
      <p:grpSpPr>
        <a:xfrm>
          <a:off x="0" y="0"/>
          <a:ext cx="0" cy="0"/>
          <a:chOff x="0" y="0"/>
          <a:chExt cx="0" cy="0"/>
        </a:xfrm>
      </p:grpSpPr>
      <p:sp>
        <p:nvSpPr>
          <p:cNvPr id="3201" name="Google Shape;3201;p215"/>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강의 요약</a:t>
            </a:r>
            <a:endParaRPr/>
          </a:p>
        </p:txBody>
      </p:sp>
      <p:sp>
        <p:nvSpPr>
          <p:cNvPr id="3202" name="Google Shape;3202;p21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11. 데이터의 확률분포 모형 - 연속형 확률변수 및 분포</a:t>
            </a:r>
            <a:endParaRPr/>
          </a:p>
        </p:txBody>
      </p:sp>
      <p:sp>
        <p:nvSpPr>
          <p:cNvPr id="3203" name="Google Shape;3203;p21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215</a:t>
            </a:fld>
            <a:endParaRPr/>
          </a:p>
        </p:txBody>
      </p:sp>
      <p:sp>
        <p:nvSpPr>
          <p:cNvPr id="3204" name="Google Shape;3204;p215"/>
          <p:cNvSpPr txBox="1"/>
          <p:nvPr/>
        </p:nvSpPr>
        <p:spPr>
          <a:xfrm>
            <a:off x="315375" y="1128950"/>
            <a:ext cx="8418000" cy="44361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Font typeface="Malgun Gothic"/>
              <a:buChar char="●"/>
            </a:pPr>
            <a:r>
              <a:rPr lang="ko-KR" sz="2000">
                <a:latin typeface="Malgun Gothic"/>
                <a:ea typeface="Malgun Gothic"/>
                <a:cs typeface="Malgun Gothic"/>
                <a:sym typeface="Malgun Gothic"/>
              </a:rPr>
              <a:t>확률의 정의</a:t>
            </a:r>
            <a:endParaRPr sz="2000">
              <a:latin typeface="Malgun Gothic"/>
              <a:ea typeface="Malgun Gothic"/>
              <a:cs typeface="Malgun Gothic"/>
              <a:sym typeface="Malgun Gothic"/>
            </a:endParaRPr>
          </a:p>
          <a:p>
            <a:pPr marL="914400" lvl="1" indent="-355600" algn="l" rtl="0">
              <a:lnSpc>
                <a:spcPct val="150000"/>
              </a:lnSpc>
              <a:spcBef>
                <a:spcPts val="0"/>
              </a:spcBef>
              <a:spcAft>
                <a:spcPts val="0"/>
              </a:spcAft>
              <a:buSzPts val="2000"/>
              <a:buFont typeface="Malgun Gothic"/>
              <a:buChar char="○"/>
            </a:pPr>
            <a:r>
              <a:rPr lang="ko-KR" sz="2000">
                <a:latin typeface="Malgun Gothic"/>
                <a:ea typeface="Malgun Gothic"/>
                <a:cs typeface="Malgun Gothic"/>
                <a:sym typeface="Malgun Gothic"/>
              </a:rPr>
              <a:t>고전적 정의와 상대도수적 정의 	</a:t>
            </a:r>
            <a:endParaRPr sz="2000">
              <a:latin typeface="Malgun Gothic"/>
              <a:ea typeface="Malgun Gothic"/>
              <a:cs typeface="Malgun Gothic"/>
              <a:sym typeface="Malgun Gothic"/>
            </a:endParaRPr>
          </a:p>
          <a:p>
            <a:pPr marL="457200" lvl="0" indent="-355600" algn="l" rtl="0">
              <a:lnSpc>
                <a:spcPct val="150000"/>
              </a:lnSpc>
              <a:spcBef>
                <a:spcPts val="0"/>
              </a:spcBef>
              <a:spcAft>
                <a:spcPts val="0"/>
              </a:spcAft>
              <a:buSzPts val="2000"/>
              <a:buFont typeface="Malgun Gothic"/>
              <a:buChar char="●"/>
            </a:pPr>
            <a:r>
              <a:rPr lang="ko-KR" sz="2000">
                <a:latin typeface="Malgun Gothic"/>
                <a:ea typeface="Malgun Gothic"/>
                <a:cs typeface="Malgun Gothic"/>
                <a:sym typeface="Malgun Gothic"/>
              </a:rPr>
              <a:t>확률의 계산</a:t>
            </a:r>
            <a:endParaRPr sz="2000">
              <a:latin typeface="Malgun Gothic"/>
              <a:ea typeface="Malgun Gothic"/>
              <a:cs typeface="Malgun Gothic"/>
              <a:sym typeface="Malgun Gothic"/>
            </a:endParaRPr>
          </a:p>
          <a:p>
            <a:pPr marL="914400" lvl="1" indent="-355600" algn="l" rtl="0">
              <a:lnSpc>
                <a:spcPct val="150000"/>
              </a:lnSpc>
              <a:spcBef>
                <a:spcPts val="0"/>
              </a:spcBef>
              <a:spcAft>
                <a:spcPts val="0"/>
              </a:spcAft>
              <a:buSzPts val="2000"/>
              <a:buFont typeface="Malgun Gothic"/>
              <a:buChar char="○"/>
            </a:pPr>
            <a:r>
              <a:rPr lang="ko-KR" sz="2000">
                <a:latin typeface="Malgun Gothic"/>
                <a:ea typeface="Malgun Gothic"/>
                <a:cs typeface="Malgun Gothic"/>
                <a:sym typeface="Malgun Gothic"/>
              </a:rPr>
              <a:t>덧셈 법칙과 배반사건, 곱셉법칙과 독립사건	</a:t>
            </a:r>
            <a:endParaRPr sz="2000">
              <a:latin typeface="Malgun Gothic"/>
              <a:ea typeface="Malgun Gothic"/>
              <a:cs typeface="Malgun Gothic"/>
              <a:sym typeface="Malgun Gothic"/>
            </a:endParaRPr>
          </a:p>
          <a:p>
            <a:pPr marL="457200" lvl="0" indent="-355600" algn="l" rtl="0">
              <a:lnSpc>
                <a:spcPct val="150000"/>
              </a:lnSpc>
              <a:spcBef>
                <a:spcPts val="0"/>
              </a:spcBef>
              <a:spcAft>
                <a:spcPts val="0"/>
              </a:spcAft>
              <a:buSzPts val="2000"/>
              <a:buFont typeface="Malgun Gothic"/>
              <a:buChar char="●"/>
            </a:pPr>
            <a:r>
              <a:rPr lang="ko-KR" sz="2000">
                <a:latin typeface="Malgun Gothic"/>
                <a:ea typeface="Malgun Gothic"/>
                <a:cs typeface="Malgun Gothic"/>
                <a:sym typeface="Malgun Gothic"/>
              </a:rPr>
              <a:t>이산형 확률변량 	</a:t>
            </a:r>
            <a:endParaRPr sz="2000">
              <a:latin typeface="Malgun Gothic"/>
              <a:ea typeface="Malgun Gothic"/>
              <a:cs typeface="Malgun Gothic"/>
              <a:sym typeface="Malgun Gothic"/>
            </a:endParaRPr>
          </a:p>
          <a:p>
            <a:pPr marL="914400" lvl="1" indent="-355600" algn="l" rtl="0">
              <a:lnSpc>
                <a:spcPct val="150000"/>
              </a:lnSpc>
              <a:spcBef>
                <a:spcPts val="0"/>
              </a:spcBef>
              <a:spcAft>
                <a:spcPts val="0"/>
              </a:spcAft>
              <a:buSzPts val="2000"/>
              <a:buFont typeface="Malgun Gothic"/>
              <a:buChar char="○"/>
            </a:pPr>
            <a:r>
              <a:rPr lang="ko-KR" sz="2000">
                <a:latin typeface="Malgun Gothic"/>
                <a:ea typeface="Malgun Gothic"/>
                <a:cs typeface="Malgun Gothic"/>
                <a:sym typeface="Malgun Gothic"/>
              </a:rPr>
              <a:t>이항분포, 포아송분포, 기하분포, 초기하분포 	</a:t>
            </a:r>
            <a:endParaRPr sz="2000">
              <a:latin typeface="Malgun Gothic"/>
              <a:ea typeface="Malgun Gothic"/>
              <a:cs typeface="Malgun Gothic"/>
              <a:sym typeface="Malgun Gothic"/>
            </a:endParaRPr>
          </a:p>
          <a:p>
            <a:pPr marL="457200" lvl="0" indent="-355600" algn="l" rtl="0">
              <a:lnSpc>
                <a:spcPct val="150000"/>
              </a:lnSpc>
              <a:spcBef>
                <a:spcPts val="0"/>
              </a:spcBef>
              <a:spcAft>
                <a:spcPts val="0"/>
              </a:spcAft>
              <a:buSzPts val="2000"/>
              <a:buFont typeface="Malgun Gothic"/>
              <a:buChar char="●"/>
            </a:pPr>
            <a:r>
              <a:rPr lang="ko-KR" sz="2000">
                <a:latin typeface="Malgun Gothic"/>
                <a:ea typeface="Malgun Gothic"/>
                <a:cs typeface="Malgun Gothic"/>
                <a:sym typeface="Malgun Gothic"/>
              </a:rPr>
              <a:t>연속형 확률변량 	</a:t>
            </a:r>
            <a:endParaRPr sz="2000">
              <a:latin typeface="Malgun Gothic"/>
              <a:ea typeface="Malgun Gothic"/>
              <a:cs typeface="Malgun Gothic"/>
              <a:sym typeface="Malgun Gothic"/>
            </a:endParaRPr>
          </a:p>
          <a:p>
            <a:pPr marL="914400" lvl="1" indent="-355600" algn="l" rtl="0">
              <a:lnSpc>
                <a:spcPct val="150000"/>
              </a:lnSpc>
              <a:spcBef>
                <a:spcPts val="0"/>
              </a:spcBef>
              <a:spcAft>
                <a:spcPts val="0"/>
              </a:spcAft>
              <a:buSzPts val="2000"/>
              <a:buFont typeface="Malgun Gothic"/>
              <a:buChar char="○"/>
            </a:pPr>
            <a:r>
              <a:rPr lang="ko-KR" sz="2000">
                <a:latin typeface="Malgun Gothic"/>
                <a:ea typeface="Malgun Gothic"/>
                <a:cs typeface="Malgun Gothic"/>
                <a:sym typeface="Malgun Gothic"/>
              </a:rPr>
              <a:t>정규분포,  지수분포</a:t>
            </a:r>
            <a:endParaRPr sz="2000">
              <a:latin typeface="Malgun Gothic"/>
              <a:ea typeface="Malgun Gothic"/>
              <a:cs typeface="Malgun Gothic"/>
              <a:sym typeface="Malgun Gothic"/>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3208"/>
        <p:cNvGrpSpPr/>
        <p:nvPr/>
      </p:nvGrpSpPr>
      <p:grpSpPr>
        <a:xfrm>
          <a:off x="0" y="0"/>
          <a:ext cx="0" cy="0"/>
          <a:chOff x="0" y="0"/>
          <a:chExt cx="0" cy="0"/>
        </a:xfrm>
      </p:grpSpPr>
      <p:sp>
        <p:nvSpPr>
          <p:cNvPr id="3209" name="Google Shape;3209;p216"/>
          <p:cNvSpPr txBox="1">
            <a:spLocks noGrp="1"/>
          </p:cNvSpPr>
          <p:nvPr>
            <p:ph type="title"/>
          </p:nvPr>
        </p:nvSpPr>
        <p:spPr>
          <a:xfrm>
            <a:off x="2019450" y="1917725"/>
            <a:ext cx="6810300" cy="6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solidFill>
                  <a:schemeClr val="dk1"/>
                </a:solidFill>
              </a:rPr>
              <a:t>연속형 확률분포 - 정규분포</a:t>
            </a:r>
            <a:endParaRPr>
              <a:solidFill>
                <a:schemeClr val="dk1"/>
              </a:solidFill>
            </a:endParaRPr>
          </a:p>
        </p:txBody>
      </p:sp>
      <p:sp>
        <p:nvSpPr>
          <p:cNvPr id="3210" name="Google Shape;3210;p216"/>
          <p:cNvSpPr txBox="1">
            <a:spLocks noGrp="1"/>
          </p:cNvSpPr>
          <p:nvPr>
            <p:ph type="subTitle" idx="1"/>
          </p:nvPr>
        </p:nvSpPr>
        <p:spPr>
          <a:xfrm>
            <a:off x="1575450" y="3741625"/>
            <a:ext cx="6405000" cy="1497600"/>
          </a:xfrm>
          <a:prstGeom prst="rect">
            <a:avLst/>
          </a:prstGeom>
        </p:spPr>
        <p:txBody>
          <a:bodyPr spcFirstLastPara="1" wrap="square" lIns="91425" tIns="45700" rIns="91425" bIns="45700" anchor="t" anchorCtr="0">
            <a:normAutofit/>
          </a:bodyPr>
          <a:lstStyle/>
          <a:p>
            <a:pPr marL="285750" lvl="0" indent="-285750" algn="l" rtl="0">
              <a:lnSpc>
                <a:spcPct val="115000"/>
              </a:lnSpc>
              <a:spcBef>
                <a:spcPts val="0"/>
              </a:spcBef>
              <a:spcAft>
                <a:spcPts val="0"/>
              </a:spcAft>
              <a:buSzPts val="1400"/>
              <a:buFont typeface="Malgun Gothic"/>
              <a:buChar char="•"/>
            </a:pPr>
            <a:r>
              <a:rPr lang="ko-KR" sz="1600"/>
              <a:t>정규분포를 설명할 수 있게 된다.</a:t>
            </a:r>
            <a:endParaRPr sz="1600">
              <a:latin typeface="Malgun Gothic"/>
              <a:ea typeface="Malgun Gothic"/>
              <a:cs typeface="Malgun Gothic"/>
              <a:sym typeface="Malgun Gothic"/>
            </a:endParaRPr>
          </a:p>
        </p:txBody>
      </p:sp>
      <p:pic>
        <p:nvPicPr>
          <p:cNvPr id="3211" name="Google Shape;3211;p216"/>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3212" name="Google Shape;3212;p216"/>
          <p:cNvSpPr txBox="1"/>
          <p:nvPr/>
        </p:nvSpPr>
        <p:spPr>
          <a:xfrm>
            <a:off x="373380" y="969625"/>
            <a:ext cx="1650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12</a:t>
            </a:r>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3216"/>
        <p:cNvGrpSpPr/>
        <p:nvPr/>
      </p:nvGrpSpPr>
      <p:grpSpPr>
        <a:xfrm>
          <a:off x="0" y="0"/>
          <a:ext cx="0" cy="0"/>
          <a:chOff x="0" y="0"/>
          <a:chExt cx="0" cy="0"/>
        </a:xfrm>
      </p:grpSpPr>
      <p:sp>
        <p:nvSpPr>
          <p:cNvPr id="3217" name="Google Shape;3217;p217"/>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연속형 확률변량</a:t>
            </a:r>
            <a:endParaRPr/>
          </a:p>
        </p:txBody>
      </p:sp>
      <p:sp>
        <p:nvSpPr>
          <p:cNvPr id="3218" name="Google Shape;3218;p21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219" name="Google Shape;3219;p21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217</a:t>
            </a:fld>
            <a:endParaRPr/>
          </a:p>
        </p:txBody>
      </p:sp>
      <p:sp>
        <p:nvSpPr>
          <p:cNvPr id="3220" name="Google Shape;3220;p217"/>
          <p:cNvSpPr txBox="1"/>
          <p:nvPr/>
        </p:nvSpPr>
        <p:spPr>
          <a:xfrm>
            <a:off x="315375" y="1128950"/>
            <a:ext cx="8418000" cy="4429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Malgun Gothic"/>
              <a:buChar char="▪"/>
            </a:pPr>
            <a:r>
              <a:rPr lang="ko-KR" sz="2000">
                <a:latin typeface="Malgun Gothic"/>
                <a:ea typeface="Malgun Gothic"/>
                <a:cs typeface="Malgun Gothic"/>
                <a:sym typeface="Malgun Gothic"/>
              </a:rPr>
              <a:t>한 회사원이 집에서 회사까지 출근에 걸리는 시간을 측정하였다. 교통이 혼잡하지 않다면 대개 회사까지 30분 정도가 걸린다. 이러한 실험의 결과는 대개 30분 근처의 임의의 실수가 되겠지만 일반적으로 표본공간은 0 보다 큰 모든 실수로 가정하고, 확률변량 </a:t>
            </a:r>
            <a:r>
              <a:rPr lang="ko-KR" sz="2000" i="1">
                <a:latin typeface="Times New Roman"/>
                <a:ea typeface="Times New Roman"/>
                <a:cs typeface="Times New Roman"/>
                <a:sym typeface="Times New Roman"/>
              </a:rPr>
              <a:t>X</a:t>
            </a:r>
            <a:r>
              <a:rPr lang="ko-KR" sz="2000">
                <a:latin typeface="Malgun Gothic"/>
                <a:ea typeface="Malgun Gothic"/>
                <a:cs typeface="Malgun Gothic"/>
                <a:sym typeface="Malgun Gothic"/>
              </a:rPr>
              <a:t>를 ‘출근에 걸리는 시간’ 이라고 정의하자. </a:t>
            </a:r>
            <a:endParaRPr sz="2000">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sz="2000">
                <a:latin typeface="Malgun Gothic"/>
                <a:ea typeface="Malgun Gothic"/>
                <a:cs typeface="Malgun Gothic"/>
                <a:sym typeface="Malgun Gothic"/>
              </a:rPr>
              <a:t>이와 같이 확률변량의 가능한 값들이 무한개이며 셀 수 없을 때 이를 </a:t>
            </a:r>
            <a:r>
              <a:rPr lang="ko-KR" sz="2000" b="1">
                <a:latin typeface="Malgun Gothic"/>
                <a:ea typeface="Malgun Gothic"/>
                <a:cs typeface="Malgun Gothic"/>
                <a:sym typeface="Malgun Gothic"/>
              </a:rPr>
              <a:t>연속형 확률변량</a:t>
            </a:r>
            <a:r>
              <a:rPr lang="ko-KR" sz="2000">
                <a:latin typeface="Malgun Gothic"/>
                <a:ea typeface="Malgun Gothic"/>
                <a:cs typeface="Malgun Gothic"/>
                <a:sym typeface="Malgun Gothic"/>
              </a:rPr>
              <a:t>(continuous random variable)이라 한다.</a:t>
            </a:r>
            <a:endParaRPr sz="2000">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sz="2000">
                <a:latin typeface="Malgun Gothic"/>
                <a:ea typeface="Malgun Gothic"/>
                <a:cs typeface="Malgun Gothic"/>
                <a:sym typeface="Malgun Gothic"/>
              </a:rPr>
              <a:t>연속형 확률변량에서는 가능한 값이 무한개이므로 각 점에서의 확률계산은 무의미하여 한 점에서의 확률은 0으로 간주한다. </a:t>
            </a:r>
            <a:endParaRPr sz="2000">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sz="2000">
                <a:latin typeface="Malgun Gothic"/>
                <a:ea typeface="Malgun Gothic"/>
                <a:cs typeface="Malgun Gothic"/>
                <a:sym typeface="Malgun Gothic"/>
              </a:rPr>
              <a:t>한 점의 확률 대신 ‘출근에 걸리는 시간이 25분에서 35분 사이가 될 확률이 얼마인가?’ 와 같이 구간의 확률이 관심의 대상이 된다. </a:t>
            </a:r>
            <a:endParaRPr sz="2000">
              <a:latin typeface="Malgun Gothic"/>
              <a:ea typeface="Malgun Gothic"/>
              <a:cs typeface="Malgun Gothic"/>
              <a:sym typeface="Malgun Gothic"/>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3224"/>
        <p:cNvGrpSpPr/>
        <p:nvPr/>
      </p:nvGrpSpPr>
      <p:grpSpPr>
        <a:xfrm>
          <a:off x="0" y="0"/>
          <a:ext cx="0" cy="0"/>
          <a:chOff x="0" y="0"/>
          <a:chExt cx="0" cy="0"/>
        </a:xfrm>
      </p:grpSpPr>
      <p:pic>
        <p:nvPicPr>
          <p:cNvPr id="3225" name="Google Shape;3225;p218"/>
          <p:cNvPicPr preferRelativeResize="0"/>
          <p:nvPr/>
        </p:nvPicPr>
        <p:blipFill rotWithShape="1">
          <a:blip r:embed="rId3">
            <a:alphaModFix/>
          </a:blip>
          <a:srcRect t="18280"/>
          <a:stretch/>
        </p:blipFill>
        <p:spPr>
          <a:xfrm>
            <a:off x="1550600" y="3152777"/>
            <a:ext cx="5976425" cy="2930301"/>
          </a:xfrm>
          <a:prstGeom prst="rect">
            <a:avLst/>
          </a:prstGeom>
          <a:noFill/>
          <a:ln>
            <a:noFill/>
          </a:ln>
        </p:spPr>
      </p:pic>
      <p:sp>
        <p:nvSpPr>
          <p:cNvPr id="3226" name="Google Shape;3226;p218"/>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 (Normal distribution)</a:t>
            </a:r>
            <a:endParaRPr/>
          </a:p>
        </p:txBody>
      </p:sp>
      <p:sp>
        <p:nvSpPr>
          <p:cNvPr id="3227" name="Google Shape;3227;p21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228" name="Google Shape;3228;p21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218</a:t>
            </a:fld>
            <a:endParaRPr/>
          </a:p>
        </p:txBody>
      </p:sp>
      <p:sp>
        <p:nvSpPr>
          <p:cNvPr id="3229" name="Google Shape;3229;p218"/>
          <p:cNvSpPr txBox="1"/>
          <p:nvPr/>
        </p:nvSpPr>
        <p:spPr>
          <a:xfrm>
            <a:off x="315375" y="1128950"/>
            <a:ext cx="8418000" cy="15795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연속확률분포</a:t>
            </a:r>
            <a:endParaRPr sz="2000">
              <a:solidFill>
                <a:schemeClr val="dk1"/>
              </a:solidFill>
              <a:latin typeface="Malgun Gothic"/>
              <a:ea typeface="Malgun Gothic"/>
              <a:cs typeface="Malgun Gothic"/>
              <a:sym typeface="Malgun Gothic"/>
            </a:endParaRPr>
          </a:p>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확률밀도함수(probability density function : pdf)</a:t>
            </a:r>
            <a:endParaRPr sz="2000">
              <a:solidFill>
                <a:schemeClr val="dk1"/>
              </a:solidFill>
              <a:latin typeface="Malgun Gothic"/>
              <a:ea typeface="Malgun Gothic"/>
              <a:cs typeface="Malgun Gothic"/>
              <a:sym typeface="Malgun Gothic"/>
            </a:endParaRPr>
          </a:p>
          <a:p>
            <a:pPr marL="914400" lvl="1" indent="-336550" algn="l" rtl="0">
              <a:lnSpc>
                <a:spcPct val="115000"/>
              </a:lnSpc>
              <a:spcBef>
                <a:spcPts val="0"/>
              </a:spcBef>
              <a:spcAft>
                <a:spcPts val="0"/>
              </a:spcAft>
              <a:buClr>
                <a:schemeClr val="dk1"/>
              </a:buClr>
              <a:buSzPts val="1700"/>
              <a:buFont typeface="Malgun Gothic"/>
              <a:buChar char="○"/>
            </a:pPr>
            <a:r>
              <a:rPr lang="ko-KR" sz="1700">
                <a:solidFill>
                  <a:schemeClr val="dk1"/>
                </a:solidFill>
                <a:latin typeface="Malgun Gothic"/>
                <a:ea typeface="Malgun Gothic"/>
                <a:cs typeface="Malgun Gothic"/>
                <a:sym typeface="Malgun Gothic"/>
              </a:rPr>
              <a:t>확률은 면적으로 계산된다.</a:t>
            </a:r>
            <a:endParaRPr sz="1700">
              <a:solidFill>
                <a:schemeClr val="dk1"/>
              </a:solidFill>
              <a:latin typeface="Malgun Gothic"/>
              <a:ea typeface="Malgun Gothic"/>
              <a:cs typeface="Malgun Gothic"/>
              <a:sym typeface="Malgun Gothic"/>
            </a:endParaRPr>
          </a:p>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정규분포 : 가우스의 확률분포(Gaussian probability distribution)</a:t>
            </a:r>
            <a:endParaRPr sz="2000">
              <a:solidFill>
                <a:schemeClr val="dk1"/>
              </a:solidFill>
              <a:latin typeface="Malgun Gothic"/>
              <a:ea typeface="Malgun Gothic"/>
              <a:cs typeface="Malgun Gothic"/>
              <a:sym typeface="Malgun Gothic"/>
            </a:endParaRPr>
          </a:p>
        </p:txBody>
      </p:sp>
      <p:cxnSp>
        <p:nvCxnSpPr>
          <p:cNvPr id="3230" name="Google Shape;3230;p218"/>
          <p:cNvCxnSpPr>
            <a:stCxn id="3231" idx="2"/>
          </p:cNvCxnSpPr>
          <p:nvPr/>
        </p:nvCxnSpPr>
        <p:spPr>
          <a:xfrm>
            <a:off x="2852800" y="4255375"/>
            <a:ext cx="811800" cy="1131600"/>
          </a:xfrm>
          <a:prstGeom prst="straightConnector1">
            <a:avLst/>
          </a:prstGeom>
          <a:noFill/>
          <a:ln w="9525" cap="flat" cmpd="sng">
            <a:solidFill>
              <a:schemeClr val="dk1"/>
            </a:solidFill>
            <a:prstDash val="solid"/>
            <a:round/>
            <a:headEnd type="none" w="sm" len="sm"/>
            <a:tailEnd type="triangle" w="med" len="med"/>
          </a:ln>
        </p:spPr>
      </p:cxnSp>
      <p:cxnSp>
        <p:nvCxnSpPr>
          <p:cNvPr id="3232" name="Google Shape;3232;p218"/>
          <p:cNvCxnSpPr>
            <a:stCxn id="3233" idx="1"/>
          </p:cNvCxnSpPr>
          <p:nvPr/>
        </p:nvCxnSpPr>
        <p:spPr>
          <a:xfrm flipH="1">
            <a:off x="5269675" y="3874377"/>
            <a:ext cx="622800" cy="682800"/>
          </a:xfrm>
          <a:prstGeom prst="straightConnector1">
            <a:avLst/>
          </a:prstGeom>
          <a:noFill/>
          <a:ln w="9525" cap="flat" cmpd="sng">
            <a:solidFill>
              <a:schemeClr val="dk1"/>
            </a:solidFill>
            <a:prstDash val="solid"/>
            <a:round/>
            <a:headEnd type="none" w="sm" len="sm"/>
            <a:tailEnd type="triangle" w="med" len="med"/>
          </a:ln>
        </p:spPr>
      </p:cxnSp>
      <p:sp>
        <p:nvSpPr>
          <p:cNvPr id="3234" name="Google Shape;3234;p218"/>
          <p:cNvSpPr txBox="1"/>
          <p:nvPr/>
        </p:nvSpPr>
        <p:spPr>
          <a:xfrm>
            <a:off x="1212927" y="3025612"/>
            <a:ext cx="3297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a:latin typeface="Malgun Gothic"/>
                <a:ea typeface="Malgun Gothic"/>
                <a:cs typeface="Malgun Gothic"/>
                <a:sym typeface="Malgun Gothic"/>
              </a:rPr>
              <a:t>확률밀도</a:t>
            </a:r>
            <a:endParaRPr sz="1800" u="none" strike="noStrike" cap="none">
              <a:solidFill>
                <a:srgbClr val="000000"/>
              </a:solidFill>
              <a:latin typeface="Malgun Gothic"/>
              <a:ea typeface="Malgun Gothic"/>
              <a:cs typeface="Malgun Gothic"/>
              <a:sym typeface="Malgun Gothic"/>
            </a:endParaRPr>
          </a:p>
        </p:txBody>
      </p:sp>
      <p:cxnSp>
        <p:nvCxnSpPr>
          <p:cNvPr id="3235" name="Google Shape;3235;p218"/>
          <p:cNvCxnSpPr/>
          <p:nvPr/>
        </p:nvCxnSpPr>
        <p:spPr>
          <a:xfrm rot="10800000">
            <a:off x="1643449" y="3089455"/>
            <a:ext cx="0" cy="2643000"/>
          </a:xfrm>
          <a:prstGeom prst="straightConnector1">
            <a:avLst/>
          </a:prstGeom>
          <a:noFill/>
          <a:ln w="9525" cap="flat" cmpd="sng">
            <a:solidFill>
              <a:schemeClr val="dk1"/>
            </a:solidFill>
            <a:prstDash val="solid"/>
            <a:miter lim="800000"/>
            <a:headEnd type="none" w="sm" len="sm"/>
            <a:tailEnd type="stealth" w="med" len="med"/>
          </a:ln>
        </p:spPr>
      </p:cxnSp>
      <p:sp>
        <p:nvSpPr>
          <p:cNvPr id="3236" name="Google Shape;3236;p218"/>
          <p:cNvSpPr txBox="1"/>
          <p:nvPr/>
        </p:nvSpPr>
        <p:spPr>
          <a:xfrm>
            <a:off x="6520410" y="5741809"/>
            <a:ext cx="1371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i="0" u="none" strike="noStrike" cap="none">
                <a:solidFill>
                  <a:srgbClr val="000000"/>
                </a:solidFill>
                <a:latin typeface="Malgun Gothic"/>
                <a:ea typeface="Malgun Gothic"/>
                <a:cs typeface="Malgun Gothic"/>
                <a:sym typeface="Malgun Gothic"/>
              </a:rPr>
              <a:t>확률변수 </a:t>
            </a:r>
            <a:r>
              <a:rPr lang="ko-KR" sz="1800" i="1" u="none" strike="noStrike" cap="none">
                <a:solidFill>
                  <a:srgbClr val="000000"/>
                </a:solidFill>
                <a:latin typeface="Times New Roman"/>
                <a:ea typeface="Times New Roman"/>
                <a:cs typeface="Times New Roman"/>
                <a:sym typeface="Times New Roman"/>
              </a:rPr>
              <a:t>X</a:t>
            </a:r>
            <a:endParaRPr sz="1800" i="1" u="none" strike="noStrike" cap="none">
              <a:solidFill>
                <a:srgbClr val="000000"/>
              </a:solidFill>
              <a:latin typeface="Times New Roman"/>
              <a:ea typeface="Times New Roman"/>
              <a:cs typeface="Times New Roman"/>
              <a:sym typeface="Times New Roman"/>
            </a:endParaRPr>
          </a:p>
        </p:txBody>
      </p:sp>
      <p:pic>
        <p:nvPicPr>
          <p:cNvPr id="3233" name="Google Shape;3233;p218" descr="{&quot;id&quot;:&quot;133&quot;,&quot;aid&quot;:null,&quot;code&quot;:&quot;$$f\\left(x\\right)=\\dfrac{1}{\\sigma{\\sqrt[]{2\\pi}}}e^{-\\frac{\\left(x-\\mu\\right)^{2}}{2\\sigma^{2}}}$$&quot;,&quot;backgroundColor&quot;:&quot;#FFFFFF&quot;,&quot;type&quot;:&quot;$$&quot;,&quot;font&quot;:{&quot;color&quot;:&quot;#000000&quot;,&quot;family&quot;:&quot;Arial&quot;,&quot;size&quot;:21},&quot;backgroundColorModified&quot;:false,&quot;ts&quot;:1682557069623,&quot;cs&quot;:&quot;jbrbQ2btQ2nnU7lok4rU5Q==&quot;,&quot;size&quot;:{&quot;width&quot;:302.327777952756,&quot;height&quot;:80.00002230971127}}"/>
          <p:cNvPicPr preferRelativeResize="0"/>
          <p:nvPr/>
        </p:nvPicPr>
        <p:blipFill>
          <a:blip r:embed="rId4">
            <a:alphaModFix/>
          </a:blip>
          <a:stretch>
            <a:fillRect/>
          </a:stretch>
        </p:blipFill>
        <p:spPr>
          <a:xfrm>
            <a:off x="5892475" y="3493377"/>
            <a:ext cx="2879672" cy="762000"/>
          </a:xfrm>
          <a:prstGeom prst="rect">
            <a:avLst/>
          </a:prstGeom>
          <a:noFill/>
          <a:ln>
            <a:noFill/>
          </a:ln>
        </p:spPr>
      </p:pic>
      <p:pic>
        <p:nvPicPr>
          <p:cNvPr id="3237" name="Google Shape;3237;p218" descr="{&quot;id&quot;:&quot;163&quot;,&quot;font&quot;:{&quot;size&quot;:21.5,&quot;color&quot;:&quot;#000000&quot;,&quot;family&quot;:&quot;Arial&quot;},&quot;aid&quot;:null,&quot;type&quot;:&quot;$$&quot;,&quot;code&quot;:&quot;$$-\\infty&lt;x&lt;\\infty$$&quot;,&quot;backgroundColorModified&quot;:false,&quot;backgroundColor&quot;:&quot;#FFFFFF&quot;,&quot;ts&quot;:1682484424375,&quot;cs&quot;:&quot;QGPrXpaYX10aR350x7/q6Q==&quot;,&quot;size&quot;:{&quot;width&quot;:200.00005511811025,&quot;height&quot;:19.92414409448822}}"/>
          <p:cNvPicPr preferRelativeResize="0"/>
          <p:nvPr/>
        </p:nvPicPr>
        <p:blipFill>
          <a:blip r:embed="rId5">
            <a:alphaModFix/>
          </a:blip>
          <a:stretch>
            <a:fillRect/>
          </a:stretch>
        </p:blipFill>
        <p:spPr>
          <a:xfrm>
            <a:off x="6741747" y="4624610"/>
            <a:ext cx="1376649" cy="137141"/>
          </a:xfrm>
          <a:prstGeom prst="rect">
            <a:avLst/>
          </a:prstGeom>
          <a:noFill/>
          <a:ln>
            <a:noFill/>
          </a:ln>
        </p:spPr>
      </p:pic>
      <p:pic>
        <p:nvPicPr>
          <p:cNvPr id="3231" name="Google Shape;3231;p218" descr="{&quot;backgroundColorModified&quot;:false,&quot;backgroundColor&quot;:&quot;#FFFFFF&quot;,&quot;font&quot;:{&quot;color&quot;:&quot;#000000&quot;,&quot;size&quot;:14,&quot;family&quot;:&quot;Arial&quot;},&quot;aid&quot;:null,&quot;type&quot;:&quot;$$&quot;,&quot;code&quot;:&quot;$$P\\left(-2\\leq x\\leq-1\\right)$$&quot;,&quot;id&quot;:&quot;166&quot;,&quot;ts&quot;:1682557298439,&quot;cs&quot;:&quot;Hw3RK3qtTEr0z1I0bzHB/A==&quot;,&quot;size&quot;:{&quot;width&quot;:157.66666666666666,&quot;height&quot;:22}}"/>
          <p:cNvPicPr preferRelativeResize="0"/>
          <p:nvPr/>
        </p:nvPicPr>
        <p:blipFill>
          <a:blip r:embed="rId6">
            <a:alphaModFix/>
          </a:blip>
          <a:stretch>
            <a:fillRect/>
          </a:stretch>
        </p:blipFill>
        <p:spPr>
          <a:xfrm>
            <a:off x="1968075" y="4008475"/>
            <a:ext cx="1769450" cy="246900"/>
          </a:xfrm>
          <a:prstGeom prst="rect">
            <a:avLst/>
          </a:prstGeom>
          <a:noFill/>
          <a:ln>
            <a:noFill/>
          </a:ln>
        </p:spPr>
      </p:pic>
      <p:pic>
        <p:nvPicPr>
          <p:cNvPr id="3238" name="Google Shape;3238;p218" descr="{&quot;code&quot;:&quot;$$P\\left(a\\leq x\\leq b\\right)$$&quot;,&quot;type&quot;:&quot;$$&quot;,&quot;font&quot;:{&quot;family&quot;:&quot;Arial&quot;,&quot;size&quot;:14,&quot;color&quot;:&quot;#000000&quot;},&quot;backgroundColor&quot;:&quot;#FFFFFF&quot;,&quot;backgroundColorModified&quot;:false,&quot;id&quot;:&quot;204&quot;,&quot;aid&quot;:null,&quot;ts&quot;:1682561279470,&quot;cs&quot;:&quot;b/3bqnoGoxqwYsE5c92LtA==&quot;,&quot;size&quot;:{&quot;width&quot;:122.66666666666667,&quot;height&quot;:22}}"/>
          <p:cNvPicPr preferRelativeResize="0"/>
          <p:nvPr/>
        </p:nvPicPr>
        <p:blipFill>
          <a:blip r:embed="rId7">
            <a:alphaModFix/>
          </a:blip>
          <a:stretch>
            <a:fillRect/>
          </a:stretch>
        </p:blipFill>
        <p:spPr>
          <a:xfrm>
            <a:off x="4892745" y="1925888"/>
            <a:ext cx="1376655" cy="246900"/>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3242"/>
        <p:cNvGrpSpPr/>
        <p:nvPr/>
      </p:nvGrpSpPr>
      <p:grpSpPr>
        <a:xfrm>
          <a:off x="0" y="0"/>
          <a:ext cx="0" cy="0"/>
          <a:chOff x="0" y="0"/>
          <a:chExt cx="0" cy="0"/>
        </a:xfrm>
      </p:grpSpPr>
      <p:sp>
        <p:nvSpPr>
          <p:cNvPr id="3243" name="Google Shape;3243;p219"/>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정규분포의 성질</a:t>
            </a:r>
            <a:endParaRPr/>
          </a:p>
        </p:txBody>
      </p:sp>
      <p:sp>
        <p:nvSpPr>
          <p:cNvPr id="3244" name="Google Shape;3244;p21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245" name="Google Shape;3245;p21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219</a:t>
            </a:fld>
            <a:endParaRPr/>
          </a:p>
        </p:txBody>
      </p:sp>
      <p:sp>
        <p:nvSpPr>
          <p:cNvPr id="3246" name="Google Shape;3246;p219"/>
          <p:cNvSpPr txBox="1"/>
          <p:nvPr/>
        </p:nvSpPr>
        <p:spPr>
          <a:xfrm>
            <a:off x="315375" y="1128950"/>
            <a:ext cx="8418000" cy="1144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정규분포(Normal distribution) : 확률변수 </a:t>
            </a:r>
            <a:r>
              <a:rPr lang="ko-KR" sz="2000" i="1">
                <a:solidFill>
                  <a:schemeClr val="dk1"/>
                </a:solidFill>
                <a:latin typeface="Times New Roman"/>
                <a:ea typeface="Times New Roman"/>
                <a:cs typeface="Times New Roman"/>
                <a:sym typeface="Times New Roman"/>
              </a:rPr>
              <a:t>X</a:t>
            </a:r>
            <a:r>
              <a:rPr lang="ko-KR" sz="2000">
                <a:solidFill>
                  <a:schemeClr val="dk1"/>
                </a:solidFill>
                <a:latin typeface="Malgun Gothic"/>
                <a:ea typeface="Malgun Gothic"/>
                <a:cs typeface="Malgun Gothic"/>
                <a:sym typeface="Malgun Gothic"/>
              </a:rPr>
              <a:t>의 상태공간</a:t>
            </a:r>
            <a:endParaRPr sz="2000">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r>
              <a:rPr lang="ko-KR" sz="2000" i="1">
                <a:solidFill>
                  <a:schemeClr val="dk1"/>
                </a:solidFill>
                <a:latin typeface="Times New Roman"/>
                <a:ea typeface="Times New Roman"/>
                <a:cs typeface="Times New Roman"/>
                <a:sym typeface="Times New Roman"/>
              </a:rPr>
              <a:t>S</a:t>
            </a:r>
            <a:r>
              <a:rPr lang="ko-KR" sz="2000" i="1" baseline="-25000">
                <a:solidFill>
                  <a:schemeClr val="dk1"/>
                </a:solidFill>
                <a:latin typeface="Times New Roman"/>
                <a:ea typeface="Times New Roman"/>
                <a:cs typeface="Times New Roman"/>
                <a:sym typeface="Times New Roman"/>
              </a:rPr>
              <a:t>X</a:t>
            </a:r>
            <a:r>
              <a:rPr lang="ko-KR" sz="2000">
                <a:solidFill>
                  <a:schemeClr val="dk1"/>
                </a:solidFill>
                <a:latin typeface="Malgun Gothic"/>
                <a:ea typeface="Malgun Gothic"/>
                <a:cs typeface="Malgun Gothic"/>
                <a:sym typeface="Malgun Gothic"/>
              </a:rPr>
              <a:t>={</a:t>
            </a:r>
            <a:r>
              <a:rPr lang="ko-KR" sz="2000" i="1">
                <a:solidFill>
                  <a:schemeClr val="dk1"/>
                </a:solidFill>
                <a:latin typeface="Times New Roman"/>
                <a:ea typeface="Times New Roman"/>
                <a:cs typeface="Times New Roman"/>
                <a:sym typeface="Times New Roman"/>
              </a:rPr>
              <a:t>X</a:t>
            </a:r>
            <a:r>
              <a:rPr lang="ko-KR" sz="2000">
                <a:solidFill>
                  <a:schemeClr val="dk1"/>
                </a:solidFill>
                <a:latin typeface="Malgun Gothic"/>
                <a:ea typeface="Malgun Gothic"/>
                <a:cs typeface="Malgun Gothic"/>
                <a:sym typeface="Malgun Gothic"/>
              </a:rPr>
              <a:t> ; -∞ &lt; </a:t>
            </a:r>
            <a:r>
              <a:rPr lang="ko-KR" sz="2000" i="1">
                <a:solidFill>
                  <a:schemeClr val="dk1"/>
                </a:solidFill>
                <a:latin typeface="Times New Roman"/>
                <a:ea typeface="Times New Roman"/>
                <a:cs typeface="Times New Roman"/>
                <a:sym typeface="Times New Roman"/>
              </a:rPr>
              <a:t>X</a:t>
            </a:r>
            <a:r>
              <a:rPr lang="ko-KR" sz="2000">
                <a:solidFill>
                  <a:schemeClr val="dk1"/>
                </a:solidFill>
                <a:latin typeface="Malgun Gothic"/>
                <a:ea typeface="Malgun Gothic"/>
                <a:cs typeface="Malgun Gothic"/>
                <a:sym typeface="Malgun Gothic"/>
              </a:rPr>
              <a:t> &lt; ∞} 에서 다음 확률밀도함수를 갖는 확률분포</a:t>
            </a:r>
            <a:endParaRPr sz="2000">
              <a:solidFill>
                <a:schemeClr val="dk1"/>
              </a:solidFill>
              <a:latin typeface="Malgun Gothic"/>
              <a:ea typeface="Malgun Gothic"/>
              <a:cs typeface="Malgun Gothic"/>
              <a:sym typeface="Malgun Gothic"/>
            </a:endParaRPr>
          </a:p>
          <a:p>
            <a:pPr marL="457200" lvl="0" indent="0" algn="l" rtl="0">
              <a:lnSpc>
                <a:spcPct val="115000"/>
              </a:lnSpc>
              <a:spcBef>
                <a:spcPts val="0"/>
              </a:spcBef>
              <a:spcAft>
                <a:spcPts val="0"/>
              </a:spcAft>
              <a:buNone/>
            </a:pPr>
            <a:r>
              <a:rPr lang="ko-KR" sz="2000">
                <a:solidFill>
                  <a:schemeClr val="dk1"/>
                </a:solidFill>
                <a:latin typeface="Malgun Gothic"/>
                <a:ea typeface="Malgun Gothic"/>
                <a:cs typeface="Malgun Gothic"/>
                <a:sym typeface="Malgun Gothic"/>
              </a:rPr>
              <a:t>이때 </a:t>
            </a:r>
            <a:r>
              <a:rPr lang="ko-KR" sz="2000" i="1">
                <a:solidFill>
                  <a:schemeClr val="dk1"/>
                </a:solidFill>
                <a:latin typeface="Times New Roman"/>
                <a:ea typeface="Times New Roman"/>
                <a:cs typeface="Times New Roman"/>
                <a:sym typeface="Times New Roman"/>
              </a:rPr>
              <a:t>X</a:t>
            </a:r>
            <a:r>
              <a:rPr lang="ko-KR" sz="2000">
                <a:solidFill>
                  <a:schemeClr val="dk1"/>
                </a:solidFill>
                <a:latin typeface="Malgun Gothic"/>
                <a:ea typeface="Malgun Gothic"/>
                <a:cs typeface="Malgun Gothic"/>
                <a:sym typeface="Malgun Gothic"/>
              </a:rPr>
              <a:t> ~ </a:t>
            </a:r>
            <a:r>
              <a:rPr lang="ko-KR" sz="2000" i="1">
                <a:solidFill>
                  <a:schemeClr val="dk1"/>
                </a:solidFill>
                <a:latin typeface="Times New Roman"/>
                <a:ea typeface="Times New Roman"/>
                <a:cs typeface="Times New Roman"/>
                <a:sym typeface="Times New Roman"/>
              </a:rPr>
              <a:t>N</a:t>
            </a:r>
            <a:r>
              <a:rPr lang="ko-KR" sz="2000">
                <a:solidFill>
                  <a:schemeClr val="dk1"/>
                </a:solidFill>
                <a:latin typeface="Malgun Gothic"/>
                <a:ea typeface="Malgun Gothic"/>
                <a:cs typeface="Malgun Gothic"/>
                <a:sym typeface="Malgun Gothic"/>
              </a:rPr>
              <a:t>( </a:t>
            </a:r>
            <a:r>
              <a:rPr lang="ko-KR" sz="2000" i="1">
                <a:solidFill>
                  <a:schemeClr val="dk1"/>
                </a:solidFill>
                <a:latin typeface="Times New Roman"/>
                <a:ea typeface="Times New Roman"/>
                <a:cs typeface="Times New Roman"/>
                <a:sym typeface="Times New Roman"/>
              </a:rPr>
              <a:t>m, s</a:t>
            </a:r>
            <a:r>
              <a:rPr lang="ko-KR" sz="2000" i="1" baseline="30000">
                <a:solidFill>
                  <a:schemeClr val="dk1"/>
                </a:solidFill>
                <a:latin typeface="Times New Roman"/>
                <a:ea typeface="Times New Roman"/>
                <a:cs typeface="Times New Roman"/>
                <a:sym typeface="Times New Roman"/>
              </a:rPr>
              <a:t>2 </a:t>
            </a:r>
            <a:r>
              <a:rPr lang="ko-KR" sz="2000">
                <a:solidFill>
                  <a:schemeClr val="dk1"/>
                </a:solidFill>
                <a:latin typeface="Malgun Gothic"/>
                <a:ea typeface="Malgun Gothic"/>
                <a:cs typeface="Malgun Gothic"/>
                <a:sym typeface="Malgun Gothic"/>
              </a:rPr>
              <a:t>)으로 나타낸다. 여기서, </a:t>
            </a:r>
            <a:r>
              <a:rPr lang="ko-KR" sz="2000" i="1">
                <a:solidFill>
                  <a:schemeClr val="dk1"/>
                </a:solidFill>
                <a:latin typeface="Times New Roman"/>
                <a:ea typeface="Times New Roman"/>
                <a:cs typeface="Times New Roman"/>
                <a:sym typeface="Times New Roman"/>
              </a:rPr>
              <a:t>m</a:t>
            </a:r>
            <a:r>
              <a:rPr lang="ko-KR" sz="2000">
                <a:solidFill>
                  <a:schemeClr val="dk1"/>
                </a:solidFill>
                <a:latin typeface="Malgun Gothic"/>
                <a:ea typeface="Malgun Gothic"/>
                <a:cs typeface="Malgun Gothic"/>
                <a:sym typeface="Malgun Gothic"/>
              </a:rPr>
              <a:t> &gt; 0, -∞ &lt; </a:t>
            </a:r>
            <a:r>
              <a:rPr lang="ko-KR" sz="2000" i="1">
                <a:solidFill>
                  <a:schemeClr val="dk1"/>
                </a:solidFill>
                <a:latin typeface="Times New Roman"/>
                <a:ea typeface="Times New Roman"/>
                <a:cs typeface="Times New Roman"/>
                <a:sym typeface="Times New Roman"/>
              </a:rPr>
              <a:t>s</a:t>
            </a:r>
            <a:r>
              <a:rPr lang="ko-KR" sz="2000">
                <a:solidFill>
                  <a:schemeClr val="dk1"/>
                </a:solidFill>
                <a:latin typeface="Malgun Gothic"/>
                <a:ea typeface="Malgun Gothic"/>
                <a:cs typeface="Malgun Gothic"/>
                <a:sym typeface="Malgun Gothic"/>
              </a:rPr>
              <a:t> &lt; ∞</a:t>
            </a:r>
            <a:endParaRPr sz="2000">
              <a:solidFill>
                <a:schemeClr val="dk1"/>
              </a:solidFill>
              <a:latin typeface="Malgun Gothic"/>
              <a:ea typeface="Malgun Gothic"/>
              <a:cs typeface="Malgun Gothic"/>
              <a:sym typeface="Malgun Gothic"/>
            </a:endParaRPr>
          </a:p>
        </p:txBody>
      </p:sp>
      <p:pic>
        <p:nvPicPr>
          <p:cNvPr id="3247" name="Google Shape;3247;p219" descr="{&quot;backgroundColorModified&quot;:false,&quot;aid&quot;:null,&quot;code&quot;:&quot;$$f\\left(X\\right)=\\dfrac{1}{{\\sqrt[]{2\\pi }}s}e^{-\\frac{\\left(X-m\\right)^{2}}{2s^{2}}},\\,\\,\\,\\,-\\infty&lt;X&lt;\\infty$$&quot;,&quot;type&quot;:&quot;$$&quot;,&quot;backgroundColor&quot;:&quot;#FFFFFF&quot;,&quot;font&quot;:{&quot;size&quot;:21.5,&quot;color&quot;:&quot;#000000&quot;,&quot;family&quot;:&quot;Arial&quot;},&quot;id&quot;:&quot;134&quot;,&quot;ts&quot;:1724284209020,&quot;cs&quot;:&quot;9GaM1nkSNlcW3zhciS6bCA==&quot;,&quot;size&quot;:{&quot;width&quot;:577.5,&quot;height&quot;:80.00000000000004}}"/>
          <p:cNvPicPr preferRelativeResize="0"/>
          <p:nvPr/>
        </p:nvPicPr>
        <p:blipFill>
          <a:blip r:embed="rId3">
            <a:alphaModFix/>
          </a:blip>
          <a:stretch>
            <a:fillRect/>
          </a:stretch>
        </p:blipFill>
        <p:spPr>
          <a:xfrm>
            <a:off x="1613550" y="2550495"/>
            <a:ext cx="5500688" cy="762000"/>
          </a:xfrm>
          <a:prstGeom prst="rect">
            <a:avLst/>
          </a:prstGeom>
          <a:noFill/>
          <a:ln>
            <a:noFill/>
          </a:ln>
        </p:spPr>
      </p:pic>
      <p:pic>
        <p:nvPicPr>
          <p:cNvPr id="3248" name="Google Shape;3248;p219" descr="{&quot;backgroundColorModified&quot;:false,&quot;font&quot;:{&quot;color&quot;:&quot;#000000&quot;,&quot;family&quot;:&quot;Arial&quot;,&quot;size&quot;:23},&quot;code&quot;:&quot;$$f\\left(X\\right)=\\dfrac{1}{{\\sqrt[]{2\\pi }}\\sigma}e^{-\\frac{\\left(X-\\mu\\right)^{2}}{2\\sigma^{2}}},\\,\\,\\,\\,-\\infty&lt;X&lt;\\infty$$&quot;,&quot;backgroundColor&quot;:&quot;#FFFFFF&quot;,&quot;id&quot;:&quot;135&quot;,&quot;type&quot;:&quot;$$&quot;,&quot;aid&quot;:null,&quot;ts&quot;:1724284230095,&quot;cs&quot;:&quot;tPymnWSFdjSK0g76+y2VNg==&quot;,&quot;size&quot;:{&quot;width&quot;:616,&quot;height&quot;:86}}"/>
          <p:cNvPicPr preferRelativeResize="0"/>
          <p:nvPr/>
        </p:nvPicPr>
        <p:blipFill>
          <a:blip r:embed="rId4">
            <a:alphaModFix/>
          </a:blip>
          <a:stretch>
            <a:fillRect/>
          </a:stretch>
        </p:blipFill>
        <p:spPr>
          <a:xfrm>
            <a:off x="1514439" y="4951401"/>
            <a:ext cx="5867400" cy="819150"/>
          </a:xfrm>
          <a:prstGeom prst="rect">
            <a:avLst/>
          </a:prstGeom>
          <a:noFill/>
          <a:ln>
            <a:noFill/>
          </a:ln>
        </p:spPr>
      </p:pic>
      <p:sp>
        <p:nvSpPr>
          <p:cNvPr id="3249" name="Google Shape;3249;p219"/>
          <p:cNvSpPr txBox="1"/>
          <p:nvPr/>
        </p:nvSpPr>
        <p:spPr>
          <a:xfrm>
            <a:off x="3182149" y="3540125"/>
            <a:ext cx="2257200" cy="7464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600"/>
              <a:buFont typeface="Arial"/>
              <a:buNone/>
            </a:pPr>
            <a:r>
              <a:rPr lang="ko-KR" sz="1700" b="1" i="0" u="none" strike="noStrike" cap="none">
                <a:solidFill>
                  <a:srgbClr val="000000"/>
                </a:solidFill>
                <a:latin typeface="Malgun Gothic"/>
                <a:ea typeface="Malgun Gothic"/>
                <a:cs typeface="Malgun Gothic"/>
                <a:sym typeface="Malgun Gothic"/>
              </a:rPr>
              <a:t>①</a:t>
            </a:r>
            <a:r>
              <a:rPr lang="ko-KR" sz="1700" i="0" u="none" strike="noStrike" cap="none">
                <a:solidFill>
                  <a:srgbClr val="000000"/>
                </a:solidFill>
                <a:latin typeface="Malgun Gothic"/>
                <a:ea typeface="Malgun Gothic"/>
                <a:cs typeface="Malgun Gothic"/>
                <a:sym typeface="Malgun Gothic"/>
              </a:rPr>
              <a:t> 평균 : </a:t>
            </a:r>
            <a:r>
              <a:rPr lang="ko-KR" sz="1700" i="1" u="none" strike="noStrike" cap="none">
                <a:solidFill>
                  <a:srgbClr val="000000"/>
                </a:solidFill>
                <a:latin typeface="Times New Roman"/>
                <a:ea typeface="Times New Roman"/>
                <a:cs typeface="Times New Roman"/>
                <a:sym typeface="Times New Roman"/>
              </a:rPr>
              <a:t>m </a:t>
            </a:r>
            <a:endParaRPr sz="1700" i="0" u="none" strike="noStrike" cap="none">
              <a:solidFill>
                <a:srgbClr val="000000"/>
              </a:solidFill>
              <a:latin typeface="Times New Roman"/>
              <a:ea typeface="Times New Roman"/>
              <a:cs typeface="Times New Roman"/>
              <a:sym typeface="Times New Roman"/>
            </a:endParaRPr>
          </a:p>
          <a:p>
            <a:pPr marL="342900" marR="0" lvl="0" indent="-342900" algn="l" rtl="0">
              <a:lnSpc>
                <a:spcPct val="150000"/>
              </a:lnSpc>
              <a:spcBef>
                <a:spcPts val="0"/>
              </a:spcBef>
              <a:spcAft>
                <a:spcPts val="0"/>
              </a:spcAft>
              <a:buClr>
                <a:srgbClr val="000000"/>
              </a:buClr>
              <a:buSzPts val="1600"/>
              <a:buFont typeface="Arial"/>
              <a:buNone/>
            </a:pPr>
            <a:r>
              <a:rPr lang="ko-KR" sz="1700" b="1" i="0" u="none" strike="noStrike" cap="none">
                <a:solidFill>
                  <a:srgbClr val="000000"/>
                </a:solidFill>
                <a:latin typeface="Malgun Gothic"/>
                <a:ea typeface="Malgun Gothic"/>
                <a:cs typeface="Malgun Gothic"/>
                <a:sym typeface="Malgun Gothic"/>
              </a:rPr>
              <a:t>②</a:t>
            </a:r>
            <a:r>
              <a:rPr lang="ko-KR" sz="1700" i="0" u="none" strike="noStrike" cap="none">
                <a:solidFill>
                  <a:srgbClr val="000000"/>
                </a:solidFill>
                <a:latin typeface="Malgun Gothic"/>
                <a:ea typeface="Malgun Gothic"/>
                <a:cs typeface="Malgun Gothic"/>
                <a:sym typeface="Malgun Gothic"/>
              </a:rPr>
              <a:t> 분산 : </a:t>
            </a:r>
            <a:r>
              <a:rPr lang="ko-KR" sz="1700" i="1" u="none" strike="noStrike" cap="none">
                <a:solidFill>
                  <a:srgbClr val="000000"/>
                </a:solidFill>
                <a:latin typeface="Times New Roman"/>
                <a:ea typeface="Times New Roman"/>
                <a:cs typeface="Times New Roman"/>
                <a:sym typeface="Times New Roman"/>
              </a:rPr>
              <a:t>s </a:t>
            </a:r>
            <a:r>
              <a:rPr lang="ko-KR" sz="1700" i="1" u="none" strike="noStrike" cap="none" baseline="30000">
                <a:solidFill>
                  <a:srgbClr val="000000"/>
                </a:solidFill>
                <a:latin typeface="Times New Roman"/>
                <a:ea typeface="Times New Roman"/>
                <a:cs typeface="Times New Roman"/>
                <a:sym typeface="Times New Roman"/>
              </a:rPr>
              <a:t>2</a:t>
            </a:r>
            <a:r>
              <a:rPr lang="ko-KR" sz="1700" i="1" u="none" strike="noStrike" cap="none">
                <a:solidFill>
                  <a:srgbClr val="000000"/>
                </a:solidFill>
                <a:latin typeface="Times New Roman"/>
                <a:ea typeface="Times New Roman"/>
                <a:cs typeface="Times New Roman"/>
                <a:sym typeface="Times New Roman"/>
              </a:rPr>
              <a:t> </a:t>
            </a:r>
            <a:endParaRPr sz="1700" i="1"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모집단 vs. 표본</a:t>
            </a:r>
            <a:endParaRPr/>
          </a:p>
        </p:txBody>
      </p:sp>
      <p:sp>
        <p:nvSpPr>
          <p:cNvPr id="268" name="Google Shape;268;p2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269" name="Google Shape;269;p2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22</a:t>
            </a:fld>
            <a:endParaRPr/>
          </a:p>
        </p:txBody>
      </p:sp>
      <p:sp>
        <p:nvSpPr>
          <p:cNvPr id="270" name="Google Shape;270;p29"/>
          <p:cNvSpPr/>
          <p:nvPr/>
        </p:nvSpPr>
        <p:spPr>
          <a:xfrm>
            <a:off x="384775" y="1587198"/>
            <a:ext cx="3806100" cy="1883100"/>
          </a:xfrm>
          <a:prstGeom prst="roundRect">
            <a:avLst>
              <a:gd name="adj" fmla="val 11190"/>
            </a:avLst>
          </a:prstGeom>
          <a:solidFill>
            <a:srgbClr val="FFFFFF"/>
          </a:solidFill>
          <a:ln w="9525" cap="flat" cmpd="sng">
            <a:solidFill>
              <a:schemeClr val="dk1"/>
            </a:solidFill>
            <a:prstDash val="solid"/>
            <a:round/>
            <a:headEnd type="none" w="sm" len="sm"/>
            <a:tailEnd type="none" w="sm" len="sm"/>
          </a:ln>
          <a:effectLst>
            <a:outerShdw dist="35921" dir="2700000" algn="ctr" rotWithShape="0">
              <a:srgbClr val="1C1C1C"/>
            </a:outerShdw>
          </a:effectLst>
        </p:spPr>
        <p:txBody>
          <a:bodyPr spcFirstLastPara="1" wrap="square" lIns="90000" tIns="45700" rIns="91425" bIns="45700" anchor="ctr" anchorCtr="0">
            <a:noAutofit/>
          </a:bodyPr>
          <a:lstStyle/>
          <a:p>
            <a:pPr marL="381000" marR="0" lvl="0" indent="-257175" algn="l" rtl="0">
              <a:lnSpc>
                <a:spcPct val="150000"/>
              </a:lnSpc>
              <a:spcBef>
                <a:spcPts val="0"/>
              </a:spcBef>
              <a:spcAft>
                <a:spcPts val="0"/>
              </a:spcAft>
              <a:buClr>
                <a:schemeClr val="dk1"/>
              </a:buClr>
              <a:buSzPts val="1600"/>
              <a:buFont typeface="Malgun Gothic"/>
              <a:buChar char="●"/>
            </a:pPr>
            <a:r>
              <a:rPr lang="ko-KR" sz="1600" i="0" u="none" strike="noStrike" cap="none">
                <a:solidFill>
                  <a:schemeClr val="dk1"/>
                </a:solidFill>
                <a:latin typeface="Malgun Gothic"/>
                <a:ea typeface="Malgun Gothic"/>
                <a:cs typeface="Malgun Gothic"/>
                <a:sym typeface="Malgun Gothic"/>
              </a:rPr>
              <a:t>관찰대상이 되는 </a:t>
            </a:r>
            <a:br>
              <a:rPr lang="ko-KR" sz="1600" i="0" u="none" strike="noStrike" cap="none">
                <a:solidFill>
                  <a:schemeClr val="dk1"/>
                </a:solidFill>
                <a:latin typeface="Malgun Gothic"/>
                <a:ea typeface="Malgun Gothic"/>
                <a:cs typeface="Malgun Gothic"/>
                <a:sym typeface="Malgun Gothic"/>
              </a:rPr>
            </a:br>
            <a:r>
              <a:rPr lang="ko-KR" sz="1600" i="0" u="none" strike="noStrike" cap="none">
                <a:solidFill>
                  <a:schemeClr val="dk1"/>
                </a:solidFill>
                <a:latin typeface="Malgun Gothic"/>
                <a:ea typeface="Malgun Gothic"/>
                <a:cs typeface="Malgun Gothic"/>
                <a:sym typeface="Malgun Gothic"/>
              </a:rPr>
              <a:t>모든 개체를 포함하는 집단</a:t>
            </a:r>
            <a:endParaRPr sz="1600" i="0" u="none" strike="noStrike" cap="none">
              <a:solidFill>
                <a:schemeClr val="dk1"/>
              </a:solidFill>
              <a:latin typeface="Malgun Gothic"/>
              <a:ea typeface="Malgun Gothic"/>
              <a:cs typeface="Malgun Gothic"/>
              <a:sym typeface="Malgun Gothic"/>
            </a:endParaRPr>
          </a:p>
          <a:p>
            <a:pPr marL="381000" marR="0" lvl="0" indent="-257175" algn="l" rtl="0">
              <a:lnSpc>
                <a:spcPct val="150000"/>
              </a:lnSpc>
              <a:spcBef>
                <a:spcPts val="400"/>
              </a:spcBef>
              <a:spcAft>
                <a:spcPts val="0"/>
              </a:spcAft>
              <a:buClr>
                <a:schemeClr val="dk1"/>
              </a:buClr>
              <a:buSzPts val="1600"/>
              <a:buFont typeface="Malgun Gothic"/>
              <a:buChar char="●"/>
            </a:pPr>
            <a:r>
              <a:rPr lang="ko-KR" sz="1600" i="0" u="none" strike="noStrike" cap="none">
                <a:solidFill>
                  <a:schemeClr val="dk1"/>
                </a:solidFill>
                <a:latin typeface="Malgun Gothic"/>
                <a:ea typeface="Malgun Gothic"/>
                <a:cs typeface="Malgun Gothic"/>
                <a:sym typeface="Malgun Gothic"/>
              </a:rPr>
              <a:t>너무 커서 모</a:t>
            </a:r>
            <a:r>
              <a:rPr lang="ko-KR" sz="1600">
                <a:solidFill>
                  <a:schemeClr val="dk1"/>
                </a:solidFill>
                <a:latin typeface="Malgun Gothic"/>
                <a:ea typeface="Malgun Gothic"/>
                <a:cs typeface="Malgun Gothic"/>
                <a:sym typeface="Malgun Gothic"/>
              </a:rPr>
              <a:t>두</a:t>
            </a:r>
            <a:r>
              <a:rPr lang="ko-KR" sz="1600" i="0" u="none" strike="noStrike" cap="none">
                <a:solidFill>
                  <a:schemeClr val="dk1"/>
                </a:solidFill>
                <a:latin typeface="Malgun Gothic"/>
                <a:ea typeface="Malgun Gothic"/>
                <a:cs typeface="Malgun Gothic"/>
                <a:sym typeface="Malgun Gothic"/>
              </a:rPr>
              <a:t>를 관찰하기에는 </a:t>
            </a:r>
            <a:br>
              <a:rPr lang="ko-KR" sz="1600" i="0" u="none" strike="noStrike" cap="none">
                <a:solidFill>
                  <a:schemeClr val="dk1"/>
                </a:solidFill>
                <a:latin typeface="Malgun Gothic"/>
                <a:ea typeface="Malgun Gothic"/>
                <a:cs typeface="Malgun Gothic"/>
                <a:sym typeface="Malgun Gothic"/>
              </a:rPr>
            </a:br>
            <a:r>
              <a:rPr lang="ko-KR" sz="1600" i="0" u="none" strike="noStrike" cap="none">
                <a:solidFill>
                  <a:schemeClr val="dk1"/>
                </a:solidFill>
                <a:latin typeface="Malgun Gothic"/>
                <a:ea typeface="Malgun Gothic"/>
                <a:cs typeface="Malgun Gothic"/>
                <a:sym typeface="Malgun Gothic"/>
              </a:rPr>
              <a:t>노력, 경비, 시간 등이 많이 든다</a:t>
            </a:r>
            <a:endParaRPr sz="1600" i="0" u="none" strike="noStrike" cap="none">
              <a:solidFill>
                <a:schemeClr val="dk1"/>
              </a:solidFill>
              <a:latin typeface="Malgun Gothic"/>
              <a:ea typeface="Malgun Gothic"/>
              <a:cs typeface="Malgun Gothic"/>
              <a:sym typeface="Malgun Gothic"/>
            </a:endParaRPr>
          </a:p>
        </p:txBody>
      </p:sp>
      <p:sp>
        <p:nvSpPr>
          <p:cNvPr id="271" name="Google Shape;271;p29"/>
          <p:cNvSpPr/>
          <p:nvPr/>
        </p:nvSpPr>
        <p:spPr>
          <a:xfrm>
            <a:off x="422261" y="1110100"/>
            <a:ext cx="3768600" cy="405300"/>
          </a:xfrm>
          <a:prstGeom prst="roundRect">
            <a:avLst>
              <a:gd name="adj" fmla="val 50000"/>
            </a:avLst>
          </a:prstGeom>
          <a:solidFill>
            <a:srgbClr val="F3F3F3"/>
          </a:solidFill>
          <a:ln w="19050" cap="flat" cmpd="sng">
            <a:solidFill>
              <a:schemeClr val="dk2"/>
            </a:solidFill>
            <a:prstDash val="solid"/>
            <a:round/>
            <a:headEnd type="none" w="sm" len="sm"/>
            <a:tailEnd type="none" w="sm" len="sm"/>
          </a:ln>
          <a:effectLst>
            <a:outerShdw dist="35921" dir="2700000" algn="ctr" rotWithShape="0">
              <a:schemeClr val="lt2"/>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ko-KR" sz="1600" i="0" u="none" strike="noStrike" cap="none">
                <a:solidFill>
                  <a:schemeClr val="dk1"/>
                </a:solidFill>
                <a:latin typeface="Malgun Gothic"/>
                <a:ea typeface="Malgun Gothic"/>
                <a:cs typeface="Malgun Gothic"/>
                <a:sym typeface="Malgun Gothic"/>
              </a:rPr>
              <a:t>모집단(</a:t>
            </a:r>
            <a:r>
              <a:rPr lang="ko-KR" sz="1600">
                <a:solidFill>
                  <a:schemeClr val="dk1"/>
                </a:solidFill>
                <a:latin typeface="Malgun Gothic"/>
                <a:ea typeface="Malgun Gothic"/>
                <a:cs typeface="Malgun Gothic"/>
                <a:sym typeface="Malgun Gothic"/>
              </a:rPr>
              <a:t>p</a:t>
            </a:r>
            <a:r>
              <a:rPr lang="ko-KR" sz="1600" i="0" u="none" strike="noStrike" cap="none">
                <a:solidFill>
                  <a:schemeClr val="dk1"/>
                </a:solidFill>
                <a:latin typeface="Malgun Gothic"/>
                <a:ea typeface="Malgun Gothic"/>
                <a:cs typeface="Malgun Gothic"/>
                <a:sym typeface="Malgun Gothic"/>
              </a:rPr>
              <a:t>opulation)</a:t>
            </a:r>
            <a:endParaRPr sz="1600" i="0" u="none" strike="noStrike" cap="none">
              <a:solidFill>
                <a:schemeClr val="dk1"/>
              </a:solidFill>
              <a:latin typeface="Malgun Gothic"/>
              <a:ea typeface="Malgun Gothic"/>
              <a:cs typeface="Malgun Gothic"/>
              <a:sym typeface="Malgun Gothic"/>
            </a:endParaRPr>
          </a:p>
        </p:txBody>
      </p:sp>
      <p:sp>
        <p:nvSpPr>
          <p:cNvPr id="272" name="Google Shape;272;p29"/>
          <p:cNvSpPr/>
          <p:nvPr/>
        </p:nvSpPr>
        <p:spPr>
          <a:xfrm>
            <a:off x="4990220" y="1110100"/>
            <a:ext cx="3731400" cy="405300"/>
          </a:xfrm>
          <a:prstGeom prst="roundRect">
            <a:avLst>
              <a:gd name="adj" fmla="val 50000"/>
            </a:avLst>
          </a:prstGeom>
          <a:solidFill>
            <a:srgbClr val="F3F3F3"/>
          </a:solidFill>
          <a:ln w="19050" cap="flat" cmpd="sng">
            <a:solidFill>
              <a:schemeClr val="dk2"/>
            </a:solidFill>
            <a:prstDash val="solid"/>
            <a:round/>
            <a:headEnd type="none" w="sm" len="sm"/>
            <a:tailEnd type="none" w="sm" len="sm"/>
          </a:ln>
          <a:effectLst>
            <a:outerShdw dist="35921" dir="2700000" algn="ctr" rotWithShape="0">
              <a:schemeClr val="lt2"/>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ko-KR" sz="1600" i="0" u="none" strike="noStrike" cap="none">
                <a:solidFill>
                  <a:schemeClr val="dk1"/>
                </a:solidFill>
                <a:latin typeface="Malgun Gothic"/>
                <a:ea typeface="Malgun Gothic"/>
                <a:cs typeface="Malgun Gothic"/>
                <a:sym typeface="Malgun Gothic"/>
              </a:rPr>
              <a:t>표본(</a:t>
            </a:r>
            <a:r>
              <a:rPr lang="ko-KR" sz="1600">
                <a:solidFill>
                  <a:schemeClr val="dk1"/>
                </a:solidFill>
                <a:latin typeface="Malgun Gothic"/>
                <a:ea typeface="Malgun Gothic"/>
                <a:cs typeface="Malgun Gothic"/>
                <a:sym typeface="Malgun Gothic"/>
              </a:rPr>
              <a:t>s</a:t>
            </a:r>
            <a:r>
              <a:rPr lang="ko-KR" sz="1600" i="0" u="none" strike="noStrike" cap="none">
                <a:solidFill>
                  <a:schemeClr val="dk1"/>
                </a:solidFill>
                <a:latin typeface="Malgun Gothic"/>
                <a:ea typeface="Malgun Gothic"/>
                <a:cs typeface="Malgun Gothic"/>
                <a:sym typeface="Malgun Gothic"/>
              </a:rPr>
              <a:t>ample)</a:t>
            </a:r>
            <a:endParaRPr sz="1600" i="0" u="none" strike="noStrike" cap="none">
              <a:solidFill>
                <a:schemeClr val="dk1"/>
              </a:solidFill>
              <a:latin typeface="Malgun Gothic"/>
              <a:ea typeface="Malgun Gothic"/>
              <a:cs typeface="Malgun Gothic"/>
              <a:sym typeface="Malgun Gothic"/>
            </a:endParaRPr>
          </a:p>
        </p:txBody>
      </p:sp>
      <p:sp>
        <p:nvSpPr>
          <p:cNvPr id="273" name="Google Shape;273;p29"/>
          <p:cNvSpPr/>
          <p:nvPr/>
        </p:nvSpPr>
        <p:spPr>
          <a:xfrm>
            <a:off x="4981655" y="1587198"/>
            <a:ext cx="3768600" cy="1883100"/>
          </a:xfrm>
          <a:prstGeom prst="roundRect">
            <a:avLst>
              <a:gd name="adj" fmla="val 11190"/>
            </a:avLst>
          </a:prstGeom>
          <a:solidFill>
            <a:srgbClr val="FFFFFF"/>
          </a:solidFill>
          <a:ln w="9525" cap="flat" cmpd="sng">
            <a:solidFill>
              <a:schemeClr val="dk1"/>
            </a:solidFill>
            <a:prstDash val="solid"/>
            <a:round/>
            <a:headEnd type="none" w="sm" len="sm"/>
            <a:tailEnd type="none" w="sm" len="sm"/>
          </a:ln>
          <a:effectLst>
            <a:outerShdw dist="35921" dir="2700000" algn="ctr" rotWithShape="0">
              <a:srgbClr val="1C1C1C"/>
            </a:outerShdw>
          </a:effectLst>
        </p:spPr>
        <p:txBody>
          <a:bodyPr spcFirstLastPara="1" wrap="square" lIns="90000" tIns="45700" rIns="91425" bIns="45700" anchor="ctr" anchorCtr="0">
            <a:noAutofit/>
          </a:bodyPr>
          <a:lstStyle/>
          <a:p>
            <a:pPr marL="381000" marR="0" lvl="0" indent="-257175" algn="l" rtl="0">
              <a:lnSpc>
                <a:spcPct val="150000"/>
              </a:lnSpc>
              <a:spcBef>
                <a:spcPts val="0"/>
              </a:spcBef>
              <a:spcAft>
                <a:spcPts val="0"/>
              </a:spcAft>
              <a:buClr>
                <a:schemeClr val="dk1"/>
              </a:buClr>
              <a:buSzPts val="1600"/>
              <a:buFont typeface="Malgun Gothic"/>
              <a:buChar char="●"/>
            </a:pPr>
            <a:r>
              <a:rPr lang="ko-KR" sz="1600" i="0" u="none" strike="noStrike" cap="none">
                <a:solidFill>
                  <a:schemeClr val="dk1"/>
                </a:solidFill>
                <a:latin typeface="Malgun Gothic"/>
                <a:ea typeface="Malgun Gothic"/>
                <a:cs typeface="Malgun Gothic"/>
                <a:sym typeface="Malgun Gothic"/>
              </a:rPr>
              <a:t>모집단의 일부분이며, </a:t>
            </a:r>
            <a:br>
              <a:rPr lang="ko-KR" sz="1600" i="0" u="none" strike="noStrike" cap="none">
                <a:solidFill>
                  <a:schemeClr val="dk1"/>
                </a:solidFill>
                <a:latin typeface="Malgun Gothic"/>
                <a:ea typeface="Malgun Gothic"/>
                <a:cs typeface="Malgun Gothic"/>
                <a:sym typeface="Malgun Gothic"/>
              </a:rPr>
            </a:br>
            <a:r>
              <a:rPr lang="ko-KR" sz="1600" i="0" u="none" strike="noStrike" cap="none">
                <a:solidFill>
                  <a:schemeClr val="dk1"/>
                </a:solidFill>
                <a:latin typeface="Malgun Gothic"/>
                <a:ea typeface="Malgun Gothic"/>
                <a:cs typeface="Malgun Gothic"/>
                <a:sym typeface="Malgun Gothic"/>
              </a:rPr>
              <a:t>모집단에 대한 대표성을 가짐</a:t>
            </a:r>
            <a:endParaRPr sz="1600" i="0" u="none" strike="noStrike" cap="none">
              <a:solidFill>
                <a:schemeClr val="dk1"/>
              </a:solidFill>
              <a:latin typeface="Malgun Gothic"/>
              <a:ea typeface="Malgun Gothic"/>
              <a:cs typeface="Malgun Gothic"/>
              <a:sym typeface="Malgun Gothic"/>
            </a:endParaRPr>
          </a:p>
          <a:p>
            <a:pPr marL="381000" marR="0" lvl="0" indent="-257175" algn="l" rtl="0">
              <a:lnSpc>
                <a:spcPct val="150000"/>
              </a:lnSpc>
              <a:spcBef>
                <a:spcPts val="400"/>
              </a:spcBef>
              <a:spcAft>
                <a:spcPts val="0"/>
              </a:spcAft>
              <a:buClr>
                <a:schemeClr val="dk1"/>
              </a:buClr>
              <a:buSzPts val="1600"/>
              <a:buFont typeface="Malgun Gothic"/>
              <a:buChar char="●"/>
            </a:pPr>
            <a:r>
              <a:rPr lang="ko-KR" sz="1600" i="0" u="none" strike="noStrike" cap="none">
                <a:solidFill>
                  <a:schemeClr val="dk1"/>
                </a:solidFill>
                <a:latin typeface="Malgun Gothic"/>
                <a:ea typeface="Malgun Gothic"/>
                <a:cs typeface="Malgun Gothic"/>
                <a:sym typeface="Malgun Gothic"/>
              </a:rPr>
              <a:t>랜덤(random, 완전확률화) 추출</a:t>
            </a:r>
            <a:endParaRPr sz="1600" i="0" u="none" strike="noStrike" cap="none">
              <a:solidFill>
                <a:schemeClr val="dk1"/>
              </a:solidFill>
              <a:latin typeface="Malgun Gothic"/>
              <a:ea typeface="Malgun Gothic"/>
              <a:cs typeface="Malgun Gothic"/>
              <a:sym typeface="Malgun Gothic"/>
            </a:endParaRPr>
          </a:p>
          <a:p>
            <a:pPr marL="381000" marR="0" lvl="0" indent="-257175" algn="l" rtl="0">
              <a:lnSpc>
                <a:spcPct val="150000"/>
              </a:lnSpc>
              <a:spcBef>
                <a:spcPts val="400"/>
              </a:spcBef>
              <a:spcAft>
                <a:spcPts val="0"/>
              </a:spcAft>
              <a:buClr>
                <a:schemeClr val="dk1"/>
              </a:buClr>
              <a:buSzPts val="1600"/>
              <a:buFont typeface="Malgun Gothic"/>
              <a:buChar char="●"/>
            </a:pPr>
            <a:r>
              <a:rPr lang="ko-KR" sz="1600" i="0" u="none" strike="noStrike" cap="none">
                <a:solidFill>
                  <a:schemeClr val="dk1"/>
                </a:solidFill>
                <a:latin typeface="Malgun Gothic"/>
                <a:ea typeface="Malgun Gothic"/>
                <a:cs typeface="Malgun Gothic"/>
                <a:sym typeface="Malgun Gothic"/>
              </a:rPr>
              <a:t>확률표본(random sample)</a:t>
            </a:r>
            <a:endParaRPr sz="1600" i="0" u="none" strike="noStrike" cap="none">
              <a:solidFill>
                <a:schemeClr val="dk1"/>
              </a:solidFill>
              <a:latin typeface="Malgun Gothic"/>
              <a:ea typeface="Malgun Gothic"/>
              <a:cs typeface="Malgun Gothic"/>
              <a:sym typeface="Malgun Gothic"/>
            </a:endParaRPr>
          </a:p>
        </p:txBody>
      </p:sp>
      <p:pic>
        <p:nvPicPr>
          <p:cNvPr id="274" name="Google Shape;274;p29"/>
          <p:cNvPicPr preferRelativeResize="0"/>
          <p:nvPr/>
        </p:nvPicPr>
        <p:blipFill>
          <a:blip r:embed="rId3">
            <a:alphaModFix/>
          </a:blip>
          <a:stretch>
            <a:fillRect/>
          </a:stretch>
        </p:blipFill>
        <p:spPr>
          <a:xfrm>
            <a:off x="3336736" y="3618288"/>
            <a:ext cx="2592142" cy="2592113"/>
          </a:xfrm>
          <a:prstGeom prst="rect">
            <a:avLst/>
          </a:prstGeom>
          <a:noFill/>
          <a:ln>
            <a:noFill/>
          </a:ln>
        </p:spPr>
      </p:pic>
      <p:pic>
        <p:nvPicPr>
          <p:cNvPr id="275" name="Google Shape;275;p29"/>
          <p:cNvPicPr preferRelativeResize="0"/>
          <p:nvPr/>
        </p:nvPicPr>
        <p:blipFill>
          <a:blip r:embed="rId4">
            <a:alphaModFix/>
          </a:blip>
          <a:stretch>
            <a:fillRect/>
          </a:stretch>
        </p:blipFill>
        <p:spPr>
          <a:xfrm>
            <a:off x="1360539" y="3659826"/>
            <a:ext cx="1710038" cy="1710038"/>
          </a:xfrm>
          <a:prstGeom prst="rect">
            <a:avLst/>
          </a:prstGeom>
          <a:noFill/>
          <a:ln>
            <a:noFill/>
          </a:ln>
        </p:spPr>
      </p:pic>
      <p:sp>
        <p:nvSpPr>
          <p:cNvPr id="276" name="Google Shape;276;p29"/>
          <p:cNvSpPr/>
          <p:nvPr/>
        </p:nvSpPr>
        <p:spPr>
          <a:xfrm>
            <a:off x="3233299" y="4120124"/>
            <a:ext cx="484800" cy="961200"/>
          </a:xfrm>
          <a:prstGeom prst="rightArrow">
            <a:avLst>
              <a:gd name="adj1" fmla="val 50000"/>
              <a:gd name="adj2" fmla="val 50000"/>
            </a:avLst>
          </a:prstGeom>
          <a:solidFill>
            <a:srgbClr val="ECF6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5671699" y="4120124"/>
            <a:ext cx="484800" cy="961200"/>
          </a:xfrm>
          <a:prstGeom prst="rightArrow">
            <a:avLst>
              <a:gd name="adj1" fmla="val 50000"/>
              <a:gd name="adj2" fmla="val 50000"/>
            </a:avLst>
          </a:prstGeom>
          <a:solidFill>
            <a:srgbClr val="ECF6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txBox="1"/>
          <p:nvPr/>
        </p:nvSpPr>
        <p:spPr>
          <a:xfrm>
            <a:off x="1658175" y="5397975"/>
            <a:ext cx="1095300" cy="339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모집단</a:t>
            </a:r>
            <a:endParaRPr>
              <a:latin typeface="Malgun Gothic"/>
              <a:ea typeface="Malgun Gothic"/>
              <a:cs typeface="Malgun Gothic"/>
              <a:sym typeface="Malgun Gothic"/>
            </a:endParaRPr>
          </a:p>
        </p:txBody>
      </p:sp>
      <p:sp>
        <p:nvSpPr>
          <p:cNvPr id="279" name="Google Shape;279;p29"/>
          <p:cNvSpPr txBox="1"/>
          <p:nvPr/>
        </p:nvSpPr>
        <p:spPr>
          <a:xfrm>
            <a:off x="4096575" y="5397975"/>
            <a:ext cx="1095300" cy="339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표본추출</a:t>
            </a:r>
            <a:endParaRPr>
              <a:latin typeface="Malgun Gothic"/>
              <a:ea typeface="Malgun Gothic"/>
              <a:cs typeface="Malgun Gothic"/>
              <a:sym typeface="Malgun Gothic"/>
            </a:endParaRPr>
          </a:p>
        </p:txBody>
      </p:sp>
      <p:sp>
        <p:nvSpPr>
          <p:cNvPr id="280" name="Google Shape;280;p29"/>
          <p:cNvSpPr txBox="1"/>
          <p:nvPr/>
        </p:nvSpPr>
        <p:spPr>
          <a:xfrm>
            <a:off x="6534975" y="5397975"/>
            <a:ext cx="1095300" cy="339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표본</a:t>
            </a:r>
            <a:endParaRPr>
              <a:latin typeface="Malgun Gothic"/>
              <a:ea typeface="Malgun Gothic"/>
              <a:cs typeface="Malgun Gothic"/>
              <a:sym typeface="Malgun Gothic"/>
            </a:endParaRPr>
          </a:p>
        </p:txBody>
      </p:sp>
      <p:sp>
        <p:nvSpPr>
          <p:cNvPr id="281" name="Google Shape;281;p29"/>
          <p:cNvSpPr/>
          <p:nvPr/>
        </p:nvSpPr>
        <p:spPr>
          <a:xfrm>
            <a:off x="6860560" y="4376623"/>
            <a:ext cx="400500" cy="402000"/>
          </a:xfrm>
          <a:prstGeom prst="ellipse">
            <a:avLst/>
          </a:prstGeom>
          <a:solidFill>
            <a:srgbClr val="FFFFFF"/>
          </a:solidFill>
          <a:ln w="76200" cap="flat" cmpd="sng">
            <a:solidFill>
              <a:schemeClr val="dk1"/>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ko-KR" sz="2200" b="1">
                <a:solidFill>
                  <a:srgbClr val="888888"/>
                </a:solidFill>
                <a:latin typeface="Times New Roman"/>
                <a:ea typeface="Times New Roman"/>
                <a:cs typeface="Times New Roman"/>
                <a:sym typeface="Times New Roman"/>
              </a:rPr>
              <a:t>x</a:t>
            </a:r>
            <a:endParaRPr sz="2200" b="1">
              <a:solidFill>
                <a:srgbClr val="888888"/>
              </a:solidFill>
              <a:latin typeface="Times New Roman"/>
              <a:ea typeface="Times New Roman"/>
              <a:cs typeface="Times New Roman"/>
              <a:sym typeface="Times New Roman"/>
            </a:endParaRPr>
          </a:p>
        </p:txBody>
      </p:sp>
      <p:sp>
        <p:nvSpPr>
          <p:cNvPr id="282" name="Google Shape;282;p29"/>
          <p:cNvSpPr/>
          <p:nvPr/>
        </p:nvSpPr>
        <p:spPr>
          <a:xfrm>
            <a:off x="1790177" y="4002851"/>
            <a:ext cx="8502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1713985" y="3947398"/>
            <a:ext cx="400500" cy="402000"/>
          </a:xfrm>
          <a:prstGeom prst="ellipse">
            <a:avLst/>
          </a:prstGeom>
          <a:solidFill>
            <a:srgbClr val="FFFFFF"/>
          </a:solidFill>
          <a:ln w="76200" cap="flat" cmpd="sng">
            <a:solidFill>
              <a:srgbClr val="0B5394"/>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ko-KR" sz="2200" b="1">
                <a:solidFill>
                  <a:srgbClr val="888888"/>
                </a:solidFill>
                <a:latin typeface="Times New Roman"/>
                <a:ea typeface="Times New Roman"/>
                <a:cs typeface="Times New Roman"/>
                <a:sym typeface="Times New Roman"/>
              </a:rPr>
              <a:t>6</a:t>
            </a:r>
            <a:endParaRPr sz="2200" b="1">
              <a:solidFill>
                <a:srgbClr val="888888"/>
              </a:solidFill>
              <a:latin typeface="Times New Roman"/>
              <a:ea typeface="Times New Roman"/>
              <a:cs typeface="Times New Roman"/>
              <a:sym typeface="Times New Roman"/>
            </a:endParaRPr>
          </a:p>
        </p:txBody>
      </p:sp>
      <p:sp>
        <p:nvSpPr>
          <p:cNvPr id="284" name="Google Shape;284;p29"/>
          <p:cNvSpPr/>
          <p:nvPr/>
        </p:nvSpPr>
        <p:spPr>
          <a:xfrm>
            <a:off x="2087485" y="3947398"/>
            <a:ext cx="400500" cy="402000"/>
          </a:xfrm>
          <a:prstGeom prst="ellipse">
            <a:avLst/>
          </a:prstGeom>
          <a:solidFill>
            <a:srgbClr val="FFFFFF"/>
          </a:solidFill>
          <a:ln w="76200" cap="flat" cmpd="sng">
            <a:solidFill>
              <a:srgbClr val="FFD966"/>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ko-KR" sz="2200" b="1">
                <a:solidFill>
                  <a:srgbClr val="888888"/>
                </a:solidFill>
                <a:latin typeface="Times New Roman"/>
                <a:ea typeface="Times New Roman"/>
                <a:cs typeface="Times New Roman"/>
                <a:sym typeface="Times New Roman"/>
              </a:rPr>
              <a:t>1</a:t>
            </a:r>
            <a:endParaRPr sz="2200" b="1">
              <a:solidFill>
                <a:srgbClr val="888888"/>
              </a:solidFill>
              <a:latin typeface="Times New Roman"/>
              <a:ea typeface="Times New Roman"/>
              <a:cs typeface="Times New Roman"/>
              <a:sym typeface="Times New Roman"/>
            </a:endParaRPr>
          </a:p>
        </p:txBody>
      </p:sp>
      <p:sp>
        <p:nvSpPr>
          <p:cNvPr id="285" name="Google Shape;285;p29"/>
          <p:cNvSpPr/>
          <p:nvPr/>
        </p:nvSpPr>
        <p:spPr>
          <a:xfrm>
            <a:off x="1523535" y="4389473"/>
            <a:ext cx="400500" cy="402000"/>
          </a:xfrm>
          <a:prstGeom prst="ellipse">
            <a:avLst/>
          </a:prstGeom>
          <a:solidFill>
            <a:srgbClr val="FFFFFF"/>
          </a:solidFill>
          <a:ln w="76200" cap="flat" cmpd="sng">
            <a:solidFill>
              <a:srgbClr val="CC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ko-KR" sz="2200" b="1">
                <a:solidFill>
                  <a:srgbClr val="888888"/>
                </a:solidFill>
                <a:latin typeface="Times New Roman"/>
                <a:ea typeface="Times New Roman"/>
                <a:cs typeface="Times New Roman"/>
                <a:sym typeface="Times New Roman"/>
              </a:rPr>
              <a:t>4</a:t>
            </a:r>
            <a:endParaRPr sz="2200" b="1">
              <a:solidFill>
                <a:srgbClr val="888888"/>
              </a:solidFill>
              <a:latin typeface="Times New Roman"/>
              <a:ea typeface="Times New Roman"/>
              <a:cs typeface="Times New Roman"/>
              <a:sym typeface="Times New Roman"/>
            </a:endParaRPr>
          </a:p>
        </p:txBody>
      </p:sp>
      <p:sp>
        <p:nvSpPr>
          <p:cNvPr id="286" name="Google Shape;286;p29"/>
          <p:cNvSpPr/>
          <p:nvPr/>
        </p:nvSpPr>
        <p:spPr>
          <a:xfrm>
            <a:off x="1988772" y="4385535"/>
            <a:ext cx="400500" cy="402000"/>
          </a:xfrm>
          <a:prstGeom prst="ellipse">
            <a:avLst/>
          </a:prstGeom>
          <a:solidFill>
            <a:srgbClr val="FFFFFF"/>
          </a:solidFill>
          <a:ln w="76200" cap="flat" cmpd="sng">
            <a:solidFill>
              <a:srgbClr val="38761D"/>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ko-KR" sz="2200" b="1">
                <a:solidFill>
                  <a:srgbClr val="888888"/>
                </a:solidFill>
                <a:latin typeface="Times New Roman"/>
                <a:ea typeface="Times New Roman"/>
                <a:cs typeface="Times New Roman"/>
                <a:sym typeface="Times New Roman"/>
              </a:rPr>
              <a:t>3</a:t>
            </a:r>
            <a:endParaRPr sz="2200" b="1">
              <a:solidFill>
                <a:srgbClr val="888888"/>
              </a:solidFill>
              <a:latin typeface="Times New Roman"/>
              <a:ea typeface="Times New Roman"/>
              <a:cs typeface="Times New Roman"/>
              <a:sym typeface="Times New Roman"/>
            </a:endParaRPr>
          </a:p>
        </p:txBody>
      </p:sp>
      <p:sp>
        <p:nvSpPr>
          <p:cNvPr id="287" name="Google Shape;287;p29"/>
          <p:cNvSpPr/>
          <p:nvPr/>
        </p:nvSpPr>
        <p:spPr>
          <a:xfrm>
            <a:off x="2430122" y="4100423"/>
            <a:ext cx="400500" cy="402000"/>
          </a:xfrm>
          <a:prstGeom prst="ellipse">
            <a:avLst/>
          </a:prstGeom>
          <a:noFill/>
          <a:ln w="76200" cap="flat" cmpd="sng">
            <a:solidFill>
              <a:srgbClr val="EA9999"/>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ko-KR" sz="2200" b="1">
                <a:solidFill>
                  <a:srgbClr val="888888"/>
                </a:solidFill>
                <a:latin typeface="Times New Roman"/>
                <a:ea typeface="Times New Roman"/>
                <a:cs typeface="Times New Roman"/>
                <a:sym typeface="Times New Roman"/>
              </a:rPr>
              <a:t>5</a:t>
            </a:r>
            <a:endParaRPr sz="2200" b="1">
              <a:solidFill>
                <a:srgbClr val="888888"/>
              </a:solidFill>
              <a:latin typeface="Times New Roman"/>
              <a:ea typeface="Times New Roman"/>
              <a:cs typeface="Times New Roman"/>
              <a:sym typeface="Times New Roman"/>
            </a:endParaRPr>
          </a:p>
        </p:txBody>
      </p:sp>
      <p:sp>
        <p:nvSpPr>
          <p:cNvPr id="288" name="Google Shape;288;p29"/>
          <p:cNvSpPr/>
          <p:nvPr/>
        </p:nvSpPr>
        <p:spPr>
          <a:xfrm>
            <a:off x="1790172" y="4779435"/>
            <a:ext cx="400500" cy="402000"/>
          </a:xfrm>
          <a:prstGeom prst="ellipse">
            <a:avLst/>
          </a:prstGeom>
          <a:solidFill>
            <a:srgbClr val="FFFFFF"/>
          </a:solidFill>
          <a:ln w="76200" cap="flat" cmpd="sng">
            <a:solidFill>
              <a:srgbClr val="00B0F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ko-KR" sz="2200" b="1">
                <a:solidFill>
                  <a:srgbClr val="888888"/>
                </a:solidFill>
                <a:latin typeface="Times New Roman"/>
                <a:ea typeface="Times New Roman"/>
                <a:cs typeface="Times New Roman"/>
                <a:sym typeface="Times New Roman"/>
              </a:rPr>
              <a:t>2</a:t>
            </a:r>
            <a:endParaRPr sz="2200" b="1">
              <a:solidFill>
                <a:srgbClr val="888888"/>
              </a:solidFill>
              <a:latin typeface="Times New Roman"/>
              <a:ea typeface="Times New Roman"/>
              <a:cs typeface="Times New Roman"/>
              <a:sym typeface="Times New Roman"/>
            </a:endParaRPr>
          </a:p>
        </p:txBody>
      </p:sp>
      <p:sp>
        <p:nvSpPr>
          <p:cNvPr id="289" name="Google Shape;289;p29"/>
          <p:cNvSpPr/>
          <p:nvPr/>
        </p:nvSpPr>
        <p:spPr>
          <a:xfrm>
            <a:off x="2454022" y="4500773"/>
            <a:ext cx="400500" cy="402000"/>
          </a:xfrm>
          <a:prstGeom prst="ellipse">
            <a:avLst/>
          </a:prstGeom>
          <a:solidFill>
            <a:srgbClr val="FFFFFF"/>
          </a:solidFill>
          <a:ln w="76200" cap="flat" cmpd="sng">
            <a:solidFill>
              <a:srgbClr val="3C78D8"/>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ko-KR" sz="2200" b="1">
                <a:solidFill>
                  <a:srgbClr val="888888"/>
                </a:solidFill>
                <a:latin typeface="Times New Roman"/>
                <a:ea typeface="Times New Roman"/>
                <a:cs typeface="Times New Roman"/>
                <a:sym typeface="Times New Roman"/>
              </a:rPr>
              <a:t>8</a:t>
            </a:r>
            <a:endParaRPr sz="2200" b="1">
              <a:solidFill>
                <a:srgbClr val="888888"/>
              </a:solidFill>
              <a:latin typeface="Times New Roman"/>
              <a:ea typeface="Times New Roman"/>
              <a:cs typeface="Times New Roman"/>
              <a:sym typeface="Times New Roman"/>
            </a:endParaRPr>
          </a:p>
        </p:txBody>
      </p:sp>
      <p:sp>
        <p:nvSpPr>
          <p:cNvPr id="290" name="Google Shape;290;p29"/>
          <p:cNvSpPr/>
          <p:nvPr/>
        </p:nvSpPr>
        <p:spPr>
          <a:xfrm>
            <a:off x="2190672" y="4789560"/>
            <a:ext cx="400500" cy="402000"/>
          </a:xfrm>
          <a:prstGeom prst="ellipse">
            <a:avLst/>
          </a:prstGeom>
          <a:solidFill>
            <a:srgbClr val="FFFFFF"/>
          </a:solidFill>
          <a:ln w="76200" cap="flat" cmpd="sng">
            <a:solidFill>
              <a:srgbClr val="C27BA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ko-KR" sz="2200" b="1">
                <a:solidFill>
                  <a:srgbClr val="888888"/>
                </a:solidFill>
                <a:latin typeface="Times New Roman"/>
                <a:ea typeface="Times New Roman"/>
                <a:cs typeface="Times New Roman"/>
                <a:sym typeface="Times New Roman"/>
              </a:rPr>
              <a:t>7</a:t>
            </a:r>
            <a:endParaRPr sz="2200" b="1">
              <a:solidFill>
                <a:srgbClr val="888888"/>
              </a:solidFill>
              <a:latin typeface="Times New Roman"/>
              <a:ea typeface="Times New Roman"/>
              <a:cs typeface="Times New Roman"/>
              <a:sym typeface="Times New Roman"/>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3253"/>
        <p:cNvGrpSpPr/>
        <p:nvPr/>
      </p:nvGrpSpPr>
      <p:grpSpPr>
        <a:xfrm>
          <a:off x="0" y="0"/>
          <a:ext cx="0" cy="0"/>
          <a:chOff x="0" y="0"/>
          <a:chExt cx="0" cy="0"/>
        </a:xfrm>
      </p:grpSpPr>
      <p:sp>
        <p:nvSpPr>
          <p:cNvPr id="3254" name="Google Shape;3254;p220"/>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정규분포의 특성</a:t>
            </a:r>
            <a:endParaRPr/>
          </a:p>
        </p:txBody>
      </p:sp>
      <p:sp>
        <p:nvSpPr>
          <p:cNvPr id="3255" name="Google Shape;3255;p22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256" name="Google Shape;3256;p22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220</a:t>
            </a:fld>
            <a:endParaRPr/>
          </a:p>
        </p:txBody>
      </p:sp>
      <p:sp>
        <p:nvSpPr>
          <p:cNvPr id="3257" name="Google Shape;3257;p220"/>
          <p:cNvSpPr txBox="1"/>
          <p:nvPr/>
        </p:nvSpPr>
        <p:spPr>
          <a:xfrm>
            <a:off x="315375" y="1128950"/>
            <a:ext cx="8722200" cy="15750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chemeClr val="dk1"/>
              </a:buClr>
              <a:buSzPts val="1900"/>
              <a:buChar char="●"/>
            </a:pPr>
            <a:r>
              <a:rPr lang="ko-KR" sz="1900">
                <a:solidFill>
                  <a:schemeClr val="dk1"/>
                </a:solidFill>
                <a:latin typeface="Malgun Gothic"/>
                <a:ea typeface="Malgun Gothic"/>
                <a:cs typeface="Malgun Gothic"/>
                <a:sym typeface="Malgun Gothic"/>
              </a:rPr>
              <a:t>확률변수 </a:t>
            </a:r>
            <a:r>
              <a:rPr lang="ko-KR" sz="1900" i="1">
                <a:solidFill>
                  <a:schemeClr val="dk1"/>
                </a:solidFill>
                <a:latin typeface="Times New Roman"/>
                <a:ea typeface="Times New Roman"/>
                <a:cs typeface="Times New Roman"/>
                <a:sym typeface="Times New Roman"/>
              </a:rPr>
              <a:t>X</a:t>
            </a:r>
            <a:r>
              <a:rPr lang="ko-KR" sz="1900">
                <a:solidFill>
                  <a:schemeClr val="dk1"/>
                </a:solidFill>
                <a:latin typeface="Malgun Gothic"/>
                <a:ea typeface="Malgun Gothic"/>
                <a:cs typeface="Malgun Gothic"/>
                <a:sym typeface="Malgun Gothic"/>
              </a:rPr>
              <a:t>가 평균이</a:t>
            </a:r>
            <a:r>
              <a:rPr lang="ko-KR" sz="1900" i="1">
                <a:solidFill>
                  <a:schemeClr val="dk1"/>
                </a:solidFill>
                <a:latin typeface="Malgun Gothic"/>
                <a:ea typeface="Malgun Gothic"/>
                <a:cs typeface="Malgun Gothic"/>
                <a:sym typeface="Malgun Gothic"/>
              </a:rPr>
              <a:t> μ</a:t>
            </a:r>
            <a:r>
              <a:rPr lang="ko-KR" sz="1900">
                <a:solidFill>
                  <a:schemeClr val="dk1"/>
                </a:solidFill>
                <a:latin typeface="Malgun Gothic"/>
                <a:ea typeface="Malgun Gothic"/>
                <a:cs typeface="Malgun Gothic"/>
                <a:sym typeface="Malgun Gothic"/>
              </a:rPr>
              <a:t>이고 표준편차가 </a:t>
            </a:r>
            <a:r>
              <a:rPr lang="ko-KR" sz="1900" i="1">
                <a:solidFill>
                  <a:schemeClr val="dk1"/>
                </a:solidFill>
                <a:latin typeface="Malgun Gothic"/>
                <a:ea typeface="Malgun Gothic"/>
                <a:cs typeface="Malgun Gothic"/>
                <a:sym typeface="Malgun Gothic"/>
              </a:rPr>
              <a:t>σ</a:t>
            </a:r>
            <a:r>
              <a:rPr lang="ko-KR" sz="1900">
                <a:solidFill>
                  <a:schemeClr val="dk1"/>
                </a:solidFill>
                <a:latin typeface="Malgun Gothic"/>
                <a:ea typeface="Malgun Gothic"/>
                <a:cs typeface="Malgun Gothic"/>
                <a:sym typeface="Malgun Gothic"/>
              </a:rPr>
              <a:t>인 정규분포를 따를 때 : </a:t>
            </a:r>
            <a:r>
              <a:rPr lang="ko-KR" sz="1900" i="1">
                <a:solidFill>
                  <a:schemeClr val="dk1"/>
                </a:solidFill>
                <a:latin typeface="Times New Roman"/>
                <a:ea typeface="Times New Roman"/>
                <a:cs typeface="Times New Roman"/>
                <a:sym typeface="Times New Roman"/>
              </a:rPr>
              <a:t>N</a:t>
            </a:r>
            <a:r>
              <a:rPr lang="ko-KR" sz="1900">
                <a:solidFill>
                  <a:schemeClr val="dk1"/>
                </a:solidFill>
                <a:latin typeface="Malgun Gothic"/>
                <a:ea typeface="Malgun Gothic"/>
                <a:cs typeface="Malgun Gothic"/>
                <a:sym typeface="Malgun Gothic"/>
              </a:rPr>
              <a:t>( </a:t>
            </a:r>
            <a:r>
              <a:rPr lang="ko-KR" sz="1900" i="1">
                <a:solidFill>
                  <a:schemeClr val="dk1"/>
                </a:solidFill>
                <a:latin typeface="Malgun Gothic"/>
                <a:ea typeface="Malgun Gothic"/>
                <a:cs typeface="Malgun Gothic"/>
                <a:sym typeface="Malgun Gothic"/>
              </a:rPr>
              <a:t>μ</a:t>
            </a:r>
            <a:r>
              <a:rPr lang="ko-KR" sz="1900" i="1">
                <a:solidFill>
                  <a:schemeClr val="dk1"/>
                </a:solidFill>
                <a:latin typeface="Times New Roman"/>
                <a:ea typeface="Times New Roman"/>
                <a:cs typeface="Times New Roman"/>
                <a:sym typeface="Times New Roman"/>
              </a:rPr>
              <a:t>, </a:t>
            </a:r>
            <a:r>
              <a:rPr lang="ko-KR" sz="1900" i="1">
                <a:solidFill>
                  <a:schemeClr val="dk1"/>
                </a:solidFill>
                <a:latin typeface="Malgun Gothic"/>
                <a:ea typeface="Malgun Gothic"/>
                <a:cs typeface="Malgun Gothic"/>
                <a:sym typeface="Malgun Gothic"/>
              </a:rPr>
              <a:t>σ</a:t>
            </a:r>
            <a:r>
              <a:rPr lang="ko-KR" sz="1900" i="1" baseline="30000">
                <a:solidFill>
                  <a:schemeClr val="dk1"/>
                </a:solidFill>
                <a:latin typeface="Times New Roman"/>
                <a:ea typeface="Times New Roman"/>
                <a:cs typeface="Times New Roman"/>
                <a:sym typeface="Times New Roman"/>
              </a:rPr>
              <a:t>2 </a:t>
            </a:r>
            <a:r>
              <a:rPr lang="ko-KR" sz="1900">
                <a:solidFill>
                  <a:schemeClr val="dk1"/>
                </a:solidFill>
                <a:latin typeface="Malgun Gothic"/>
                <a:ea typeface="Malgun Gothic"/>
                <a:cs typeface="Malgun Gothic"/>
                <a:sym typeface="Malgun Gothic"/>
              </a:rPr>
              <a:t>)</a:t>
            </a:r>
            <a:endParaRPr sz="1900">
              <a:solidFill>
                <a:schemeClr val="dk1"/>
              </a:solidFill>
              <a:latin typeface="Malgun Gothic"/>
              <a:ea typeface="Malgun Gothic"/>
              <a:cs typeface="Malgun Gothic"/>
              <a:sym typeface="Malgun Gothic"/>
            </a:endParaRPr>
          </a:p>
          <a:p>
            <a:pPr marL="914400" lvl="1" indent="-336550" algn="l" rtl="0">
              <a:lnSpc>
                <a:spcPct val="115000"/>
              </a:lnSpc>
              <a:spcBef>
                <a:spcPts val="0"/>
              </a:spcBef>
              <a:spcAft>
                <a:spcPts val="0"/>
              </a:spcAft>
              <a:buClr>
                <a:schemeClr val="dk1"/>
              </a:buClr>
              <a:buSzPts val="1700"/>
              <a:buFont typeface="Malgun Gothic"/>
              <a:buChar char="○"/>
            </a:pPr>
            <a:r>
              <a:rPr lang="ko-KR" sz="1700">
                <a:solidFill>
                  <a:schemeClr val="dk1"/>
                </a:solidFill>
                <a:latin typeface="Malgun Gothic"/>
                <a:ea typeface="Malgun Gothic"/>
                <a:cs typeface="Malgun Gothic"/>
                <a:sym typeface="Malgun Gothic"/>
              </a:rPr>
              <a:t>평균을 중심으로 좌우대칭의 종모양의 곡선</a:t>
            </a:r>
            <a:endParaRPr sz="1700">
              <a:solidFill>
                <a:schemeClr val="dk1"/>
              </a:solidFill>
              <a:latin typeface="Malgun Gothic"/>
              <a:ea typeface="Malgun Gothic"/>
              <a:cs typeface="Malgun Gothic"/>
              <a:sym typeface="Malgun Gothic"/>
            </a:endParaRPr>
          </a:p>
          <a:p>
            <a:pPr marL="914400" lvl="1" indent="-336550" algn="l" rtl="0">
              <a:lnSpc>
                <a:spcPct val="115000"/>
              </a:lnSpc>
              <a:spcBef>
                <a:spcPts val="0"/>
              </a:spcBef>
              <a:spcAft>
                <a:spcPts val="0"/>
              </a:spcAft>
              <a:buClr>
                <a:schemeClr val="dk1"/>
              </a:buClr>
              <a:buSzPts val="1700"/>
              <a:buFont typeface="Malgun Gothic"/>
              <a:buChar char="○"/>
            </a:pPr>
            <a:r>
              <a:rPr lang="ko-KR" sz="1700">
                <a:solidFill>
                  <a:schemeClr val="dk1"/>
                </a:solidFill>
                <a:latin typeface="Malgun Gothic"/>
                <a:ea typeface="Malgun Gothic"/>
                <a:cs typeface="Malgun Gothic"/>
                <a:sym typeface="Malgun Gothic"/>
              </a:rPr>
              <a:t>좌우 확률은 각각 0.5</a:t>
            </a:r>
            <a:endParaRPr sz="1100">
              <a:solidFill>
                <a:schemeClr val="dk1"/>
              </a:solidFill>
              <a:latin typeface="Malgun Gothic"/>
              <a:ea typeface="Malgun Gothic"/>
              <a:cs typeface="Malgun Gothic"/>
              <a:sym typeface="Malgun Gothic"/>
            </a:endParaRPr>
          </a:p>
          <a:p>
            <a:pPr marL="914400" lvl="1" indent="-336550" algn="l" rtl="0">
              <a:lnSpc>
                <a:spcPct val="115000"/>
              </a:lnSpc>
              <a:spcBef>
                <a:spcPts val="0"/>
              </a:spcBef>
              <a:spcAft>
                <a:spcPts val="0"/>
              </a:spcAft>
              <a:buClr>
                <a:schemeClr val="dk1"/>
              </a:buClr>
              <a:buSzPts val="1700"/>
              <a:buFont typeface="Malgun Gothic"/>
              <a:buChar char="○"/>
            </a:pPr>
            <a:r>
              <a:rPr lang="ko-KR" sz="1700">
                <a:solidFill>
                  <a:schemeClr val="dk1"/>
                </a:solidFill>
                <a:latin typeface="Malgun Gothic"/>
                <a:ea typeface="Malgun Gothic"/>
                <a:cs typeface="Malgun Gothic"/>
                <a:sym typeface="Malgun Gothic"/>
              </a:rPr>
              <a:t>수평축과 만나지 않는다</a:t>
            </a:r>
            <a:endParaRPr sz="1700" i="1">
              <a:solidFill>
                <a:schemeClr val="dk1"/>
              </a:solidFill>
              <a:latin typeface="Malgun Gothic"/>
              <a:ea typeface="Malgun Gothic"/>
              <a:cs typeface="Malgun Gothic"/>
              <a:sym typeface="Malgun Gothic"/>
            </a:endParaRPr>
          </a:p>
        </p:txBody>
      </p:sp>
      <p:pic>
        <p:nvPicPr>
          <p:cNvPr id="3258" name="Google Shape;3258;p220"/>
          <p:cNvPicPr preferRelativeResize="0"/>
          <p:nvPr/>
        </p:nvPicPr>
        <p:blipFill rotWithShape="1">
          <a:blip r:embed="rId3">
            <a:alphaModFix/>
          </a:blip>
          <a:srcRect/>
          <a:stretch/>
        </p:blipFill>
        <p:spPr>
          <a:xfrm>
            <a:off x="4058560" y="5917998"/>
            <a:ext cx="1026876" cy="184525"/>
          </a:xfrm>
          <a:prstGeom prst="rect">
            <a:avLst/>
          </a:prstGeom>
          <a:noFill/>
          <a:ln>
            <a:noFill/>
          </a:ln>
        </p:spPr>
      </p:pic>
      <p:pic>
        <p:nvPicPr>
          <p:cNvPr id="3259" name="Google Shape;3259;p220"/>
          <p:cNvPicPr preferRelativeResize="0"/>
          <p:nvPr/>
        </p:nvPicPr>
        <p:blipFill>
          <a:blip r:embed="rId4">
            <a:alphaModFix/>
          </a:blip>
          <a:stretch>
            <a:fillRect/>
          </a:stretch>
        </p:blipFill>
        <p:spPr>
          <a:xfrm>
            <a:off x="1809525" y="2703950"/>
            <a:ext cx="5356750" cy="3214050"/>
          </a:xfrm>
          <a:prstGeom prst="rect">
            <a:avLst/>
          </a:prstGeom>
          <a:noFill/>
          <a:ln>
            <a:noFill/>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3263"/>
        <p:cNvGrpSpPr/>
        <p:nvPr/>
      </p:nvGrpSpPr>
      <p:grpSpPr>
        <a:xfrm>
          <a:off x="0" y="0"/>
          <a:ext cx="0" cy="0"/>
          <a:chOff x="0" y="0"/>
          <a:chExt cx="0" cy="0"/>
        </a:xfrm>
      </p:grpSpPr>
      <p:sp>
        <p:nvSpPr>
          <p:cNvPr id="3264" name="Google Shape;3264;p221"/>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정규분포의 특성</a:t>
            </a:r>
            <a:endParaRPr/>
          </a:p>
        </p:txBody>
      </p:sp>
      <p:sp>
        <p:nvSpPr>
          <p:cNvPr id="3265" name="Google Shape;3265;p22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266" name="Google Shape;3266;p22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221</a:t>
            </a:fld>
            <a:endParaRPr/>
          </a:p>
        </p:txBody>
      </p:sp>
      <p:sp>
        <p:nvSpPr>
          <p:cNvPr id="3267" name="Google Shape;3267;p221"/>
          <p:cNvSpPr txBox="1"/>
          <p:nvPr/>
        </p:nvSpPr>
        <p:spPr>
          <a:xfrm>
            <a:off x="315375" y="1128950"/>
            <a:ext cx="8722200" cy="8499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chemeClr val="dk1"/>
              </a:buClr>
              <a:buSzPts val="1900"/>
              <a:buChar char="●"/>
            </a:pPr>
            <a:r>
              <a:rPr lang="ko-KR" sz="1900">
                <a:solidFill>
                  <a:schemeClr val="dk1"/>
                </a:solidFill>
                <a:latin typeface="Malgun Gothic"/>
                <a:ea typeface="Malgun Gothic"/>
                <a:cs typeface="Malgun Gothic"/>
                <a:sym typeface="Malgun Gothic"/>
              </a:rPr>
              <a:t>확률변수 </a:t>
            </a:r>
            <a:r>
              <a:rPr lang="ko-KR" sz="1900" i="1">
                <a:solidFill>
                  <a:schemeClr val="dk1"/>
                </a:solidFill>
                <a:latin typeface="Times New Roman"/>
                <a:ea typeface="Times New Roman"/>
                <a:cs typeface="Times New Roman"/>
                <a:sym typeface="Times New Roman"/>
              </a:rPr>
              <a:t>X</a:t>
            </a:r>
            <a:r>
              <a:rPr lang="ko-KR" sz="1900">
                <a:solidFill>
                  <a:schemeClr val="dk1"/>
                </a:solidFill>
                <a:latin typeface="Malgun Gothic"/>
                <a:ea typeface="Malgun Gothic"/>
                <a:cs typeface="Malgun Gothic"/>
                <a:sym typeface="Malgun Gothic"/>
              </a:rPr>
              <a:t>가 평균이</a:t>
            </a:r>
            <a:r>
              <a:rPr lang="ko-KR" sz="1900" i="1">
                <a:solidFill>
                  <a:schemeClr val="dk1"/>
                </a:solidFill>
                <a:latin typeface="Malgun Gothic"/>
                <a:ea typeface="Malgun Gothic"/>
                <a:cs typeface="Malgun Gothic"/>
                <a:sym typeface="Malgun Gothic"/>
              </a:rPr>
              <a:t> μ</a:t>
            </a:r>
            <a:r>
              <a:rPr lang="ko-KR" sz="1900">
                <a:solidFill>
                  <a:schemeClr val="dk1"/>
                </a:solidFill>
                <a:latin typeface="Malgun Gothic"/>
                <a:ea typeface="Malgun Gothic"/>
                <a:cs typeface="Malgun Gothic"/>
                <a:sym typeface="Malgun Gothic"/>
              </a:rPr>
              <a:t>이고 표준편차가 </a:t>
            </a:r>
            <a:r>
              <a:rPr lang="ko-KR" sz="1900" i="1">
                <a:solidFill>
                  <a:schemeClr val="dk1"/>
                </a:solidFill>
                <a:latin typeface="Malgun Gothic"/>
                <a:ea typeface="Malgun Gothic"/>
                <a:cs typeface="Malgun Gothic"/>
                <a:sym typeface="Malgun Gothic"/>
              </a:rPr>
              <a:t>σ</a:t>
            </a:r>
            <a:r>
              <a:rPr lang="ko-KR" sz="1900">
                <a:solidFill>
                  <a:schemeClr val="dk1"/>
                </a:solidFill>
                <a:latin typeface="Malgun Gothic"/>
                <a:ea typeface="Malgun Gothic"/>
                <a:cs typeface="Malgun Gothic"/>
                <a:sym typeface="Malgun Gothic"/>
              </a:rPr>
              <a:t>인 정규분포를 따를 때 : </a:t>
            </a:r>
            <a:r>
              <a:rPr lang="ko-KR" sz="1900" i="1">
                <a:solidFill>
                  <a:schemeClr val="dk1"/>
                </a:solidFill>
                <a:latin typeface="Times New Roman"/>
                <a:ea typeface="Times New Roman"/>
                <a:cs typeface="Times New Roman"/>
                <a:sym typeface="Times New Roman"/>
              </a:rPr>
              <a:t>N</a:t>
            </a:r>
            <a:r>
              <a:rPr lang="ko-KR" sz="1900">
                <a:solidFill>
                  <a:schemeClr val="dk1"/>
                </a:solidFill>
                <a:latin typeface="Malgun Gothic"/>
                <a:ea typeface="Malgun Gothic"/>
                <a:cs typeface="Malgun Gothic"/>
                <a:sym typeface="Malgun Gothic"/>
              </a:rPr>
              <a:t>( </a:t>
            </a:r>
            <a:r>
              <a:rPr lang="ko-KR" sz="1900" i="1">
                <a:solidFill>
                  <a:schemeClr val="dk1"/>
                </a:solidFill>
                <a:latin typeface="Malgun Gothic"/>
                <a:ea typeface="Malgun Gothic"/>
                <a:cs typeface="Malgun Gothic"/>
                <a:sym typeface="Malgun Gothic"/>
              </a:rPr>
              <a:t>μ</a:t>
            </a:r>
            <a:r>
              <a:rPr lang="ko-KR" sz="1900" i="1">
                <a:solidFill>
                  <a:schemeClr val="dk1"/>
                </a:solidFill>
                <a:latin typeface="Times New Roman"/>
                <a:ea typeface="Times New Roman"/>
                <a:cs typeface="Times New Roman"/>
                <a:sym typeface="Times New Roman"/>
              </a:rPr>
              <a:t>, </a:t>
            </a:r>
            <a:r>
              <a:rPr lang="ko-KR" sz="1900" i="1">
                <a:solidFill>
                  <a:schemeClr val="dk1"/>
                </a:solidFill>
                <a:latin typeface="Malgun Gothic"/>
                <a:ea typeface="Malgun Gothic"/>
                <a:cs typeface="Malgun Gothic"/>
                <a:sym typeface="Malgun Gothic"/>
              </a:rPr>
              <a:t>σ</a:t>
            </a:r>
            <a:r>
              <a:rPr lang="ko-KR" sz="1900" i="1" baseline="30000">
                <a:solidFill>
                  <a:schemeClr val="dk1"/>
                </a:solidFill>
                <a:latin typeface="Times New Roman"/>
                <a:ea typeface="Times New Roman"/>
                <a:cs typeface="Times New Roman"/>
                <a:sym typeface="Times New Roman"/>
              </a:rPr>
              <a:t>2 </a:t>
            </a:r>
            <a:r>
              <a:rPr lang="ko-KR" sz="1900">
                <a:solidFill>
                  <a:schemeClr val="dk1"/>
                </a:solidFill>
                <a:latin typeface="Malgun Gothic"/>
                <a:ea typeface="Malgun Gothic"/>
                <a:cs typeface="Malgun Gothic"/>
                <a:sym typeface="Malgun Gothic"/>
              </a:rPr>
              <a:t>)</a:t>
            </a:r>
            <a:endParaRPr sz="2000">
              <a:solidFill>
                <a:schemeClr val="dk1"/>
              </a:solidFill>
              <a:latin typeface="Malgun Gothic"/>
              <a:ea typeface="Malgun Gothic"/>
              <a:cs typeface="Malgun Gothic"/>
              <a:sym typeface="Malgun Gothic"/>
            </a:endParaRPr>
          </a:p>
          <a:p>
            <a:pPr marL="914400" lvl="1" indent="-336550" algn="l" rtl="0">
              <a:lnSpc>
                <a:spcPct val="115000"/>
              </a:lnSpc>
              <a:spcBef>
                <a:spcPts val="0"/>
              </a:spcBef>
              <a:spcAft>
                <a:spcPts val="0"/>
              </a:spcAft>
              <a:buClr>
                <a:schemeClr val="dk1"/>
              </a:buClr>
              <a:buSzPts val="1700"/>
              <a:buFont typeface="Malgun Gothic"/>
              <a:buChar char="○"/>
            </a:pPr>
            <a:r>
              <a:rPr lang="ko-KR" sz="1700">
                <a:solidFill>
                  <a:schemeClr val="dk1"/>
                </a:solidFill>
                <a:latin typeface="Malgun Gothic"/>
                <a:ea typeface="Malgun Gothic"/>
                <a:cs typeface="Malgun Gothic"/>
                <a:sym typeface="Malgun Gothic"/>
              </a:rPr>
              <a:t>위치는 평균에 의해 결정되며 분포는 표준편차에 따라 달라진다.</a:t>
            </a:r>
            <a:endParaRPr sz="1700" i="1">
              <a:solidFill>
                <a:schemeClr val="dk1"/>
              </a:solidFill>
              <a:latin typeface="Malgun Gothic"/>
              <a:ea typeface="Malgun Gothic"/>
              <a:cs typeface="Malgun Gothic"/>
              <a:sym typeface="Malgun Gothic"/>
            </a:endParaRPr>
          </a:p>
        </p:txBody>
      </p:sp>
      <p:pic>
        <p:nvPicPr>
          <p:cNvPr id="3268" name="Google Shape;3268;p221"/>
          <p:cNvPicPr preferRelativeResize="0"/>
          <p:nvPr/>
        </p:nvPicPr>
        <p:blipFill>
          <a:blip r:embed="rId3">
            <a:alphaModFix/>
          </a:blip>
          <a:stretch>
            <a:fillRect/>
          </a:stretch>
        </p:blipFill>
        <p:spPr>
          <a:xfrm>
            <a:off x="1823332" y="2683756"/>
            <a:ext cx="5335150" cy="3201075"/>
          </a:xfrm>
          <a:prstGeom prst="rect">
            <a:avLst/>
          </a:prstGeom>
          <a:noFill/>
          <a:ln>
            <a:noFill/>
          </a:ln>
        </p:spPr>
      </p:pic>
      <p:pic>
        <p:nvPicPr>
          <p:cNvPr id="3269" name="Google Shape;3269;p221"/>
          <p:cNvPicPr preferRelativeResize="0"/>
          <p:nvPr/>
        </p:nvPicPr>
        <p:blipFill rotWithShape="1">
          <a:blip r:embed="rId4">
            <a:alphaModFix/>
          </a:blip>
          <a:srcRect/>
          <a:stretch/>
        </p:blipFill>
        <p:spPr>
          <a:xfrm>
            <a:off x="4058560" y="5917998"/>
            <a:ext cx="1026876" cy="184525"/>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3273"/>
        <p:cNvGrpSpPr/>
        <p:nvPr/>
      </p:nvGrpSpPr>
      <p:grpSpPr>
        <a:xfrm>
          <a:off x="0" y="0"/>
          <a:ext cx="0" cy="0"/>
          <a:chOff x="0" y="0"/>
          <a:chExt cx="0" cy="0"/>
        </a:xfrm>
      </p:grpSpPr>
      <p:sp>
        <p:nvSpPr>
          <p:cNvPr id="3274" name="Google Shape;3274;p222"/>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정규분포의 특성</a:t>
            </a:r>
            <a:endParaRPr/>
          </a:p>
        </p:txBody>
      </p:sp>
      <p:sp>
        <p:nvSpPr>
          <p:cNvPr id="3275" name="Google Shape;3275;p22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276" name="Google Shape;3276;p22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222</a:t>
            </a:fld>
            <a:endParaRPr/>
          </a:p>
        </p:txBody>
      </p:sp>
      <p:sp>
        <p:nvSpPr>
          <p:cNvPr id="3277" name="Google Shape;3277;p222"/>
          <p:cNvSpPr txBox="1"/>
          <p:nvPr/>
        </p:nvSpPr>
        <p:spPr>
          <a:xfrm>
            <a:off x="315375" y="1128950"/>
            <a:ext cx="8418000" cy="8760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Char char="●"/>
            </a:pPr>
            <a:r>
              <a:rPr lang="ko-KR" sz="2000">
                <a:solidFill>
                  <a:schemeClr val="dk1"/>
                </a:solidFill>
                <a:latin typeface="Malgun Gothic"/>
                <a:ea typeface="Malgun Gothic"/>
                <a:cs typeface="Malgun Gothic"/>
                <a:sym typeface="Malgun Gothic"/>
              </a:rPr>
              <a:t>확률변수 </a:t>
            </a:r>
            <a:r>
              <a:rPr lang="ko-KR" sz="2000" i="1">
                <a:solidFill>
                  <a:schemeClr val="dk1"/>
                </a:solidFill>
                <a:latin typeface="Times New Roman"/>
                <a:ea typeface="Times New Roman"/>
                <a:cs typeface="Times New Roman"/>
                <a:sym typeface="Times New Roman"/>
              </a:rPr>
              <a:t>X</a:t>
            </a:r>
            <a:r>
              <a:rPr lang="ko-KR" sz="2000">
                <a:solidFill>
                  <a:schemeClr val="dk1"/>
                </a:solidFill>
                <a:latin typeface="Malgun Gothic"/>
                <a:ea typeface="Malgun Gothic"/>
                <a:cs typeface="Malgun Gothic"/>
                <a:sym typeface="Malgun Gothic"/>
              </a:rPr>
              <a:t>가 평균</a:t>
            </a:r>
            <a:r>
              <a:rPr lang="ko-KR" sz="2000" i="1">
                <a:solidFill>
                  <a:schemeClr val="dk1"/>
                </a:solidFill>
                <a:latin typeface="Malgun Gothic"/>
                <a:ea typeface="Malgun Gothic"/>
                <a:cs typeface="Malgun Gothic"/>
                <a:sym typeface="Malgun Gothic"/>
              </a:rPr>
              <a:t> μ</a:t>
            </a:r>
            <a:r>
              <a:rPr lang="ko-KR" sz="2000">
                <a:solidFill>
                  <a:schemeClr val="dk1"/>
                </a:solidFill>
                <a:latin typeface="Malgun Gothic"/>
                <a:ea typeface="Malgun Gothic"/>
                <a:cs typeface="Malgun Gothic"/>
                <a:sym typeface="Malgun Gothic"/>
              </a:rPr>
              <a:t> 표준편차가 </a:t>
            </a:r>
            <a:r>
              <a:rPr lang="ko-KR" sz="2000" i="1">
                <a:solidFill>
                  <a:schemeClr val="dk1"/>
                </a:solidFill>
                <a:latin typeface="Malgun Gothic"/>
                <a:ea typeface="Malgun Gothic"/>
                <a:cs typeface="Malgun Gothic"/>
                <a:sym typeface="Malgun Gothic"/>
              </a:rPr>
              <a:t>σ</a:t>
            </a:r>
            <a:r>
              <a:rPr lang="ko-KR" sz="2000">
                <a:solidFill>
                  <a:schemeClr val="dk1"/>
                </a:solidFill>
                <a:latin typeface="Malgun Gothic"/>
                <a:ea typeface="Malgun Gothic"/>
                <a:cs typeface="Malgun Gothic"/>
                <a:sym typeface="Malgun Gothic"/>
              </a:rPr>
              <a:t>인 정규분포를 따를 때 : N( </a:t>
            </a:r>
            <a:r>
              <a:rPr lang="ko-KR" sz="2000" i="1">
                <a:solidFill>
                  <a:schemeClr val="dk1"/>
                </a:solidFill>
                <a:latin typeface="Malgun Gothic"/>
                <a:ea typeface="Malgun Gothic"/>
                <a:cs typeface="Malgun Gothic"/>
                <a:sym typeface="Malgun Gothic"/>
              </a:rPr>
              <a:t>μ</a:t>
            </a:r>
            <a:r>
              <a:rPr lang="ko-KR" sz="2000" i="1">
                <a:solidFill>
                  <a:schemeClr val="dk1"/>
                </a:solidFill>
                <a:latin typeface="Times New Roman"/>
                <a:ea typeface="Times New Roman"/>
                <a:cs typeface="Times New Roman"/>
                <a:sym typeface="Times New Roman"/>
              </a:rPr>
              <a:t>, </a:t>
            </a:r>
            <a:r>
              <a:rPr lang="ko-KR" sz="2000" i="1">
                <a:solidFill>
                  <a:schemeClr val="dk1"/>
                </a:solidFill>
                <a:latin typeface="Malgun Gothic"/>
                <a:ea typeface="Malgun Gothic"/>
                <a:cs typeface="Malgun Gothic"/>
                <a:sym typeface="Malgun Gothic"/>
              </a:rPr>
              <a:t>σ</a:t>
            </a:r>
            <a:r>
              <a:rPr lang="ko-KR" sz="2000" i="1" baseline="30000">
                <a:solidFill>
                  <a:schemeClr val="dk1"/>
                </a:solidFill>
                <a:latin typeface="Times New Roman"/>
                <a:ea typeface="Times New Roman"/>
                <a:cs typeface="Times New Roman"/>
                <a:sym typeface="Times New Roman"/>
              </a:rPr>
              <a:t>2 </a:t>
            </a:r>
            <a:r>
              <a:rPr lang="ko-KR" sz="2000">
                <a:solidFill>
                  <a:schemeClr val="dk1"/>
                </a:solidFill>
                <a:latin typeface="Malgun Gothic"/>
                <a:ea typeface="Malgun Gothic"/>
                <a:cs typeface="Malgun Gothic"/>
                <a:sym typeface="Malgun Gothic"/>
              </a:rPr>
              <a:t>)</a:t>
            </a:r>
            <a:endParaRPr sz="2000">
              <a:solidFill>
                <a:schemeClr val="dk1"/>
              </a:solidFill>
              <a:latin typeface="Malgun Gothic"/>
              <a:ea typeface="Malgun Gothic"/>
              <a:cs typeface="Malgun Gothic"/>
              <a:sym typeface="Malgun Gothic"/>
            </a:endParaRPr>
          </a:p>
          <a:p>
            <a:pPr marL="914400" lvl="1" indent="-336550" algn="l" rtl="0">
              <a:lnSpc>
                <a:spcPct val="115000"/>
              </a:lnSpc>
              <a:spcBef>
                <a:spcPts val="0"/>
              </a:spcBef>
              <a:spcAft>
                <a:spcPts val="0"/>
              </a:spcAft>
              <a:buClr>
                <a:schemeClr val="dk1"/>
              </a:buClr>
              <a:buSzPts val="1700"/>
              <a:buFont typeface="Malgun Gothic"/>
              <a:buChar char="○"/>
            </a:pPr>
            <a:r>
              <a:rPr lang="ko-KR" sz="1700">
                <a:solidFill>
                  <a:schemeClr val="dk1"/>
                </a:solidFill>
                <a:latin typeface="Malgun Gothic"/>
                <a:ea typeface="Malgun Gothic"/>
                <a:cs typeface="Malgun Gothic"/>
                <a:sym typeface="Malgun Gothic"/>
              </a:rPr>
              <a:t>곡선아래 면적(확률)은 항상 1이다.</a:t>
            </a:r>
            <a:endParaRPr sz="1700" i="1">
              <a:solidFill>
                <a:schemeClr val="dk1"/>
              </a:solidFill>
              <a:latin typeface="Malgun Gothic"/>
              <a:ea typeface="Malgun Gothic"/>
              <a:cs typeface="Malgun Gothic"/>
              <a:sym typeface="Malgun Gothic"/>
            </a:endParaRPr>
          </a:p>
        </p:txBody>
      </p:sp>
      <p:pic>
        <p:nvPicPr>
          <p:cNvPr id="3278" name="Google Shape;3278;p222" descr="정규분포(1S범위)"/>
          <p:cNvPicPr preferRelativeResize="0"/>
          <p:nvPr/>
        </p:nvPicPr>
        <p:blipFill rotWithShape="1">
          <a:blip r:embed="rId3">
            <a:alphaModFix/>
          </a:blip>
          <a:srcRect/>
          <a:stretch/>
        </p:blipFill>
        <p:spPr>
          <a:xfrm>
            <a:off x="3649663" y="1946623"/>
            <a:ext cx="1730375" cy="2895600"/>
          </a:xfrm>
          <a:prstGeom prst="rect">
            <a:avLst/>
          </a:prstGeom>
          <a:noFill/>
          <a:ln>
            <a:noFill/>
          </a:ln>
        </p:spPr>
      </p:pic>
      <p:grpSp>
        <p:nvGrpSpPr>
          <p:cNvPr id="3279" name="Google Shape;3279;p222"/>
          <p:cNvGrpSpPr/>
          <p:nvPr/>
        </p:nvGrpSpPr>
        <p:grpSpPr>
          <a:xfrm>
            <a:off x="3644900" y="3478560"/>
            <a:ext cx="1811338" cy="476251"/>
            <a:chOff x="2296" y="2496"/>
            <a:chExt cx="1141" cy="300"/>
          </a:xfrm>
        </p:grpSpPr>
        <p:sp>
          <p:nvSpPr>
            <p:cNvPr id="3280" name="Google Shape;3280;p222"/>
            <p:cNvSpPr txBox="1"/>
            <p:nvPr/>
          </p:nvSpPr>
          <p:spPr>
            <a:xfrm>
              <a:off x="2296" y="2496"/>
              <a:ext cx="600" cy="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34.13%</a:t>
              </a:r>
              <a:endParaRPr sz="1400" b="0" i="0" u="none" strike="noStrike" cap="none">
                <a:solidFill>
                  <a:srgbClr val="000000"/>
                </a:solidFill>
                <a:latin typeface="Arial"/>
                <a:ea typeface="Arial"/>
                <a:cs typeface="Arial"/>
                <a:sym typeface="Arial"/>
              </a:endParaRPr>
            </a:p>
          </p:txBody>
        </p:sp>
        <p:sp>
          <p:nvSpPr>
            <p:cNvPr id="3281" name="Google Shape;3281;p222"/>
            <p:cNvSpPr txBox="1"/>
            <p:nvPr/>
          </p:nvSpPr>
          <p:spPr>
            <a:xfrm>
              <a:off x="2837" y="2496"/>
              <a:ext cx="600" cy="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34.13%</a:t>
              </a:r>
              <a:endParaRPr sz="1400" b="0" i="0" u="none" strike="noStrike" cap="none">
                <a:solidFill>
                  <a:srgbClr val="000000"/>
                </a:solidFill>
                <a:latin typeface="Arial"/>
                <a:ea typeface="Arial"/>
                <a:cs typeface="Arial"/>
                <a:sym typeface="Arial"/>
              </a:endParaRPr>
            </a:p>
          </p:txBody>
        </p:sp>
      </p:grpSp>
      <p:pic>
        <p:nvPicPr>
          <p:cNvPr id="3282" name="Google Shape;3282;p222"/>
          <p:cNvPicPr preferRelativeResize="0"/>
          <p:nvPr/>
        </p:nvPicPr>
        <p:blipFill rotWithShape="1">
          <a:blip r:embed="rId4">
            <a:alphaModFix/>
          </a:blip>
          <a:srcRect/>
          <a:stretch/>
        </p:blipFill>
        <p:spPr>
          <a:xfrm>
            <a:off x="4386263" y="4840635"/>
            <a:ext cx="203199" cy="212725"/>
          </a:xfrm>
          <a:prstGeom prst="rect">
            <a:avLst/>
          </a:prstGeom>
          <a:solidFill>
            <a:schemeClr val="lt1"/>
          </a:solidFill>
          <a:ln>
            <a:noFill/>
          </a:ln>
        </p:spPr>
      </p:pic>
      <p:pic>
        <p:nvPicPr>
          <p:cNvPr id="3283" name="Google Shape;3283;p222"/>
          <p:cNvPicPr preferRelativeResize="0"/>
          <p:nvPr/>
        </p:nvPicPr>
        <p:blipFill rotWithShape="1">
          <a:blip r:embed="rId5">
            <a:alphaModFix/>
          </a:blip>
          <a:srcRect/>
          <a:stretch/>
        </p:blipFill>
        <p:spPr>
          <a:xfrm>
            <a:off x="3386138" y="4842223"/>
            <a:ext cx="390524" cy="212725"/>
          </a:xfrm>
          <a:prstGeom prst="rect">
            <a:avLst/>
          </a:prstGeom>
          <a:solidFill>
            <a:schemeClr val="lt1"/>
          </a:solidFill>
          <a:ln>
            <a:noFill/>
          </a:ln>
        </p:spPr>
      </p:pic>
      <p:pic>
        <p:nvPicPr>
          <p:cNvPr id="3284" name="Google Shape;3284;p222"/>
          <p:cNvPicPr preferRelativeResize="0"/>
          <p:nvPr/>
        </p:nvPicPr>
        <p:blipFill rotWithShape="1">
          <a:blip r:embed="rId6">
            <a:alphaModFix/>
          </a:blip>
          <a:srcRect/>
          <a:stretch/>
        </p:blipFill>
        <p:spPr>
          <a:xfrm>
            <a:off x="5222875" y="4846985"/>
            <a:ext cx="250825" cy="212726"/>
          </a:xfrm>
          <a:prstGeom prst="rect">
            <a:avLst/>
          </a:prstGeom>
          <a:solidFill>
            <a:schemeClr val="lt1"/>
          </a:solidFill>
          <a:ln>
            <a:noFill/>
          </a:ln>
        </p:spPr>
      </p:pic>
      <p:cxnSp>
        <p:nvCxnSpPr>
          <p:cNvPr id="3285" name="Google Shape;3285;p222"/>
          <p:cNvCxnSpPr/>
          <p:nvPr/>
        </p:nvCxnSpPr>
        <p:spPr>
          <a:xfrm>
            <a:off x="3670638" y="5078750"/>
            <a:ext cx="0" cy="369300"/>
          </a:xfrm>
          <a:prstGeom prst="straightConnector1">
            <a:avLst/>
          </a:prstGeom>
          <a:noFill/>
          <a:ln w="9525" cap="flat" cmpd="sng">
            <a:solidFill>
              <a:srgbClr val="990000"/>
            </a:solidFill>
            <a:prstDash val="solid"/>
            <a:round/>
            <a:headEnd type="none" w="sm" len="sm"/>
            <a:tailEnd type="none" w="sm" len="sm"/>
          </a:ln>
        </p:spPr>
      </p:cxnSp>
      <p:cxnSp>
        <p:nvCxnSpPr>
          <p:cNvPr id="3286" name="Google Shape;3286;p222"/>
          <p:cNvCxnSpPr/>
          <p:nvPr/>
        </p:nvCxnSpPr>
        <p:spPr>
          <a:xfrm>
            <a:off x="5370863" y="5078750"/>
            <a:ext cx="0" cy="369300"/>
          </a:xfrm>
          <a:prstGeom prst="straightConnector1">
            <a:avLst/>
          </a:prstGeom>
          <a:noFill/>
          <a:ln w="9525" cap="flat" cmpd="sng">
            <a:solidFill>
              <a:srgbClr val="990000"/>
            </a:solidFill>
            <a:prstDash val="solid"/>
            <a:round/>
            <a:headEnd type="none" w="sm" len="sm"/>
            <a:tailEnd type="none" w="sm" len="sm"/>
          </a:ln>
        </p:spPr>
      </p:cxnSp>
      <p:cxnSp>
        <p:nvCxnSpPr>
          <p:cNvPr id="3287" name="Google Shape;3287;p222"/>
          <p:cNvCxnSpPr/>
          <p:nvPr/>
        </p:nvCxnSpPr>
        <p:spPr>
          <a:xfrm>
            <a:off x="3678576" y="5414162"/>
            <a:ext cx="1708800" cy="0"/>
          </a:xfrm>
          <a:prstGeom prst="straightConnector1">
            <a:avLst/>
          </a:prstGeom>
          <a:noFill/>
          <a:ln w="9525" cap="flat" cmpd="sng">
            <a:solidFill>
              <a:srgbClr val="990000"/>
            </a:solidFill>
            <a:prstDash val="solid"/>
            <a:round/>
            <a:headEnd type="triangle" w="med" len="med"/>
            <a:tailEnd type="triangle" w="med" len="med"/>
          </a:ln>
        </p:spPr>
      </p:cxnSp>
      <p:sp>
        <p:nvSpPr>
          <p:cNvPr id="3288" name="Google Shape;3288;p222"/>
          <p:cNvSpPr txBox="1"/>
          <p:nvPr/>
        </p:nvSpPr>
        <p:spPr>
          <a:xfrm>
            <a:off x="4164010" y="5100512"/>
            <a:ext cx="952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68.26%</a:t>
            </a:r>
            <a:endParaRPr sz="1400" b="0" i="0" u="none" strike="noStrike" cap="none">
              <a:solidFill>
                <a:srgbClr val="000000"/>
              </a:solidFill>
              <a:latin typeface="Arial"/>
              <a:ea typeface="Arial"/>
              <a:cs typeface="Arial"/>
              <a:sym typeface="Arial"/>
            </a:endParaRPr>
          </a:p>
        </p:txBody>
      </p:sp>
      <p:grpSp>
        <p:nvGrpSpPr>
          <p:cNvPr id="3289" name="Google Shape;3289;p222"/>
          <p:cNvGrpSpPr/>
          <p:nvPr/>
        </p:nvGrpSpPr>
        <p:grpSpPr>
          <a:xfrm>
            <a:off x="2786063" y="3029298"/>
            <a:ext cx="3462230" cy="1820636"/>
            <a:chOff x="1755" y="2213"/>
            <a:chExt cx="2181" cy="1147"/>
          </a:xfrm>
        </p:grpSpPr>
        <p:pic>
          <p:nvPicPr>
            <p:cNvPr id="3290" name="Google Shape;3290;p222" descr="정규분포(2S범위)"/>
            <p:cNvPicPr preferRelativeResize="0"/>
            <p:nvPr/>
          </p:nvPicPr>
          <p:blipFill rotWithShape="1">
            <a:blip r:embed="rId7">
              <a:alphaModFix/>
            </a:blip>
            <a:srcRect/>
            <a:stretch/>
          </p:blipFill>
          <p:spPr>
            <a:xfrm>
              <a:off x="1755" y="2213"/>
              <a:ext cx="554" cy="1147"/>
            </a:xfrm>
            <a:prstGeom prst="rect">
              <a:avLst/>
            </a:prstGeom>
            <a:noFill/>
            <a:ln>
              <a:noFill/>
            </a:ln>
          </p:spPr>
        </p:pic>
        <p:pic>
          <p:nvPicPr>
            <p:cNvPr id="3291" name="Google Shape;3291;p222" descr="정규분포(2S범위-1)"/>
            <p:cNvPicPr preferRelativeResize="0"/>
            <p:nvPr/>
          </p:nvPicPr>
          <p:blipFill rotWithShape="1">
            <a:blip r:embed="rId8">
              <a:alphaModFix/>
            </a:blip>
            <a:srcRect/>
            <a:stretch/>
          </p:blipFill>
          <p:spPr>
            <a:xfrm>
              <a:off x="3378" y="2213"/>
              <a:ext cx="558" cy="1147"/>
            </a:xfrm>
            <a:prstGeom prst="rect">
              <a:avLst/>
            </a:prstGeom>
            <a:noFill/>
            <a:ln>
              <a:noFill/>
            </a:ln>
          </p:spPr>
        </p:pic>
      </p:grpSp>
      <p:sp>
        <p:nvSpPr>
          <p:cNvPr id="3292" name="Google Shape;3292;p222"/>
          <p:cNvSpPr txBox="1"/>
          <p:nvPr/>
        </p:nvSpPr>
        <p:spPr>
          <a:xfrm>
            <a:off x="2787650" y="4254848"/>
            <a:ext cx="9795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ko-KR" sz="1600" b="0" i="0" u="none" strike="noStrike" cap="none">
                <a:solidFill>
                  <a:srgbClr val="000000"/>
                </a:solidFill>
                <a:latin typeface="Book Antiqua"/>
                <a:ea typeface="Book Antiqua"/>
                <a:cs typeface="Book Antiqua"/>
                <a:sym typeface="Book Antiqua"/>
              </a:rPr>
              <a:t>13.60%</a:t>
            </a:r>
            <a:endParaRPr sz="1400" b="0" i="0" u="none" strike="noStrike" cap="none">
              <a:solidFill>
                <a:srgbClr val="000000"/>
              </a:solidFill>
              <a:latin typeface="Arial"/>
              <a:ea typeface="Arial"/>
              <a:cs typeface="Arial"/>
              <a:sym typeface="Arial"/>
            </a:endParaRPr>
          </a:p>
        </p:txBody>
      </p:sp>
      <p:sp>
        <p:nvSpPr>
          <p:cNvPr id="3293" name="Google Shape;3293;p222"/>
          <p:cNvSpPr txBox="1"/>
          <p:nvPr/>
        </p:nvSpPr>
        <p:spPr>
          <a:xfrm>
            <a:off x="5336553" y="4254848"/>
            <a:ext cx="9795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ko-KR" sz="1600" b="0" i="0" u="none" strike="noStrike" cap="none">
                <a:solidFill>
                  <a:srgbClr val="000000"/>
                </a:solidFill>
                <a:latin typeface="Book Antiqua"/>
                <a:ea typeface="Book Antiqua"/>
                <a:cs typeface="Book Antiqua"/>
                <a:sym typeface="Book Antiqua"/>
              </a:rPr>
              <a:t>13.60%</a:t>
            </a:r>
            <a:endParaRPr sz="1400" b="0" i="0" u="none" strike="noStrike" cap="none">
              <a:solidFill>
                <a:srgbClr val="000000"/>
              </a:solidFill>
              <a:latin typeface="Arial"/>
              <a:ea typeface="Arial"/>
              <a:cs typeface="Arial"/>
              <a:sym typeface="Arial"/>
            </a:endParaRPr>
          </a:p>
        </p:txBody>
      </p:sp>
      <p:cxnSp>
        <p:nvCxnSpPr>
          <p:cNvPr id="3294" name="Google Shape;3294;p222"/>
          <p:cNvCxnSpPr/>
          <p:nvPr/>
        </p:nvCxnSpPr>
        <p:spPr>
          <a:xfrm>
            <a:off x="2819400" y="5105750"/>
            <a:ext cx="0" cy="822000"/>
          </a:xfrm>
          <a:prstGeom prst="straightConnector1">
            <a:avLst/>
          </a:prstGeom>
          <a:noFill/>
          <a:ln w="9525" cap="flat" cmpd="sng">
            <a:solidFill>
              <a:srgbClr val="990000"/>
            </a:solidFill>
            <a:prstDash val="solid"/>
            <a:round/>
            <a:headEnd type="none" w="sm" len="sm"/>
            <a:tailEnd type="none" w="sm" len="sm"/>
          </a:ln>
        </p:spPr>
      </p:cxnSp>
      <p:cxnSp>
        <p:nvCxnSpPr>
          <p:cNvPr id="3295" name="Google Shape;3295;p222"/>
          <p:cNvCxnSpPr/>
          <p:nvPr/>
        </p:nvCxnSpPr>
        <p:spPr>
          <a:xfrm>
            <a:off x="6248400" y="5105750"/>
            <a:ext cx="0" cy="822000"/>
          </a:xfrm>
          <a:prstGeom prst="straightConnector1">
            <a:avLst/>
          </a:prstGeom>
          <a:noFill/>
          <a:ln w="9525" cap="flat" cmpd="sng">
            <a:solidFill>
              <a:srgbClr val="990000"/>
            </a:solidFill>
            <a:prstDash val="solid"/>
            <a:round/>
            <a:headEnd type="none" w="sm" len="sm"/>
            <a:tailEnd type="none" w="sm" len="sm"/>
          </a:ln>
        </p:spPr>
      </p:cxnSp>
      <p:cxnSp>
        <p:nvCxnSpPr>
          <p:cNvPr id="3296" name="Google Shape;3296;p222"/>
          <p:cNvCxnSpPr/>
          <p:nvPr/>
        </p:nvCxnSpPr>
        <p:spPr>
          <a:xfrm>
            <a:off x="2826289" y="5773309"/>
            <a:ext cx="3438600" cy="0"/>
          </a:xfrm>
          <a:prstGeom prst="straightConnector1">
            <a:avLst/>
          </a:prstGeom>
          <a:noFill/>
          <a:ln w="9525" cap="flat" cmpd="sng">
            <a:solidFill>
              <a:srgbClr val="990000"/>
            </a:solidFill>
            <a:prstDash val="solid"/>
            <a:round/>
            <a:headEnd type="triangle" w="med" len="med"/>
            <a:tailEnd type="triangle" w="med" len="med"/>
          </a:ln>
        </p:spPr>
      </p:cxnSp>
      <p:sp>
        <p:nvSpPr>
          <p:cNvPr id="3297" name="Google Shape;3297;p222"/>
          <p:cNvSpPr txBox="1"/>
          <p:nvPr/>
        </p:nvSpPr>
        <p:spPr>
          <a:xfrm>
            <a:off x="3654342" y="5457025"/>
            <a:ext cx="19209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95.44%</a:t>
            </a:r>
            <a:endParaRPr sz="1400" b="0" i="0" u="none" strike="noStrike" cap="none">
              <a:solidFill>
                <a:srgbClr val="000000"/>
              </a:solidFill>
              <a:latin typeface="Arial"/>
              <a:ea typeface="Arial"/>
              <a:cs typeface="Arial"/>
              <a:sym typeface="Arial"/>
            </a:endParaRPr>
          </a:p>
        </p:txBody>
      </p:sp>
      <p:pic>
        <p:nvPicPr>
          <p:cNvPr id="3298" name="Google Shape;3298;p222"/>
          <p:cNvPicPr preferRelativeResize="0"/>
          <p:nvPr/>
        </p:nvPicPr>
        <p:blipFill rotWithShape="1">
          <a:blip r:embed="rId9">
            <a:alphaModFix/>
          </a:blip>
          <a:srcRect/>
          <a:stretch/>
        </p:blipFill>
        <p:spPr>
          <a:xfrm>
            <a:off x="6096000" y="4846985"/>
            <a:ext cx="280988" cy="212726"/>
          </a:xfrm>
          <a:prstGeom prst="rect">
            <a:avLst/>
          </a:prstGeom>
          <a:solidFill>
            <a:schemeClr val="lt1"/>
          </a:solidFill>
          <a:ln>
            <a:noFill/>
          </a:ln>
        </p:spPr>
      </p:pic>
      <p:pic>
        <p:nvPicPr>
          <p:cNvPr id="3299" name="Google Shape;3299;p222"/>
          <p:cNvPicPr preferRelativeResize="0"/>
          <p:nvPr/>
        </p:nvPicPr>
        <p:blipFill rotWithShape="1">
          <a:blip r:embed="rId10">
            <a:alphaModFix/>
          </a:blip>
          <a:srcRect/>
          <a:stretch/>
        </p:blipFill>
        <p:spPr>
          <a:xfrm>
            <a:off x="1684338" y="4853335"/>
            <a:ext cx="400051" cy="212726"/>
          </a:xfrm>
          <a:prstGeom prst="rect">
            <a:avLst/>
          </a:prstGeom>
          <a:solidFill>
            <a:schemeClr val="lt1"/>
          </a:solidFill>
          <a:ln>
            <a:noFill/>
          </a:ln>
        </p:spPr>
      </p:pic>
      <p:pic>
        <p:nvPicPr>
          <p:cNvPr id="3300" name="Google Shape;3300;p222"/>
          <p:cNvPicPr preferRelativeResize="0"/>
          <p:nvPr/>
        </p:nvPicPr>
        <p:blipFill rotWithShape="1">
          <a:blip r:embed="rId11">
            <a:alphaModFix/>
          </a:blip>
          <a:srcRect/>
          <a:stretch/>
        </p:blipFill>
        <p:spPr>
          <a:xfrm>
            <a:off x="6969125" y="4850160"/>
            <a:ext cx="261937" cy="212726"/>
          </a:xfrm>
          <a:prstGeom prst="rect">
            <a:avLst/>
          </a:prstGeom>
          <a:solidFill>
            <a:schemeClr val="lt1"/>
          </a:solidFill>
          <a:ln>
            <a:noFill/>
          </a:ln>
        </p:spPr>
      </p:pic>
      <p:pic>
        <p:nvPicPr>
          <p:cNvPr id="3301" name="Google Shape;3301;p222"/>
          <p:cNvPicPr preferRelativeResize="0"/>
          <p:nvPr/>
        </p:nvPicPr>
        <p:blipFill rotWithShape="1">
          <a:blip r:embed="rId12">
            <a:alphaModFix/>
          </a:blip>
          <a:srcRect/>
          <a:stretch/>
        </p:blipFill>
        <p:spPr>
          <a:xfrm>
            <a:off x="2498725" y="4842223"/>
            <a:ext cx="420689" cy="212726"/>
          </a:xfrm>
          <a:prstGeom prst="rect">
            <a:avLst/>
          </a:prstGeom>
          <a:solidFill>
            <a:schemeClr val="lt1"/>
          </a:solidFill>
          <a:ln>
            <a:noFill/>
          </a:ln>
        </p:spPr>
      </p:pic>
      <p:pic>
        <p:nvPicPr>
          <p:cNvPr id="3302" name="Google Shape;3302;p222" descr="정규분포(3S범위)"/>
          <p:cNvPicPr preferRelativeResize="0"/>
          <p:nvPr/>
        </p:nvPicPr>
        <p:blipFill rotWithShape="1">
          <a:blip r:embed="rId13">
            <a:alphaModFix/>
          </a:blip>
          <a:srcRect/>
          <a:stretch/>
        </p:blipFill>
        <p:spPr>
          <a:xfrm>
            <a:off x="1912938" y="4392960"/>
            <a:ext cx="892532" cy="446182"/>
          </a:xfrm>
          <a:prstGeom prst="rect">
            <a:avLst/>
          </a:prstGeom>
          <a:noFill/>
          <a:ln>
            <a:noFill/>
          </a:ln>
        </p:spPr>
      </p:pic>
      <p:pic>
        <p:nvPicPr>
          <p:cNvPr id="3303" name="Google Shape;3303;p222" descr="정규분포(3S범위-1)"/>
          <p:cNvPicPr preferRelativeResize="0"/>
          <p:nvPr/>
        </p:nvPicPr>
        <p:blipFill rotWithShape="1">
          <a:blip r:embed="rId14">
            <a:alphaModFix/>
          </a:blip>
          <a:srcRect/>
          <a:stretch/>
        </p:blipFill>
        <p:spPr>
          <a:xfrm>
            <a:off x="6232525" y="4400898"/>
            <a:ext cx="892532" cy="442880"/>
          </a:xfrm>
          <a:prstGeom prst="rect">
            <a:avLst/>
          </a:prstGeom>
          <a:noFill/>
          <a:ln>
            <a:noFill/>
          </a:ln>
        </p:spPr>
      </p:pic>
      <p:sp>
        <p:nvSpPr>
          <p:cNvPr id="3304" name="Google Shape;3304;p222"/>
          <p:cNvSpPr txBox="1"/>
          <p:nvPr/>
        </p:nvSpPr>
        <p:spPr>
          <a:xfrm>
            <a:off x="2286000" y="3885626"/>
            <a:ext cx="746100" cy="3693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2.15%</a:t>
            </a:r>
            <a:endParaRPr sz="1400" b="0" i="0" u="none" strike="noStrike" cap="none">
              <a:solidFill>
                <a:srgbClr val="000000"/>
              </a:solidFill>
              <a:latin typeface="Arial"/>
              <a:ea typeface="Arial"/>
              <a:cs typeface="Arial"/>
              <a:sym typeface="Arial"/>
            </a:endParaRPr>
          </a:p>
        </p:txBody>
      </p:sp>
      <p:cxnSp>
        <p:nvCxnSpPr>
          <p:cNvPr id="3305" name="Google Shape;3305;p222"/>
          <p:cNvCxnSpPr/>
          <p:nvPr/>
        </p:nvCxnSpPr>
        <p:spPr>
          <a:xfrm>
            <a:off x="2590800" y="4266636"/>
            <a:ext cx="0" cy="476100"/>
          </a:xfrm>
          <a:prstGeom prst="straightConnector1">
            <a:avLst/>
          </a:prstGeom>
          <a:noFill/>
          <a:ln w="9525" cap="flat" cmpd="sng">
            <a:solidFill>
              <a:schemeClr val="dk1"/>
            </a:solidFill>
            <a:prstDash val="solid"/>
            <a:round/>
            <a:headEnd type="none" w="sm" len="sm"/>
            <a:tailEnd type="triangle" w="med" len="med"/>
          </a:ln>
        </p:spPr>
      </p:cxnSp>
      <p:sp>
        <p:nvSpPr>
          <p:cNvPr id="3306" name="Google Shape;3306;p222"/>
          <p:cNvSpPr txBox="1"/>
          <p:nvPr/>
        </p:nvSpPr>
        <p:spPr>
          <a:xfrm flipH="1">
            <a:off x="6205452" y="3934175"/>
            <a:ext cx="746100" cy="3693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2.15%</a:t>
            </a:r>
            <a:endParaRPr sz="1400" b="0" i="0" u="none" strike="noStrike" cap="none">
              <a:solidFill>
                <a:srgbClr val="000000"/>
              </a:solidFill>
              <a:latin typeface="Arial"/>
              <a:ea typeface="Arial"/>
              <a:cs typeface="Arial"/>
              <a:sym typeface="Arial"/>
            </a:endParaRPr>
          </a:p>
        </p:txBody>
      </p:sp>
      <p:cxnSp>
        <p:nvCxnSpPr>
          <p:cNvPr id="3307" name="Google Shape;3307;p222"/>
          <p:cNvCxnSpPr/>
          <p:nvPr/>
        </p:nvCxnSpPr>
        <p:spPr>
          <a:xfrm>
            <a:off x="6403402" y="4240560"/>
            <a:ext cx="0" cy="476100"/>
          </a:xfrm>
          <a:prstGeom prst="straightConnector1">
            <a:avLst/>
          </a:prstGeom>
          <a:noFill/>
          <a:ln w="9525" cap="flat" cmpd="sng">
            <a:solidFill>
              <a:schemeClr val="dk1"/>
            </a:solidFill>
            <a:prstDash val="solid"/>
            <a:round/>
            <a:headEnd type="none" w="sm" len="sm"/>
            <a:tailEnd type="triangle" w="med" len="med"/>
          </a:ln>
        </p:spPr>
      </p:cxnSp>
      <p:cxnSp>
        <p:nvCxnSpPr>
          <p:cNvPr id="3308" name="Google Shape;3308;p222"/>
          <p:cNvCxnSpPr/>
          <p:nvPr/>
        </p:nvCxnSpPr>
        <p:spPr>
          <a:xfrm>
            <a:off x="1905000" y="5078750"/>
            <a:ext cx="0" cy="1082700"/>
          </a:xfrm>
          <a:prstGeom prst="straightConnector1">
            <a:avLst/>
          </a:prstGeom>
          <a:noFill/>
          <a:ln w="9525" cap="flat" cmpd="sng">
            <a:solidFill>
              <a:srgbClr val="990000"/>
            </a:solidFill>
            <a:prstDash val="solid"/>
            <a:round/>
            <a:headEnd type="none" w="sm" len="sm"/>
            <a:tailEnd type="none" w="sm" len="sm"/>
          </a:ln>
        </p:spPr>
      </p:cxnSp>
      <p:cxnSp>
        <p:nvCxnSpPr>
          <p:cNvPr id="3309" name="Google Shape;3309;p222"/>
          <p:cNvCxnSpPr/>
          <p:nvPr/>
        </p:nvCxnSpPr>
        <p:spPr>
          <a:xfrm>
            <a:off x="7162800" y="5078750"/>
            <a:ext cx="0" cy="1082700"/>
          </a:xfrm>
          <a:prstGeom prst="straightConnector1">
            <a:avLst/>
          </a:prstGeom>
          <a:noFill/>
          <a:ln w="9525" cap="flat" cmpd="sng">
            <a:solidFill>
              <a:srgbClr val="990000"/>
            </a:solidFill>
            <a:prstDash val="solid"/>
            <a:round/>
            <a:headEnd type="none" w="sm" len="sm"/>
            <a:tailEnd type="none" w="sm" len="sm"/>
          </a:ln>
        </p:spPr>
      </p:cxnSp>
      <p:cxnSp>
        <p:nvCxnSpPr>
          <p:cNvPr id="3310" name="Google Shape;3310;p222"/>
          <p:cNvCxnSpPr/>
          <p:nvPr/>
        </p:nvCxnSpPr>
        <p:spPr>
          <a:xfrm>
            <a:off x="1929546" y="6096719"/>
            <a:ext cx="5230800" cy="0"/>
          </a:xfrm>
          <a:prstGeom prst="straightConnector1">
            <a:avLst/>
          </a:prstGeom>
          <a:noFill/>
          <a:ln w="9525" cap="flat" cmpd="sng">
            <a:solidFill>
              <a:srgbClr val="990000"/>
            </a:solidFill>
            <a:prstDash val="solid"/>
            <a:round/>
            <a:headEnd type="triangle" w="med" len="med"/>
            <a:tailEnd type="triangle" w="med" len="med"/>
          </a:ln>
        </p:spPr>
      </p:cxnSp>
      <p:sp>
        <p:nvSpPr>
          <p:cNvPr id="3311" name="Google Shape;3311;p222"/>
          <p:cNvSpPr txBox="1"/>
          <p:nvPr/>
        </p:nvSpPr>
        <p:spPr>
          <a:xfrm>
            <a:off x="3140951" y="5796106"/>
            <a:ext cx="29454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99.74%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3315"/>
        <p:cNvGrpSpPr/>
        <p:nvPr/>
      </p:nvGrpSpPr>
      <p:grpSpPr>
        <a:xfrm>
          <a:off x="0" y="0"/>
          <a:ext cx="0" cy="0"/>
          <a:chOff x="0" y="0"/>
          <a:chExt cx="0" cy="0"/>
        </a:xfrm>
      </p:grpSpPr>
      <p:sp>
        <p:nvSpPr>
          <p:cNvPr id="3316" name="Google Shape;3316;p223"/>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정규분포의 특성</a:t>
            </a:r>
            <a:endParaRPr/>
          </a:p>
        </p:txBody>
      </p:sp>
      <p:sp>
        <p:nvSpPr>
          <p:cNvPr id="3317" name="Google Shape;3317;p22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318" name="Google Shape;3318;p22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223</a:t>
            </a:fld>
            <a:endParaRPr/>
          </a:p>
        </p:txBody>
      </p:sp>
      <p:pic>
        <p:nvPicPr>
          <p:cNvPr id="3319" name="Google Shape;3319;p223"/>
          <p:cNvPicPr preferRelativeResize="0"/>
          <p:nvPr/>
        </p:nvPicPr>
        <p:blipFill rotWithShape="1">
          <a:blip r:embed="rId3">
            <a:alphaModFix/>
          </a:blip>
          <a:srcRect/>
          <a:stretch/>
        </p:blipFill>
        <p:spPr>
          <a:xfrm>
            <a:off x="444302" y="1340768"/>
            <a:ext cx="4392487" cy="4516442"/>
          </a:xfrm>
          <a:prstGeom prst="rect">
            <a:avLst/>
          </a:prstGeom>
          <a:noFill/>
          <a:ln>
            <a:noFill/>
          </a:ln>
        </p:spPr>
      </p:pic>
      <p:pic>
        <p:nvPicPr>
          <p:cNvPr id="3320" name="Google Shape;3320;p223"/>
          <p:cNvPicPr preferRelativeResize="0"/>
          <p:nvPr/>
        </p:nvPicPr>
        <p:blipFill rotWithShape="1">
          <a:blip r:embed="rId4">
            <a:alphaModFix/>
          </a:blip>
          <a:srcRect/>
          <a:stretch/>
        </p:blipFill>
        <p:spPr>
          <a:xfrm>
            <a:off x="5090470" y="1463451"/>
            <a:ext cx="3528394" cy="1224136"/>
          </a:xfrm>
          <a:prstGeom prst="rect">
            <a:avLst/>
          </a:prstGeom>
          <a:noFill/>
          <a:ln>
            <a:noFill/>
          </a:ln>
        </p:spPr>
      </p:pic>
      <p:pic>
        <p:nvPicPr>
          <p:cNvPr id="3321" name="Google Shape;3321;p223"/>
          <p:cNvPicPr preferRelativeResize="0"/>
          <p:nvPr/>
        </p:nvPicPr>
        <p:blipFill rotWithShape="1">
          <a:blip r:embed="rId5">
            <a:alphaModFix/>
          </a:blip>
          <a:srcRect/>
          <a:stretch/>
        </p:blipFill>
        <p:spPr>
          <a:xfrm>
            <a:off x="5090470" y="2952378"/>
            <a:ext cx="3730002" cy="2653431"/>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pic>
        <p:nvPicPr>
          <p:cNvPr id="3326" name="Google Shape;3326;p224"/>
          <p:cNvPicPr preferRelativeResize="0"/>
          <p:nvPr/>
        </p:nvPicPr>
        <p:blipFill>
          <a:blip r:embed="rId3">
            <a:alphaModFix/>
          </a:blip>
          <a:stretch>
            <a:fillRect/>
          </a:stretch>
        </p:blipFill>
        <p:spPr>
          <a:xfrm>
            <a:off x="2625558" y="4543729"/>
            <a:ext cx="3239425" cy="1496466"/>
          </a:xfrm>
          <a:prstGeom prst="rect">
            <a:avLst/>
          </a:prstGeom>
          <a:noFill/>
          <a:ln>
            <a:noFill/>
          </a:ln>
        </p:spPr>
      </p:pic>
      <p:sp>
        <p:nvSpPr>
          <p:cNvPr id="3327" name="Google Shape;3327;p224"/>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정규분포와 표준정규분포</a:t>
            </a:r>
            <a:endParaRPr/>
          </a:p>
        </p:txBody>
      </p:sp>
      <p:sp>
        <p:nvSpPr>
          <p:cNvPr id="3328" name="Google Shape;3328;p22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329" name="Google Shape;3329;p22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224</a:t>
            </a:fld>
            <a:endParaRPr/>
          </a:p>
        </p:txBody>
      </p:sp>
      <p:sp>
        <p:nvSpPr>
          <p:cNvPr id="3330" name="Google Shape;3330;p224"/>
          <p:cNvSpPr txBox="1"/>
          <p:nvPr/>
        </p:nvSpPr>
        <p:spPr>
          <a:xfrm>
            <a:off x="315375" y="1052750"/>
            <a:ext cx="8731500" cy="1847400"/>
          </a:xfrm>
          <a:prstGeom prst="rect">
            <a:avLst/>
          </a:prstGeom>
          <a:noFill/>
          <a:ln>
            <a:noFill/>
          </a:ln>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chemeClr val="dk1"/>
              </a:buClr>
              <a:buSzPts val="1900"/>
              <a:buFont typeface="Malgun Gothic"/>
              <a:buChar char="●"/>
            </a:pPr>
            <a:r>
              <a:rPr lang="ko-KR" sz="1900">
                <a:solidFill>
                  <a:schemeClr val="dk1"/>
                </a:solidFill>
                <a:latin typeface="Malgun Gothic"/>
                <a:ea typeface="Malgun Gothic"/>
                <a:cs typeface="Malgun Gothic"/>
                <a:sym typeface="Malgun Gothic"/>
              </a:rPr>
              <a:t>정규분포(normal distribution) : </a:t>
            </a:r>
            <a:endParaRPr sz="1900">
              <a:solidFill>
                <a:schemeClr val="dk1"/>
              </a:solidFill>
              <a:latin typeface="Malgun Gothic"/>
              <a:ea typeface="Malgun Gothic"/>
              <a:cs typeface="Malgun Gothic"/>
              <a:sym typeface="Malgun Gothic"/>
            </a:endParaRPr>
          </a:p>
          <a:p>
            <a:pPr marL="457200" lvl="0" indent="-349250" algn="l" rtl="0">
              <a:lnSpc>
                <a:spcPct val="150000"/>
              </a:lnSpc>
              <a:spcBef>
                <a:spcPts val="0"/>
              </a:spcBef>
              <a:spcAft>
                <a:spcPts val="0"/>
              </a:spcAft>
              <a:buClr>
                <a:schemeClr val="dk1"/>
              </a:buClr>
              <a:buSzPts val="1900"/>
              <a:buChar char="●"/>
            </a:pPr>
            <a:r>
              <a:rPr lang="ko-KR" sz="1900">
                <a:solidFill>
                  <a:schemeClr val="dk1"/>
                </a:solidFill>
                <a:latin typeface="Malgun Gothic"/>
                <a:ea typeface="Malgun Gothic"/>
                <a:cs typeface="Malgun Gothic"/>
                <a:sym typeface="Malgun Gothic"/>
              </a:rPr>
              <a:t>표준정규분포(standard normal distribution) : </a:t>
            </a:r>
            <a:r>
              <a:rPr lang="ko-KR" sz="1900" b="1">
                <a:solidFill>
                  <a:schemeClr val="dk1"/>
                </a:solidFill>
                <a:latin typeface="Times New Roman"/>
                <a:ea typeface="Times New Roman"/>
                <a:cs typeface="Times New Roman"/>
                <a:sym typeface="Times New Roman"/>
              </a:rPr>
              <a:t>N(0, 1)</a:t>
            </a:r>
            <a:r>
              <a:rPr lang="ko-KR" sz="1900">
                <a:solidFill>
                  <a:schemeClr val="dk1"/>
                </a:solidFill>
                <a:latin typeface="Malgun Gothic"/>
                <a:ea typeface="Malgun Gothic"/>
                <a:cs typeface="Malgun Gothic"/>
                <a:sym typeface="Malgun Gothic"/>
              </a:rPr>
              <a:t>인 정규분포</a:t>
            </a:r>
            <a:endParaRPr sz="1900">
              <a:solidFill>
                <a:schemeClr val="dk1"/>
              </a:solidFill>
              <a:latin typeface="Malgun Gothic"/>
              <a:ea typeface="Malgun Gothic"/>
              <a:cs typeface="Malgun Gothic"/>
              <a:sym typeface="Malgun Gothic"/>
            </a:endParaRPr>
          </a:p>
          <a:p>
            <a:pPr marL="457200" lvl="0" indent="-349250" algn="l" rtl="0">
              <a:lnSpc>
                <a:spcPct val="150000"/>
              </a:lnSpc>
              <a:spcBef>
                <a:spcPts val="0"/>
              </a:spcBef>
              <a:spcAft>
                <a:spcPts val="0"/>
              </a:spcAft>
              <a:buClr>
                <a:schemeClr val="dk1"/>
              </a:buClr>
              <a:buSzPts val="1900"/>
              <a:buChar char="●"/>
            </a:pPr>
            <a:r>
              <a:rPr lang="ko-KR" sz="1900">
                <a:solidFill>
                  <a:schemeClr val="dk1"/>
                </a:solidFill>
                <a:latin typeface="Malgun Gothic"/>
                <a:ea typeface="Malgun Gothic"/>
                <a:cs typeface="Malgun Gothic"/>
                <a:sym typeface="Malgun Gothic"/>
              </a:rPr>
              <a:t>각 관찰값(</a:t>
            </a:r>
            <a:r>
              <a:rPr lang="ko-KR" sz="1900" i="1">
                <a:solidFill>
                  <a:schemeClr val="dk1"/>
                </a:solidFill>
                <a:latin typeface="Times New Roman"/>
                <a:ea typeface="Times New Roman"/>
                <a:cs typeface="Times New Roman"/>
                <a:sym typeface="Times New Roman"/>
              </a:rPr>
              <a:t>x</a:t>
            </a:r>
            <a:r>
              <a:rPr lang="ko-KR" sz="1900">
                <a:solidFill>
                  <a:schemeClr val="dk1"/>
                </a:solidFill>
                <a:latin typeface="Malgun Gothic"/>
                <a:ea typeface="Malgun Gothic"/>
                <a:cs typeface="Malgun Gothic"/>
                <a:sym typeface="Malgun Gothic"/>
              </a:rPr>
              <a:t>)에서 산술평균(</a:t>
            </a:r>
            <a:r>
              <a:rPr lang="ko-KR" sz="1900" i="1">
                <a:solidFill>
                  <a:schemeClr val="dk1"/>
                </a:solidFill>
                <a:latin typeface="Malgun Gothic"/>
                <a:ea typeface="Malgun Gothic"/>
                <a:cs typeface="Malgun Gothic"/>
                <a:sym typeface="Malgun Gothic"/>
              </a:rPr>
              <a:t>μ</a:t>
            </a:r>
            <a:r>
              <a:rPr lang="ko-KR" sz="1900">
                <a:solidFill>
                  <a:schemeClr val="dk1"/>
                </a:solidFill>
                <a:latin typeface="Malgun Gothic"/>
                <a:ea typeface="Malgun Gothic"/>
                <a:cs typeface="Malgun Gothic"/>
                <a:sym typeface="Malgun Gothic"/>
              </a:rPr>
              <a:t>)을 뺀 편차를 표준편차(</a:t>
            </a:r>
            <a:r>
              <a:rPr lang="ko-KR" sz="1900" i="1">
                <a:solidFill>
                  <a:schemeClr val="dk1"/>
                </a:solidFill>
                <a:latin typeface="Malgun Gothic"/>
                <a:ea typeface="Malgun Gothic"/>
                <a:cs typeface="Malgun Gothic"/>
                <a:sym typeface="Malgun Gothic"/>
              </a:rPr>
              <a:t>σ</a:t>
            </a:r>
            <a:r>
              <a:rPr lang="ko-KR" sz="1900">
                <a:solidFill>
                  <a:schemeClr val="dk1"/>
                </a:solidFill>
                <a:latin typeface="Malgun Gothic"/>
                <a:ea typeface="Malgun Gothic"/>
                <a:cs typeface="Malgun Gothic"/>
                <a:sym typeface="Malgun Gothic"/>
              </a:rPr>
              <a:t>)로 나누어 준 값 : </a:t>
            </a:r>
            <a:r>
              <a:rPr lang="ko-KR" sz="1900" b="1" i="1">
                <a:solidFill>
                  <a:schemeClr val="dk1"/>
                </a:solidFill>
                <a:latin typeface="Alegreya"/>
                <a:ea typeface="Alegreya"/>
                <a:cs typeface="Alegreya"/>
                <a:sym typeface="Alegreya"/>
              </a:rPr>
              <a:t>z</a:t>
            </a:r>
            <a:endParaRPr sz="1900">
              <a:solidFill>
                <a:schemeClr val="dk1"/>
              </a:solidFill>
              <a:latin typeface="Alegreya"/>
              <a:ea typeface="Alegreya"/>
              <a:cs typeface="Alegreya"/>
              <a:sym typeface="Alegreya"/>
            </a:endParaRPr>
          </a:p>
          <a:p>
            <a:pPr marL="457200" lvl="0" indent="-349250" algn="l" rtl="0">
              <a:lnSpc>
                <a:spcPct val="150000"/>
              </a:lnSpc>
              <a:spcBef>
                <a:spcPts val="0"/>
              </a:spcBef>
              <a:spcAft>
                <a:spcPts val="0"/>
              </a:spcAft>
              <a:buClr>
                <a:schemeClr val="dk1"/>
              </a:buClr>
              <a:buSzPts val="1900"/>
              <a:buFont typeface="Malgun Gothic"/>
              <a:buChar char="●"/>
            </a:pPr>
            <a:r>
              <a:rPr lang="ko-KR" sz="1900">
                <a:solidFill>
                  <a:schemeClr val="dk1"/>
                </a:solidFill>
                <a:latin typeface="Malgun Gothic"/>
                <a:ea typeface="Malgun Gothic"/>
                <a:cs typeface="Malgun Gothic"/>
                <a:sym typeface="Malgun Gothic"/>
              </a:rPr>
              <a:t>표준단위(standard unit), </a:t>
            </a:r>
            <a:r>
              <a:rPr lang="ko-KR" sz="1900" b="1">
                <a:solidFill>
                  <a:schemeClr val="dk1"/>
                </a:solidFill>
                <a:latin typeface="Malgun Gothic"/>
                <a:ea typeface="Malgun Gothic"/>
                <a:cs typeface="Malgun Gothic"/>
                <a:sym typeface="Malgun Gothic"/>
              </a:rPr>
              <a:t>표준화</a:t>
            </a:r>
            <a:r>
              <a:rPr lang="ko-KR" sz="1900">
                <a:solidFill>
                  <a:schemeClr val="dk1"/>
                </a:solidFill>
                <a:latin typeface="Malgun Gothic"/>
                <a:ea typeface="Malgun Gothic"/>
                <a:cs typeface="Malgun Gothic"/>
                <a:sym typeface="Malgun Gothic"/>
              </a:rPr>
              <a:t>(Standardization) : </a:t>
            </a:r>
            <a:endParaRPr sz="1900">
              <a:solidFill>
                <a:schemeClr val="dk1"/>
              </a:solidFill>
              <a:latin typeface="Malgun Gothic"/>
              <a:ea typeface="Malgun Gothic"/>
              <a:cs typeface="Malgun Gothic"/>
              <a:sym typeface="Malgun Gothic"/>
            </a:endParaRPr>
          </a:p>
        </p:txBody>
      </p:sp>
      <p:pic>
        <p:nvPicPr>
          <p:cNvPr id="3331" name="Google Shape;3331;p224" descr="{&quot;code&quot;:&quot;$$\\mathrm{N}\\left(\\mu,\\sigma^{2}\\right)$$&quot;,&quot;aid&quot;:null,&quot;id&quot;:&quot;138&quot;,&quot;font&quot;:{&quot;family&quot;:&quot;Arial&quot;,&quot;color&quot;:&quot;#000000&quot;,&quot;size&quot;:28},&quot;type&quot;:&quot;$$&quot;,&quot;backgroundColorModified&quot;:false,&quot;backgroundColor&quot;:&quot;#FFFFFF&quot;,&quot;ts&quot;:1724296277221,&quot;cs&quot;:&quot;XFeUQKky9GZhaGYfDe/fJA==&quot;,&quot;size&quot;:{&quot;width&quot;:154.79213858267715,&quot;height&quot;:54.33072204724408}}"/>
          <p:cNvPicPr preferRelativeResize="0"/>
          <p:nvPr/>
        </p:nvPicPr>
        <p:blipFill>
          <a:blip r:embed="rId4">
            <a:alphaModFix/>
          </a:blip>
          <a:stretch>
            <a:fillRect/>
          </a:stretch>
        </p:blipFill>
        <p:spPr>
          <a:xfrm>
            <a:off x="4395800" y="1222175"/>
            <a:ext cx="928655" cy="325950"/>
          </a:xfrm>
          <a:prstGeom prst="rect">
            <a:avLst/>
          </a:prstGeom>
          <a:noFill/>
          <a:ln>
            <a:noFill/>
          </a:ln>
        </p:spPr>
      </p:pic>
      <p:pic>
        <p:nvPicPr>
          <p:cNvPr id="3332" name="Google Shape;3332;p224" descr="{&quot;aid&quot;:null,&quot;backgroundColorModified&quot;:false,&quot;backgroundColor&quot;:&quot;#FFFFFF&quot;,&quot;code&quot;:&quot;$$\\mathrm{N}\\left(0,1\\right)$$&quot;,&quot;id&quot;:&quot;141&quot;,&quot;font&quot;:{&quot;size&quot;:12,&quot;family&quot;:&quot;Malgun Gothic&quot;,&quot;color&quot;:&quot;#000000&quot;},&quot;type&quot;:&quot;$$&quot;,&quot;ts&quot;:1682391091340,&quot;cs&quot;:&quot;emnIx3AocYXSXc3CVCm/Zw==&quot;,&quot;size&quot;:{&quot;width&quot;:46.333333333333336,&quot;height&quot;:16.333333333333332}}"/>
          <p:cNvPicPr preferRelativeResize="0"/>
          <p:nvPr/>
        </p:nvPicPr>
        <p:blipFill>
          <a:blip r:embed="rId5">
            <a:alphaModFix/>
          </a:blip>
          <a:stretch>
            <a:fillRect/>
          </a:stretch>
        </p:blipFill>
        <p:spPr>
          <a:xfrm>
            <a:off x="3939730" y="5676138"/>
            <a:ext cx="611084" cy="191642"/>
          </a:xfrm>
          <a:prstGeom prst="rect">
            <a:avLst/>
          </a:prstGeom>
          <a:noFill/>
          <a:ln>
            <a:noFill/>
          </a:ln>
        </p:spPr>
      </p:pic>
      <p:pic>
        <p:nvPicPr>
          <p:cNvPr id="3333" name="Google Shape;3333;p224" descr="{&quot;font&quot;:{&quot;family&quot;:&quot;Arial&quot;,&quot;size&quot;:12,&quot;color&quot;:&quot;#000000&quot;},&quot;backgroundColor&quot;:&quot;#FFFFFF&quot;,&quot;id&quot;:&quot;139&quot;,&quot;aid&quot;:null,&quot;code&quot;:&quot;$$Z=\\frac{\\left(X-\\mu\\right)}{\\sigma}$$&quot;,&quot;type&quot;:&quot;$$&quot;,&quot;backgroundColorModified&quot;:false,&quot;ts&quot;:1682391030183,&quot;cs&quot;:&quot;27ENblQQL0oEVB3E+EXRXg==&quot;,&quot;size&quot;:{&quot;width&quot;:108.5,&quot;height&quot;:40.5}}"/>
          <p:cNvPicPr preferRelativeResize="0"/>
          <p:nvPr/>
        </p:nvPicPr>
        <p:blipFill>
          <a:blip r:embed="rId6">
            <a:alphaModFix/>
          </a:blip>
          <a:stretch>
            <a:fillRect/>
          </a:stretch>
        </p:blipFill>
        <p:spPr>
          <a:xfrm>
            <a:off x="6426725" y="2428516"/>
            <a:ext cx="1662185" cy="552000"/>
          </a:xfrm>
          <a:prstGeom prst="rect">
            <a:avLst/>
          </a:prstGeom>
          <a:noFill/>
          <a:ln>
            <a:noFill/>
          </a:ln>
        </p:spPr>
      </p:pic>
      <p:pic>
        <p:nvPicPr>
          <p:cNvPr id="3334" name="Google Shape;3334;p224" descr="{&quot;font&quot;:{&quot;color&quot;:&quot;#000000&quot;,&quot;family&quot;:&quot;Arial&quot;,&quot;size&quot;:22.5},&quot;aid&quot;:null,&quot;backgroundColor&quot;:&quot;#FFFFFF&quot;,&quot;code&quot;:&quot;$$Z$$&quot;,&quot;type&quot;:&quot;$$&quot;,&quot;id&quot;:&quot;144&quot;,&quot;backgroundColorModified&quot;:false,&quot;ts&quot;:1682491858506,&quot;cs&quot;:&quot;EsnN/0luenlC0fN44CMung==&quot;,&quot;size&quot;:{&quot;width&quot;:23.582685826771684,&quot;height&quot;:24.279256692913354}}"/>
          <p:cNvPicPr preferRelativeResize="0"/>
          <p:nvPr/>
        </p:nvPicPr>
        <p:blipFill>
          <a:blip r:embed="rId7">
            <a:alphaModFix/>
          </a:blip>
          <a:stretch>
            <a:fillRect/>
          </a:stretch>
        </p:blipFill>
        <p:spPr>
          <a:xfrm>
            <a:off x="5536680" y="5998174"/>
            <a:ext cx="157636" cy="144372"/>
          </a:xfrm>
          <a:prstGeom prst="rect">
            <a:avLst/>
          </a:prstGeom>
          <a:noFill/>
          <a:ln>
            <a:noFill/>
          </a:ln>
        </p:spPr>
      </p:pic>
      <p:grpSp>
        <p:nvGrpSpPr>
          <p:cNvPr id="3335" name="Google Shape;3335;p224"/>
          <p:cNvGrpSpPr/>
          <p:nvPr/>
        </p:nvGrpSpPr>
        <p:grpSpPr>
          <a:xfrm>
            <a:off x="5362306" y="4147504"/>
            <a:ext cx="3046051" cy="1074992"/>
            <a:chOff x="3810175" y="2773939"/>
            <a:chExt cx="3491176" cy="1384941"/>
          </a:xfrm>
        </p:grpSpPr>
        <p:pic>
          <p:nvPicPr>
            <p:cNvPr id="3336" name="Google Shape;3336;p224"/>
            <p:cNvPicPr preferRelativeResize="0"/>
            <p:nvPr/>
          </p:nvPicPr>
          <p:blipFill rotWithShape="1">
            <a:blip r:embed="rId8">
              <a:alphaModFix/>
            </a:blip>
            <a:srcRect/>
            <a:stretch/>
          </p:blipFill>
          <p:spPr>
            <a:xfrm>
              <a:off x="3810175" y="2773939"/>
              <a:ext cx="3491176" cy="1189250"/>
            </a:xfrm>
            <a:prstGeom prst="rect">
              <a:avLst/>
            </a:prstGeom>
            <a:noFill/>
            <a:ln>
              <a:noFill/>
            </a:ln>
          </p:spPr>
        </p:pic>
        <p:sp>
          <p:nvSpPr>
            <p:cNvPr id="3337" name="Google Shape;3337;p224"/>
            <p:cNvSpPr txBox="1"/>
            <p:nvPr/>
          </p:nvSpPr>
          <p:spPr>
            <a:xfrm>
              <a:off x="5028073" y="3574525"/>
              <a:ext cx="1113000" cy="357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00000"/>
                </a:buClr>
                <a:buSzPts val="1600"/>
                <a:buFont typeface="Arial"/>
                <a:buNone/>
              </a:pPr>
              <a:r>
                <a:rPr lang="ko-KR" sz="1200" b="0" u="none" strike="noStrike" cap="none">
                  <a:solidFill>
                    <a:srgbClr val="C00000"/>
                  </a:solidFill>
                  <a:latin typeface="Book Antiqua"/>
                  <a:ea typeface="Book Antiqua"/>
                  <a:cs typeface="Book Antiqua"/>
                  <a:sym typeface="Book Antiqua"/>
                </a:rPr>
                <a:t>N</a:t>
              </a:r>
              <a:r>
                <a:rPr lang="ko-KR" sz="1200" b="0" i="0" u="none" strike="noStrike" cap="none">
                  <a:solidFill>
                    <a:srgbClr val="C00000"/>
                  </a:solidFill>
                  <a:latin typeface="Book Antiqua"/>
                  <a:ea typeface="Book Antiqua"/>
                  <a:cs typeface="Book Antiqua"/>
                  <a:sym typeface="Book Antiqua"/>
                </a:rPr>
                <a:t>(5, 1.3)</a:t>
              </a:r>
              <a:endParaRPr sz="1200" b="0" i="0" u="none" strike="noStrike" cap="none">
                <a:solidFill>
                  <a:srgbClr val="000000"/>
                </a:solidFill>
                <a:latin typeface="Arial"/>
                <a:ea typeface="Arial"/>
                <a:cs typeface="Arial"/>
                <a:sym typeface="Arial"/>
              </a:endParaRPr>
            </a:p>
          </p:txBody>
        </p:sp>
        <p:pic>
          <p:nvPicPr>
            <p:cNvPr id="3338" name="Google Shape;3338;p224" descr="{&quot;font&quot;:{&quot;color&quot;:&quot;#000000&quot;,&quot;family&quot;:&quot;Arial&quot;,&quot;size&quot;:12},&quot;code&quot;:&quot;$$\\mu$$&quot;,&quot;backgroundColorModified&quot;:false,&quot;aid&quot;:null,&quot;id&quot;:&quot;143&quot;,&quot;type&quot;:&quot;$$&quot;,&quot;backgroundColor&quot;:&quot;#FFFFFF&quot;,&quot;ts&quot;:1682391443990,&quot;cs&quot;:&quot;yrSTHt4AVXMgupoRxeD85Q==&quot;,&quot;size&quot;:{&quot;width&quot;:10.666666666666666,&quot;height&quot;:12.333333333333334}}"/>
            <p:cNvPicPr preferRelativeResize="0"/>
            <p:nvPr/>
          </p:nvPicPr>
          <p:blipFill>
            <a:blip r:embed="rId9">
              <a:alphaModFix/>
            </a:blip>
            <a:stretch>
              <a:fillRect/>
            </a:stretch>
          </p:blipFill>
          <p:spPr>
            <a:xfrm>
              <a:off x="5555721" y="3972887"/>
              <a:ext cx="101600" cy="117475"/>
            </a:xfrm>
            <a:prstGeom prst="rect">
              <a:avLst/>
            </a:prstGeom>
            <a:noFill/>
            <a:ln>
              <a:noFill/>
            </a:ln>
          </p:spPr>
        </p:pic>
        <p:pic>
          <p:nvPicPr>
            <p:cNvPr id="3339" name="Google Shape;3339;p224" descr="{&quot;id&quot;:&quot;137&quot;,&quot;font&quot;:{&quot;family&quot;:&quot;Arial&quot;,&quot;size&quot;:12,&quot;color&quot;:&quot;#000000&quot;},&quot;type&quot;:&quot;$$&quot;,&quot;code&quot;:&quot;$$X$$&quot;,&quot;backgroundColor&quot;:&quot;#FFFFFF&quot;,&quot;aid&quot;:null,&quot;ts&quot;:1682390864690,&quot;cs&quot;:&quot;V7jTbTCfYMsfZaakp4j7cA==&quot;,&quot;size&quot;:{&quot;width&quot;:15.5,&quot;height&quot;:12.833333333333334}}"/>
            <p:cNvPicPr preferRelativeResize="0"/>
            <p:nvPr/>
          </p:nvPicPr>
          <p:blipFill>
            <a:blip r:embed="rId10">
              <a:alphaModFix/>
            </a:blip>
            <a:stretch>
              <a:fillRect/>
            </a:stretch>
          </p:blipFill>
          <p:spPr>
            <a:xfrm>
              <a:off x="6780403" y="3972866"/>
              <a:ext cx="224625" cy="186015"/>
            </a:xfrm>
            <a:prstGeom prst="rect">
              <a:avLst/>
            </a:prstGeom>
            <a:noFill/>
            <a:ln>
              <a:noFill/>
            </a:ln>
          </p:spPr>
        </p:pic>
      </p:grpSp>
      <p:grpSp>
        <p:nvGrpSpPr>
          <p:cNvPr id="3340" name="Google Shape;3340;p224"/>
          <p:cNvGrpSpPr/>
          <p:nvPr/>
        </p:nvGrpSpPr>
        <p:grpSpPr>
          <a:xfrm>
            <a:off x="857238" y="3899298"/>
            <a:ext cx="2745124" cy="1295853"/>
            <a:chOff x="733175" y="3184275"/>
            <a:chExt cx="3146274" cy="1669483"/>
          </a:xfrm>
        </p:grpSpPr>
        <p:pic>
          <p:nvPicPr>
            <p:cNvPr id="3341" name="Google Shape;3341;p224"/>
            <p:cNvPicPr preferRelativeResize="0"/>
            <p:nvPr/>
          </p:nvPicPr>
          <p:blipFill rotWithShape="1">
            <a:blip r:embed="rId11">
              <a:alphaModFix/>
            </a:blip>
            <a:srcRect/>
            <a:stretch/>
          </p:blipFill>
          <p:spPr>
            <a:xfrm>
              <a:off x="733175" y="3184275"/>
              <a:ext cx="3146274" cy="1491550"/>
            </a:xfrm>
            <a:prstGeom prst="rect">
              <a:avLst/>
            </a:prstGeom>
            <a:noFill/>
            <a:ln>
              <a:noFill/>
            </a:ln>
          </p:spPr>
        </p:pic>
        <p:sp>
          <p:nvSpPr>
            <p:cNvPr id="3342" name="Google Shape;3342;p224"/>
            <p:cNvSpPr txBox="1"/>
            <p:nvPr/>
          </p:nvSpPr>
          <p:spPr>
            <a:xfrm>
              <a:off x="1750853" y="4242750"/>
              <a:ext cx="1064100" cy="357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00000"/>
                </a:buClr>
                <a:buSzPts val="1600"/>
                <a:buFont typeface="Arial"/>
                <a:buNone/>
              </a:pPr>
              <a:r>
                <a:rPr lang="ko-KR" sz="1200" u="none" strike="noStrike" cap="none">
                  <a:solidFill>
                    <a:srgbClr val="C00000"/>
                  </a:solidFill>
                  <a:latin typeface="Times New Roman"/>
                  <a:ea typeface="Times New Roman"/>
                  <a:cs typeface="Times New Roman"/>
                  <a:sym typeface="Times New Roman"/>
                </a:rPr>
                <a:t>N</a:t>
              </a:r>
              <a:r>
                <a:rPr lang="ko-KR" sz="1200" b="0" i="0" u="none" strike="noStrike" cap="none">
                  <a:solidFill>
                    <a:srgbClr val="C00000"/>
                  </a:solidFill>
                  <a:latin typeface="Book Antiqua"/>
                  <a:ea typeface="Book Antiqua"/>
                  <a:cs typeface="Book Antiqua"/>
                  <a:sym typeface="Book Antiqua"/>
                </a:rPr>
                <a:t>(-3, 1.2)</a:t>
              </a:r>
              <a:endParaRPr sz="1200" b="0" i="0" u="none" strike="noStrike" cap="none">
                <a:solidFill>
                  <a:srgbClr val="000000"/>
                </a:solidFill>
                <a:latin typeface="Arial"/>
                <a:ea typeface="Arial"/>
                <a:cs typeface="Arial"/>
                <a:sym typeface="Arial"/>
              </a:endParaRPr>
            </a:p>
          </p:txBody>
        </p:sp>
        <p:pic>
          <p:nvPicPr>
            <p:cNvPr id="3343" name="Google Shape;3343;p224" descr="{&quot;id&quot;:&quot;137&quot;,&quot;font&quot;:{&quot;family&quot;:&quot;Arial&quot;,&quot;size&quot;:12,&quot;color&quot;:&quot;#000000&quot;},&quot;type&quot;:&quot;$$&quot;,&quot;code&quot;:&quot;$$X$$&quot;,&quot;backgroundColor&quot;:&quot;#FFFFFF&quot;,&quot;aid&quot;:null,&quot;ts&quot;:1682390864690,&quot;cs&quot;:&quot;V7jTbTCfYMsfZaakp4j7cA==&quot;,&quot;size&quot;:{&quot;width&quot;:15.5,&quot;height&quot;:12.833333333333334}}"/>
            <p:cNvPicPr preferRelativeResize="0"/>
            <p:nvPr/>
          </p:nvPicPr>
          <p:blipFill>
            <a:blip r:embed="rId10">
              <a:alphaModFix/>
            </a:blip>
            <a:stretch>
              <a:fillRect/>
            </a:stretch>
          </p:blipFill>
          <p:spPr>
            <a:xfrm>
              <a:off x="3260153" y="4667743"/>
              <a:ext cx="224625" cy="186015"/>
            </a:xfrm>
            <a:prstGeom prst="rect">
              <a:avLst/>
            </a:prstGeom>
            <a:noFill/>
            <a:ln>
              <a:noFill/>
            </a:ln>
          </p:spPr>
        </p:pic>
        <p:pic>
          <p:nvPicPr>
            <p:cNvPr id="3344" name="Google Shape;3344;p224" descr="{&quot;font&quot;:{&quot;color&quot;:&quot;#000000&quot;,&quot;family&quot;:&quot;Arial&quot;,&quot;size&quot;:12},&quot;code&quot;:&quot;$$\\mu$$&quot;,&quot;backgroundColorModified&quot;:false,&quot;aid&quot;:null,&quot;id&quot;:&quot;143&quot;,&quot;type&quot;:&quot;$$&quot;,&quot;backgroundColor&quot;:&quot;#FFFFFF&quot;,&quot;ts&quot;:1682391443990,&quot;cs&quot;:&quot;yrSTHt4AVXMgupoRxeD85Q==&quot;,&quot;size&quot;:{&quot;width&quot;:10.666666666666666,&quot;height&quot;:12.333333333333334}}"/>
            <p:cNvPicPr preferRelativeResize="0"/>
            <p:nvPr/>
          </p:nvPicPr>
          <p:blipFill>
            <a:blip r:embed="rId9">
              <a:alphaModFix/>
            </a:blip>
            <a:stretch>
              <a:fillRect/>
            </a:stretch>
          </p:blipFill>
          <p:spPr>
            <a:xfrm>
              <a:off x="2251762" y="4676926"/>
              <a:ext cx="101600" cy="117475"/>
            </a:xfrm>
            <a:prstGeom prst="rect">
              <a:avLst/>
            </a:prstGeom>
            <a:noFill/>
            <a:ln>
              <a:noFill/>
            </a:ln>
          </p:spPr>
        </p:pic>
      </p:grpSp>
      <p:pic>
        <p:nvPicPr>
          <p:cNvPr id="3345" name="Google Shape;3345;p224"/>
          <p:cNvPicPr preferRelativeResize="0"/>
          <p:nvPr/>
        </p:nvPicPr>
        <p:blipFill rotWithShape="1">
          <a:blip r:embed="rId12">
            <a:alphaModFix/>
          </a:blip>
          <a:srcRect t="17972"/>
          <a:stretch/>
        </p:blipFill>
        <p:spPr>
          <a:xfrm>
            <a:off x="3445700" y="2836225"/>
            <a:ext cx="1573425" cy="1420226"/>
          </a:xfrm>
          <a:prstGeom prst="rect">
            <a:avLst/>
          </a:prstGeom>
          <a:noFill/>
          <a:ln>
            <a:noFill/>
          </a:ln>
        </p:spPr>
      </p:pic>
      <p:sp>
        <p:nvSpPr>
          <p:cNvPr id="3346" name="Google Shape;3346;p224"/>
          <p:cNvSpPr txBox="1"/>
          <p:nvPr/>
        </p:nvSpPr>
        <p:spPr>
          <a:xfrm>
            <a:off x="3805742" y="3897112"/>
            <a:ext cx="853305" cy="2771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00000"/>
              </a:buClr>
              <a:buSzPts val="1600"/>
              <a:buFont typeface="Arial"/>
              <a:buNone/>
            </a:pPr>
            <a:r>
              <a:rPr lang="ko-KR" sz="1200" b="0" u="none" strike="noStrike" cap="none">
                <a:solidFill>
                  <a:srgbClr val="C00000"/>
                </a:solidFill>
                <a:latin typeface="Book Antiqua"/>
                <a:ea typeface="Book Antiqua"/>
                <a:cs typeface="Book Antiqua"/>
                <a:sym typeface="Book Antiqua"/>
              </a:rPr>
              <a:t>N</a:t>
            </a:r>
            <a:r>
              <a:rPr lang="ko-KR" sz="1200" b="0" i="0" u="none" strike="noStrike" cap="none">
                <a:solidFill>
                  <a:srgbClr val="C00000"/>
                </a:solidFill>
                <a:latin typeface="Book Antiqua"/>
                <a:ea typeface="Book Antiqua"/>
                <a:cs typeface="Book Antiqua"/>
                <a:sym typeface="Book Antiqua"/>
              </a:rPr>
              <a:t>(0, 0.5)</a:t>
            </a:r>
            <a:endParaRPr sz="1200" b="0" i="0" u="none" strike="noStrike" cap="none">
              <a:solidFill>
                <a:srgbClr val="000000"/>
              </a:solidFill>
              <a:latin typeface="Arial"/>
              <a:ea typeface="Arial"/>
              <a:cs typeface="Arial"/>
              <a:sym typeface="Arial"/>
            </a:endParaRPr>
          </a:p>
        </p:txBody>
      </p:sp>
      <p:pic>
        <p:nvPicPr>
          <p:cNvPr id="3347" name="Google Shape;3347;p224" descr="{&quot;id&quot;:&quot;137&quot;,&quot;font&quot;:{&quot;family&quot;:&quot;Arial&quot;,&quot;size&quot;:12,&quot;color&quot;:&quot;#000000&quot;},&quot;type&quot;:&quot;$$&quot;,&quot;code&quot;:&quot;$$X$$&quot;,&quot;backgroundColor&quot;:&quot;#FFFFFF&quot;,&quot;aid&quot;:null,&quot;ts&quot;:1682390864690,&quot;cs&quot;:&quot;V7jTbTCfYMsfZaakp4j7cA==&quot;,&quot;size&quot;:{&quot;width&quot;:15.5,&quot;height&quot;:12.833333333333334}}"/>
          <p:cNvPicPr preferRelativeResize="0"/>
          <p:nvPr/>
        </p:nvPicPr>
        <p:blipFill>
          <a:blip r:embed="rId10">
            <a:alphaModFix/>
          </a:blip>
          <a:stretch>
            <a:fillRect/>
          </a:stretch>
        </p:blipFill>
        <p:spPr>
          <a:xfrm>
            <a:off x="4848837" y="4227863"/>
            <a:ext cx="195985" cy="144385"/>
          </a:xfrm>
          <a:prstGeom prst="rect">
            <a:avLst/>
          </a:prstGeom>
          <a:noFill/>
          <a:ln>
            <a:noFill/>
          </a:ln>
        </p:spPr>
      </p:pic>
      <p:pic>
        <p:nvPicPr>
          <p:cNvPr id="3348" name="Google Shape;3348;p224" descr="{&quot;code&quot;:&quot;$$\\mu$$&quot;,&quot;id&quot;:&quot;143&quot;,&quot;aid&quot;:null,&quot;backgroundColor&quot;:&quot;#FFFFFF&quot;,&quot;backgroundColorModified&quot;:false,&quot;font&quot;:{&quot;size&quot;:9,&quot;color&quot;:&quot;#000000&quot;,&quot;family&quot;:&quot;Arial&quot;},&quot;type&quot;:&quot;$$&quot;,&quot;ts&quot;:1724379850334,&quot;cs&quot;:&quot;qRSsfCPVHcFePFJ3Mu/h0Q==&quot;,&quot;size&quot;:{&quot;width&quot;:7,&quot;height&quot;:8.166666666666666}}"/>
          <p:cNvPicPr preferRelativeResize="0"/>
          <p:nvPr/>
        </p:nvPicPr>
        <p:blipFill>
          <a:blip r:embed="rId13">
            <a:alphaModFix/>
          </a:blip>
          <a:stretch>
            <a:fillRect/>
          </a:stretch>
        </p:blipFill>
        <p:spPr>
          <a:xfrm>
            <a:off x="4224595" y="4227923"/>
            <a:ext cx="66675" cy="77788"/>
          </a:xfrm>
          <a:prstGeom prst="rect">
            <a:avLst/>
          </a:prstGeom>
          <a:noFill/>
          <a:ln>
            <a:noFill/>
          </a:ln>
        </p:spPr>
      </p:pic>
      <p:sp>
        <p:nvSpPr>
          <p:cNvPr id="3349" name="Google Shape;3349;p224"/>
          <p:cNvSpPr/>
          <p:nvPr/>
        </p:nvSpPr>
        <p:spPr>
          <a:xfrm rot="5400000">
            <a:off x="4067825" y="4513913"/>
            <a:ext cx="354900" cy="191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50" name="Google Shape;3350;p224"/>
          <p:cNvSpPr/>
          <p:nvPr/>
        </p:nvSpPr>
        <p:spPr>
          <a:xfrm rot="8792764">
            <a:off x="5272933" y="5353888"/>
            <a:ext cx="827731" cy="19162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51" name="Google Shape;3351;p224"/>
          <p:cNvSpPr/>
          <p:nvPr/>
        </p:nvSpPr>
        <p:spPr>
          <a:xfrm rot="2001671">
            <a:off x="2721743" y="5434195"/>
            <a:ext cx="811762" cy="19145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352" name="Google Shape;3352;p224"/>
          <p:cNvCxnSpPr/>
          <p:nvPr/>
        </p:nvCxnSpPr>
        <p:spPr>
          <a:xfrm>
            <a:off x="3273968" y="4176821"/>
            <a:ext cx="1933500" cy="0"/>
          </a:xfrm>
          <a:prstGeom prst="straightConnector1">
            <a:avLst/>
          </a:prstGeom>
          <a:noFill/>
          <a:ln w="9525" cap="flat" cmpd="sng">
            <a:solidFill>
              <a:schemeClr val="dk2"/>
            </a:solidFill>
            <a:prstDash val="solid"/>
            <a:round/>
            <a:headEnd type="stealth" w="med" len="med"/>
            <a:tailEnd type="stealth" w="med" len="med"/>
          </a:ln>
        </p:spPr>
      </p:cxnSp>
      <p:cxnSp>
        <p:nvCxnSpPr>
          <p:cNvPr id="3353" name="Google Shape;3353;p224"/>
          <p:cNvCxnSpPr/>
          <p:nvPr/>
        </p:nvCxnSpPr>
        <p:spPr>
          <a:xfrm>
            <a:off x="5431684" y="5036503"/>
            <a:ext cx="2917500" cy="0"/>
          </a:xfrm>
          <a:prstGeom prst="straightConnector1">
            <a:avLst/>
          </a:prstGeom>
          <a:noFill/>
          <a:ln w="9525" cap="flat" cmpd="sng">
            <a:solidFill>
              <a:schemeClr val="dk2"/>
            </a:solidFill>
            <a:prstDash val="solid"/>
            <a:round/>
            <a:headEnd type="stealth" w="med" len="med"/>
            <a:tailEnd type="stealth" w="med" len="med"/>
          </a:ln>
        </p:spPr>
      </p:cxnSp>
      <p:cxnSp>
        <p:nvCxnSpPr>
          <p:cNvPr id="3354" name="Google Shape;3354;p224"/>
          <p:cNvCxnSpPr/>
          <p:nvPr/>
        </p:nvCxnSpPr>
        <p:spPr>
          <a:xfrm>
            <a:off x="859684" y="5005902"/>
            <a:ext cx="2917500" cy="0"/>
          </a:xfrm>
          <a:prstGeom prst="straightConnector1">
            <a:avLst/>
          </a:prstGeom>
          <a:noFill/>
          <a:ln w="9525" cap="flat" cmpd="sng">
            <a:solidFill>
              <a:schemeClr val="dk2"/>
            </a:solidFill>
            <a:prstDash val="solid"/>
            <a:round/>
            <a:headEnd type="stealth" w="med" len="med"/>
            <a:tailEnd type="stealth" w="med" len="med"/>
          </a:ln>
        </p:spPr>
      </p:cxnSp>
      <p:cxnSp>
        <p:nvCxnSpPr>
          <p:cNvPr id="3355" name="Google Shape;3355;p224"/>
          <p:cNvCxnSpPr/>
          <p:nvPr/>
        </p:nvCxnSpPr>
        <p:spPr>
          <a:xfrm>
            <a:off x="2590000" y="5950900"/>
            <a:ext cx="3365100" cy="0"/>
          </a:xfrm>
          <a:prstGeom prst="straightConnector1">
            <a:avLst/>
          </a:prstGeom>
          <a:noFill/>
          <a:ln w="9525" cap="flat" cmpd="sng">
            <a:solidFill>
              <a:schemeClr val="dk2"/>
            </a:solidFill>
            <a:prstDash val="solid"/>
            <a:round/>
            <a:headEnd type="stealth" w="med" len="med"/>
            <a:tailEnd type="stealth" w="med" len="med"/>
          </a:ln>
        </p:spPr>
      </p:cxnSp>
      <p:sp>
        <p:nvSpPr>
          <p:cNvPr id="3356" name="Google Shape;3356;p224"/>
          <p:cNvSpPr txBox="1"/>
          <p:nvPr/>
        </p:nvSpPr>
        <p:spPr>
          <a:xfrm>
            <a:off x="2991259" y="5964282"/>
            <a:ext cx="2398500" cy="144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b="1">
                <a:solidFill>
                  <a:schemeClr val="dk1"/>
                </a:solidFill>
                <a:latin typeface="Malgun Gothic"/>
                <a:ea typeface="Malgun Gothic"/>
                <a:cs typeface="Malgun Gothic"/>
                <a:sym typeface="Malgun Gothic"/>
              </a:rPr>
              <a:t>-3  -2   1    0   1   2   3</a:t>
            </a:r>
            <a:endParaRPr b="1">
              <a:solidFill>
                <a:schemeClr val="dk1"/>
              </a:solidFill>
              <a:latin typeface="Malgun Gothic"/>
              <a:ea typeface="Malgun Gothic"/>
              <a:cs typeface="Malgun Gothic"/>
              <a:sym typeface="Malgun Gothic"/>
            </a:endParaRPr>
          </a:p>
        </p:txBody>
      </p:sp>
      <p:pic>
        <p:nvPicPr>
          <p:cNvPr id="3357" name="Google Shape;3357;p224" descr="{&quot;font&quot;:{&quot;family&quot;:&quot;Arial&quot;,&quot;size&quot;:8,&quot;color&quot;:&quot;#000000&quot;},&quot;backgroundColor&quot;:&quot;#FFFFFF&quot;,&quot;id&quot;:&quot;139&quot;,&quot;aid&quot;:null,&quot;code&quot;:&quot;$$Z=\\frac{\\left(X-\\mu\\right)}{\\sigma}$$&quot;,&quot;type&quot;:&quot;$$&quot;,&quot;backgroundColorModified&quot;:false,&quot;ts&quot;:1724379871983,&quot;cs&quot;:&quot;vfXGXWwhF0vVvNBvI8yKyg==&quot;,&quot;size&quot;:{&quot;width&quot;:83.59062125984256,&quot;height&quot;:27.75997559055116}}"/>
          <p:cNvPicPr preferRelativeResize="0"/>
          <p:nvPr/>
        </p:nvPicPr>
        <p:blipFill>
          <a:blip r:embed="rId6">
            <a:alphaModFix/>
          </a:blip>
          <a:stretch>
            <a:fillRect/>
          </a:stretch>
        </p:blipFill>
        <p:spPr>
          <a:xfrm>
            <a:off x="5781900" y="5454500"/>
            <a:ext cx="693076" cy="264400"/>
          </a:xfrm>
          <a:prstGeom prst="rect">
            <a:avLst/>
          </a:prstGeom>
          <a:noFill/>
          <a:ln>
            <a:noFill/>
          </a:ln>
        </p:spPr>
      </p:pic>
      <p:pic>
        <p:nvPicPr>
          <p:cNvPr id="3358" name="Google Shape;3358;p224" descr="{&quot;font&quot;:{&quot;family&quot;:&quot;Arial&quot;,&quot;size&quot;:8,&quot;color&quot;:&quot;#000000&quot;},&quot;backgroundColor&quot;:&quot;#FFFFFF&quot;,&quot;id&quot;:&quot;139&quot;,&quot;aid&quot;:null,&quot;code&quot;:&quot;$$Z=\\frac{\\left(X-\\mu\\right)}{\\sigma}$$&quot;,&quot;type&quot;:&quot;$$&quot;,&quot;backgroundColorModified&quot;:false,&quot;ts&quot;:1724379871983,&quot;cs&quot;:&quot;vfXGXWwhF0vVvNBvI8yKyg==&quot;,&quot;size&quot;:{&quot;width&quot;:83.59062125984256,&quot;height&quot;:27.75997559055116}}"/>
          <p:cNvPicPr preferRelativeResize="0"/>
          <p:nvPr/>
        </p:nvPicPr>
        <p:blipFill>
          <a:blip r:embed="rId6">
            <a:alphaModFix/>
          </a:blip>
          <a:stretch>
            <a:fillRect/>
          </a:stretch>
        </p:blipFill>
        <p:spPr>
          <a:xfrm>
            <a:off x="4341125" y="4432420"/>
            <a:ext cx="693076" cy="264400"/>
          </a:xfrm>
          <a:prstGeom prst="rect">
            <a:avLst/>
          </a:prstGeom>
          <a:noFill/>
          <a:ln>
            <a:noFill/>
          </a:ln>
        </p:spPr>
      </p:pic>
      <p:pic>
        <p:nvPicPr>
          <p:cNvPr id="3359" name="Google Shape;3359;p224" descr="{&quot;font&quot;:{&quot;family&quot;:&quot;Arial&quot;,&quot;size&quot;:8,&quot;color&quot;:&quot;#000000&quot;},&quot;backgroundColor&quot;:&quot;#FFFFFF&quot;,&quot;id&quot;:&quot;139&quot;,&quot;aid&quot;:null,&quot;code&quot;:&quot;$$Z=\\frac{\\left(X-\\mu\\right)}{\\sigma}$$&quot;,&quot;type&quot;:&quot;$$&quot;,&quot;backgroundColorModified&quot;:false,&quot;ts&quot;:1724379871983,&quot;cs&quot;:&quot;vfXGXWwhF0vVvNBvI8yKyg==&quot;,&quot;size&quot;:{&quot;width&quot;:83.59062125984256,&quot;height&quot;:27.75997559055116}}"/>
          <p:cNvPicPr preferRelativeResize="0"/>
          <p:nvPr/>
        </p:nvPicPr>
        <p:blipFill>
          <a:blip r:embed="rId6">
            <a:alphaModFix/>
          </a:blip>
          <a:stretch>
            <a:fillRect/>
          </a:stretch>
        </p:blipFill>
        <p:spPr>
          <a:xfrm>
            <a:off x="2198175" y="5440825"/>
            <a:ext cx="693076" cy="264400"/>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3363"/>
        <p:cNvGrpSpPr/>
        <p:nvPr/>
      </p:nvGrpSpPr>
      <p:grpSpPr>
        <a:xfrm>
          <a:off x="0" y="0"/>
          <a:ext cx="0" cy="0"/>
          <a:chOff x="0" y="0"/>
          <a:chExt cx="0" cy="0"/>
        </a:xfrm>
      </p:grpSpPr>
      <p:pic>
        <p:nvPicPr>
          <p:cNvPr id="3364" name="Google Shape;3364;p225"/>
          <p:cNvPicPr preferRelativeResize="0"/>
          <p:nvPr/>
        </p:nvPicPr>
        <p:blipFill rotWithShape="1">
          <a:blip r:embed="rId3">
            <a:alphaModFix/>
          </a:blip>
          <a:srcRect l="5372" r="5381"/>
          <a:stretch/>
        </p:blipFill>
        <p:spPr>
          <a:xfrm>
            <a:off x="4442551" y="1037114"/>
            <a:ext cx="4418325" cy="2469087"/>
          </a:xfrm>
          <a:prstGeom prst="rect">
            <a:avLst/>
          </a:prstGeom>
          <a:noFill/>
          <a:ln>
            <a:noFill/>
          </a:ln>
        </p:spPr>
      </p:pic>
      <p:sp>
        <p:nvSpPr>
          <p:cNvPr id="3365" name="Google Shape;3365;p225"/>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표준정규분포의 성질</a:t>
            </a:r>
            <a:endParaRPr/>
          </a:p>
        </p:txBody>
      </p:sp>
      <p:sp>
        <p:nvSpPr>
          <p:cNvPr id="3366" name="Google Shape;3366;p22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367" name="Google Shape;3367;p22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225</a:t>
            </a:fld>
            <a:endParaRPr/>
          </a:p>
        </p:txBody>
      </p:sp>
      <p:sp>
        <p:nvSpPr>
          <p:cNvPr id="3368" name="Google Shape;3368;p225"/>
          <p:cNvSpPr txBox="1"/>
          <p:nvPr/>
        </p:nvSpPr>
        <p:spPr>
          <a:xfrm>
            <a:off x="118200" y="3591950"/>
            <a:ext cx="3793500" cy="338700"/>
          </a:xfrm>
          <a:prstGeom prst="rect">
            <a:avLst/>
          </a:prstGeom>
          <a:noFill/>
          <a:ln>
            <a:noFill/>
          </a:ln>
        </p:spPr>
        <p:txBody>
          <a:bodyPr spcFirstLastPara="1" wrap="square" lIns="91425" tIns="45700" rIns="91425" bIns="45700" anchor="t" anchorCtr="0">
            <a:spAutoFit/>
          </a:bodyPr>
          <a:lstStyle/>
          <a:p>
            <a:pPr marL="457200" marR="0" lvl="0" indent="-330200" algn="l" rtl="0">
              <a:lnSpc>
                <a:spcPct val="100000"/>
              </a:lnSpc>
              <a:spcBef>
                <a:spcPts val="0"/>
              </a:spcBef>
              <a:spcAft>
                <a:spcPts val="0"/>
              </a:spcAft>
              <a:buSzPts val="1600"/>
              <a:buFont typeface="Malgun Gothic"/>
              <a:buChar char="●"/>
            </a:pPr>
            <a:r>
              <a:rPr lang="ko-KR" sz="1600">
                <a:latin typeface="Malgun Gothic"/>
                <a:ea typeface="Malgun Gothic"/>
                <a:cs typeface="Malgun Gothic"/>
                <a:sym typeface="Malgun Gothic"/>
              </a:rPr>
              <a:t>표준정규분포의 누적분포함수 : </a:t>
            </a:r>
            <a:endParaRPr sz="1400" i="0" u="none" strike="noStrike" cap="none">
              <a:solidFill>
                <a:srgbClr val="000000"/>
              </a:solidFill>
              <a:latin typeface="Malgun Gothic"/>
              <a:ea typeface="Malgun Gothic"/>
              <a:cs typeface="Malgun Gothic"/>
              <a:sym typeface="Malgun Gothic"/>
            </a:endParaRPr>
          </a:p>
        </p:txBody>
      </p:sp>
      <p:pic>
        <p:nvPicPr>
          <p:cNvPr id="3369" name="Google Shape;3369;p225" descr="{&quot;font&quot;:{&quot;family&quot;:&quot;Book Antiqua&quot;,&quot;color&quot;:&quot;#000000&quot;,&quot;size&quot;:16},&quot;type&quot;:&quot;$$&quot;,&quot;id&quot;:&quot;167&quot;,&quot;backgroundColorModified&quot;:false,&quot;code&quot;:&quot;$$\\Phi \\left(0\\right)=P\\left(z\\leq0\\right)=0.5$$&quot;,&quot;aid&quot;:null,&quot;backgroundColor&quot;:&quot;#FFFFFF&quot;,&quot;ts&quot;:1724299934130,&quot;cs&quot;:&quot;Q2bROeA4yzx5xjsGwqsk9g==&quot;,&quot;size&quot;:{&quot;width&quot;:216.33333333333334,&quot;height&quot;:21.666666666666668}}"/>
          <p:cNvPicPr preferRelativeResize="0"/>
          <p:nvPr/>
        </p:nvPicPr>
        <p:blipFill>
          <a:blip r:embed="rId4">
            <a:alphaModFix/>
          </a:blip>
          <a:stretch>
            <a:fillRect/>
          </a:stretch>
        </p:blipFill>
        <p:spPr>
          <a:xfrm>
            <a:off x="851294" y="4135578"/>
            <a:ext cx="2060575" cy="206375"/>
          </a:xfrm>
          <a:prstGeom prst="rect">
            <a:avLst/>
          </a:prstGeom>
          <a:noFill/>
          <a:ln>
            <a:noFill/>
          </a:ln>
        </p:spPr>
      </p:pic>
      <p:pic>
        <p:nvPicPr>
          <p:cNvPr id="3370" name="Google Shape;3370;p225" descr="{&quot;aid&quot;:null,&quot;backgroundColor&quot;:&quot;#FFFFFF&quot;,&quot;font&quot;:{&quot;size&quot;:15.5,&quot;family&quot;:&quot;Book Antiqua&quot;,&quot;color&quot;:&quot;#000000&quot;},&quot;id&quot;:&quot;168&quot;,&quot;code&quot;:&quot;$$1-\\Phi \\left(0\\right)=P\\left(z\\geq0\\right)=0.5$$&quot;,&quot;backgroundColorModified&quot;:false,&quot;type&quot;:&quot;$$&quot;,&quot;ts&quot;:1724300072819,&quot;cs&quot;:&quot;bUsVN7IqsA1AUsw3s8+htQ==&quot;,&quot;size&quot;:{&quot;width&quot;:251.72852362204728,&quot;height&quot;:21.666674015748}}"/>
          <p:cNvPicPr preferRelativeResize="0"/>
          <p:nvPr/>
        </p:nvPicPr>
        <p:blipFill>
          <a:blip r:embed="rId5">
            <a:alphaModFix/>
          </a:blip>
          <a:stretch>
            <a:fillRect/>
          </a:stretch>
        </p:blipFill>
        <p:spPr>
          <a:xfrm>
            <a:off x="515482" y="4463625"/>
            <a:ext cx="2397714" cy="206375"/>
          </a:xfrm>
          <a:prstGeom prst="rect">
            <a:avLst/>
          </a:prstGeom>
          <a:noFill/>
          <a:ln>
            <a:noFill/>
          </a:ln>
        </p:spPr>
      </p:pic>
      <p:pic>
        <p:nvPicPr>
          <p:cNvPr id="3371" name="Google Shape;3371;p225" descr="{&quot;code&quot;:&quot;$$N\\left(0,1\\right)$$&quot;,&quot;font&quot;:{&quot;size&quot;:15.5,&quot;family&quot;:&quot;Arial&quot;,&quot;color&quot;:&quot;#000000&quot;},&quot;aid&quot;:null,&quot;id&quot;:&quot;169&quot;,&quot;type&quot;:&quot;$$&quot;,&quot;backgroundColor&quot;:&quot;#FFFFFF&quot;,&quot;ts&quot;:1724300162401,&quot;cs&quot;:&quot;p1q3chRXIjDbnXu31cqUJg==&quot;,&quot;size&quot;:{&quot;width&quot;:73.57877559055119,&quot;height&quot;:24.46645748031496}}"/>
          <p:cNvPicPr preferRelativeResize="0"/>
          <p:nvPr/>
        </p:nvPicPr>
        <p:blipFill>
          <a:blip r:embed="rId6">
            <a:alphaModFix/>
          </a:blip>
          <a:stretch>
            <a:fillRect/>
          </a:stretch>
        </p:blipFill>
        <p:spPr>
          <a:xfrm>
            <a:off x="6243204" y="1240249"/>
            <a:ext cx="700838" cy="233043"/>
          </a:xfrm>
          <a:prstGeom prst="rect">
            <a:avLst/>
          </a:prstGeom>
          <a:noFill/>
          <a:ln>
            <a:noFill/>
          </a:ln>
        </p:spPr>
      </p:pic>
      <p:pic>
        <p:nvPicPr>
          <p:cNvPr id="3372" name="Google Shape;3372;p225" descr="{&quot;id&quot;:&quot;170&quot;,&quot;aid&quot;:null,&quot;code&quot;:&quot;$$1-\\Phi \\left(0\\right)=0.5$$&quot;,&quot;backgroundColorModified&quot;:false,&quot;type&quot;:&quot;$$&quot;,&quot;backgroundColor&quot;:&quot;#FFFFFF&quot;,&quot;font&quot;:{&quot;size&quot;:12,&quot;color&quot;:&quot;#000000&quot;,&quot;family&quot;:&quot;Malgun Gothic&quot;},&quot;ts&quot;:1724300204539,&quot;cs&quot;:&quot;WMiX1UVVFom3tpuYfL7Qfw==&quot;,&quot;size&quot;:{&quot;width&quot;:101.9674708661418,&quot;height&quot;:16.51873884514437}}"/>
          <p:cNvPicPr preferRelativeResize="0"/>
          <p:nvPr/>
        </p:nvPicPr>
        <p:blipFill>
          <a:blip r:embed="rId7">
            <a:alphaModFix/>
          </a:blip>
          <a:stretch>
            <a:fillRect/>
          </a:stretch>
        </p:blipFill>
        <p:spPr>
          <a:xfrm>
            <a:off x="6689210" y="3088995"/>
            <a:ext cx="883224" cy="157350"/>
          </a:xfrm>
          <a:prstGeom prst="rect">
            <a:avLst/>
          </a:prstGeom>
          <a:noFill/>
          <a:ln>
            <a:noFill/>
          </a:ln>
        </p:spPr>
      </p:pic>
      <p:pic>
        <p:nvPicPr>
          <p:cNvPr id="3373" name="Google Shape;3373;p225" descr="{&quot;code&quot;:&quot;$$\\Phi \\left(0\\right)=0.5$$&quot;,&quot;backgroundColorModified&quot;:false,&quot;font&quot;:{&quot;family&quot;:&quot;Arial&quot;,&quot;color&quot;:&quot;#000000&quot;,&quot;size&quot;:12},&quot;type&quot;:&quot;$$&quot;,&quot;id&quot;:&quot;171&quot;,&quot;backgroundColor&quot;:&quot;#FFFFFF&quot;,&quot;aid&quot;:null,&quot;ts&quot;:1682644739772,&quot;cs&quot;:&quot;tlyi7b7cPuHXP36hZo94CA==&quot;,&quot;size&quot;:{&quot;width&quot;:84.66666666666667,&quot;height&quot;:18.833333333333332}}"/>
          <p:cNvPicPr preferRelativeResize="0"/>
          <p:nvPr/>
        </p:nvPicPr>
        <p:blipFill>
          <a:blip r:embed="rId8">
            <a:alphaModFix/>
          </a:blip>
          <a:stretch>
            <a:fillRect/>
          </a:stretch>
        </p:blipFill>
        <p:spPr>
          <a:xfrm>
            <a:off x="5854825" y="3089100"/>
            <a:ext cx="643051" cy="154625"/>
          </a:xfrm>
          <a:prstGeom prst="rect">
            <a:avLst/>
          </a:prstGeom>
          <a:noFill/>
          <a:ln>
            <a:noFill/>
          </a:ln>
        </p:spPr>
      </p:pic>
      <p:pic>
        <p:nvPicPr>
          <p:cNvPr id="3374" name="Google Shape;3374;p225" descr="{&quot;aid&quot;:null,&quot;code&quot;:&quot;$$\\Phi \\left(z\\right)$$&quot;,&quot;id&quot;:&quot;167&quot;,&quot;font&quot;:{&quot;family&quot;:&quot;Book Antiqua&quot;,&quot;size&quot;:20.5,&quot;color&quot;:&quot;#000000&quot;},&quot;backgroundColor&quot;:&quot;#FFFFFF&quot;,&quot;type&quot;:&quot;$$&quot;,&quot;backgroundColorModified&quot;:false,&quot;ts&quot;:1724300287976,&quot;cs&quot;:&quot;qy0skkBNlw2+aacATGE0YA==&quot;,&quot;size&quot;:{&quot;width&quot;:57.60630708661416,&quot;height&quot;:28.211602362204697}}"/>
          <p:cNvPicPr preferRelativeResize="0"/>
          <p:nvPr/>
        </p:nvPicPr>
        <p:blipFill>
          <a:blip r:embed="rId9">
            <a:alphaModFix/>
          </a:blip>
          <a:stretch>
            <a:fillRect/>
          </a:stretch>
        </p:blipFill>
        <p:spPr>
          <a:xfrm>
            <a:off x="3584313" y="3626938"/>
            <a:ext cx="548700" cy="268716"/>
          </a:xfrm>
          <a:prstGeom prst="rect">
            <a:avLst/>
          </a:prstGeom>
          <a:noFill/>
          <a:ln>
            <a:noFill/>
          </a:ln>
        </p:spPr>
      </p:pic>
      <p:sp>
        <p:nvSpPr>
          <p:cNvPr id="3375" name="Google Shape;3375;p225"/>
          <p:cNvSpPr txBox="1"/>
          <p:nvPr/>
        </p:nvSpPr>
        <p:spPr>
          <a:xfrm>
            <a:off x="118200" y="1120314"/>
            <a:ext cx="4021500" cy="338700"/>
          </a:xfrm>
          <a:prstGeom prst="rect">
            <a:avLst/>
          </a:prstGeom>
          <a:noFill/>
          <a:ln>
            <a:noFill/>
          </a:ln>
        </p:spPr>
        <p:txBody>
          <a:bodyPr spcFirstLastPara="1" wrap="square" lIns="91425" tIns="45700" rIns="91425" bIns="45700" anchor="t" anchorCtr="0">
            <a:spAutoFit/>
          </a:bodyPr>
          <a:lstStyle/>
          <a:p>
            <a:pPr marL="457200" marR="0" lvl="0" indent="-330200" algn="l" rtl="0">
              <a:lnSpc>
                <a:spcPct val="100000"/>
              </a:lnSpc>
              <a:spcBef>
                <a:spcPts val="0"/>
              </a:spcBef>
              <a:spcAft>
                <a:spcPts val="0"/>
              </a:spcAft>
              <a:buSzPts val="1600"/>
              <a:buFont typeface="Malgun Gothic"/>
              <a:buChar char="●"/>
            </a:pPr>
            <a:r>
              <a:rPr lang="ko-KR" sz="1600">
                <a:latin typeface="Malgun Gothic"/>
                <a:ea typeface="Malgun Gothic"/>
                <a:cs typeface="Malgun Gothic"/>
                <a:sym typeface="Malgun Gothic"/>
              </a:rPr>
              <a:t>표준정규분포의 확률밀도함수 : </a:t>
            </a:r>
            <a:endParaRPr sz="1400" i="0" u="none" strike="noStrike" cap="none">
              <a:solidFill>
                <a:srgbClr val="000000"/>
              </a:solidFill>
              <a:latin typeface="Malgun Gothic"/>
              <a:ea typeface="Malgun Gothic"/>
              <a:cs typeface="Malgun Gothic"/>
              <a:sym typeface="Malgun Gothic"/>
            </a:endParaRPr>
          </a:p>
        </p:txBody>
      </p:sp>
      <p:pic>
        <p:nvPicPr>
          <p:cNvPr id="3376" name="Google Shape;3376;p225" descr="{&quot;id&quot;:&quot;272&quot;,&quot;code&quot;:&quot;$$\\phi\\left(z\\right)$$&quot;,&quot;type&quot;:&quot;$$&quot;,&quot;backgroundColorModified&quot;:false,&quot;backgroundColor&quot;:&quot;#FFFFFF&quot;,&quot;aid&quot;:null,&quot;font&quot;:{&quot;family&quot;:&quot;Malgun Gothic&quot;,&quot;size&quot;:21.5,&quot;color&quot;:&quot;#000000&quot;},&quot;ts&quot;:1724299440398,&quot;cs&quot;:&quot;mRutej0gmeY5RhiuE2YQIw==&quot;,&quot;size&quot;:{&quot;width&quot;:54.5,&quot;height&quot;:29.166666666666668}}"/>
          <p:cNvPicPr preferRelativeResize="0"/>
          <p:nvPr/>
        </p:nvPicPr>
        <p:blipFill>
          <a:blip r:embed="rId10">
            <a:alphaModFix/>
          </a:blip>
          <a:stretch>
            <a:fillRect/>
          </a:stretch>
        </p:blipFill>
        <p:spPr>
          <a:xfrm>
            <a:off x="3544395" y="1144876"/>
            <a:ext cx="519113" cy="277813"/>
          </a:xfrm>
          <a:prstGeom prst="rect">
            <a:avLst/>
          </a:prstGeom>
          <a:noFill/>
          <a:ln>
            <a:noFill/>
          </a:ln>
        </p:spPr>
      </p:pic>
      <p:pic>
        <p:nvPicPr>
          <p:cNvPr id="3377" name="Google Shape;3377;p225" descr="{&quot;aid&quot;:null,&quot;backgroundColorModified&quot;:false,&quot;code&quot;:&quot;$$z$$&quot;,&quot;id&quot;:&quot;144&quot;,&quot;type&quot;:&quot;$$&quot;,&quot;font&quot;:{&quot;size&quot;:12,&quot;family&quot;:&quot;Malgun Gothic&quot;,&quot;color&quot;:&quot;#000000&quot;},&quot;backgroundColor&quot;:&quot;#FFFFFF&quot;,&quot;ts&quot;:1724300170436,&quot;cs&quot;:&quot;dAqaaGlZgsPOHJLzUzYgNg==&quot;,&quot;size&quot;:{&quot;width&quot;:8.223020472440972,&quot;height&quot;:8.618472440944899}}"/>
          <p:cNvPicPr preferRelativeResize="0"/>
          <p:nvPr/>
        </p:nvPicPr>
        <p:blipFill>
          <a:blip r:embed="rId11">
            <a:alphaModFix/>
          </a:blip>
          <a:stretch>
            <a:fillRect/>
          </a:stretch>
        </p:blipFill>
        <p:spPr>
          <a:xfrm>
            <a:off x="8539034" y="3405875"/>
            <a:ext cx="150137" cy="157325"/>
          </a:xfrm>
          <a:prstGeom prst="rect">
            <a:avLst/>
          </a:prstGeom>
          <a:noFill/>
          <a:ln>
            <a:noFill/>
          </a:ln>
        </p:spPr>
      </p:pic>
      <p:pic>
        <p:nvPicPr>
          <p:cNvPr id="3378" name="Google Shape;3378;p225"/>
          <p:cNvPicPr preferRelativeResize="0"/>
          <p:nvPr/>
        </p:nvPicPr>
        <p:blipFill>
          <a:blip r:embed="rId12">
            <a:alphaModFix/>
          </a:blip>
          <a:stretch>
            <a:fillRect/>
          </a:stretch>
        </p:blipFill>
        <p:spPr>
          <a:xfrm>
            <a:off x="4139700" y="3804475"/>
            <a:ext cx="4934375" cy="2329926"/>
          </a:xfrm>
          <a:prstGeom prst="rect">
            <a:avLst/>
          </a:prstGeom>
          <a:noFill/>
          <a:ln>
            <a:noFill/>
          </a:ln>
        </p:spPr>
      </p:pic>
      <p:pic>
        <p:nvPicPr>
          <p:cNvPr id="3379" name="Google Shape;3379;p225" descr="{&quot;code&quot;:&quot;$$N\\left(0,1\\right)$$&quot;,&quot;font&quot;:{&quot;size&quot;:15.5,&quot;family&quot;:&quot;Arial&quot;,&quot;color&quot;:&quot;#000000&quot;},&quot;aid&quot;:null,&quot;id&quot;:&quot;169&quot;,&quot;type&quot;:&quot;$$&quot;,&quot;backgroundColor&quot;:&quot;#FFFFFF&quot;,&quot;ts&quot;:1724300162401,&quot;cs&quot;:&quot;p1q3chRXIjDbnXu31cqUJg==&quot;,&quot;size&quot;:{&quot;width&quot;:73.57877559055119,&quot;height&quot;:24.46645748031496}}"/>
          <p:cNvPicPr preferRelativeResize="0"/>
          <p:nvPr/>
        </p:nvPicPr>
        <p:blipFill>
          <a:blip r:embed="rId6">
            <a:alphaModFix/>
          </a:blip>
          <a:stretch>
            <a:fillRect/>
          </a:stretch>
        </p:blipFill>
        <p:spPr>
          <a:xfrm>
            <a:off x="6243204" y="3983449"/>
            <a:ext cx="700838" cy="233043"/>
          </a:xfrm>
          <a:prstGeom prst="rect">
            <a:avLst/>
          </a:prstGeom>
          <a:noFill/>
          <a:ln>
            <a:noFill/>
          </a:ln>
        </p:spPr>
      </p:pic>
      <p:pic>
        <p:nvPicPr>
          <p:cNvPr id="3380" name="Google Shape;3380;p225" descr="{&quot;aid&quot;:null,&quot;type&quot;:&quot;$$&quot;,&quot;backgroundColorModified&quot;:false,&quot;id&quot;:&quot;272&quot;,&quot;backgroundColor&quot;:&quot;#FFFFFF&quot;,&quot;font&quot;:{&quot;size&quot;:21.5,&quot;family&quot;:&quot;Malgun Gothic&quot;,&quot;color&quot;:&quot;#000000&quot;},&quot;code&quot;:&quot;$$\\phi\\left(z\\right)=\\frac{1}{{\\sqrt[]{2\\pi}}}e^{-\\frac{z^{2}}{2}}$$&quot;,&quot;ts&quot;:1724718789133,&quot;cs&quot;:&quot;s5VvnZg3po8MBUmskNXwRg==&quot;,&quot;size&quot;:{&quot;width&quot;:217,&quot;height&quot;:68.66666666666667}}"/>
          <p:cNvPicPr preferRelativeResize="0"/>
          <p:nvPr/>
        </p:nvPicPr>
        <p:blipFill>
          <a:blip r:embed="rId13">
            <a:alphaModFix/>
          </a:blip>
          <a:stretch>
            <a:fillRect/>
          </a:stretch>
        </p:blipFill>
        <p:spPr>
          <a:xfrm>
            <a:off x="4297648" y="2190164"/>
            <a:ext cx="1688300" cy="534239"/>
          </a:xfrm>
          <a:prstGeom prst="rect">
            <a:avLst/>
          </a:prstGeom>
          <a:noFill/>
          <a:ln>
            <a:noFill/>
          </a:ln>
        </p:spPr>
      </p:pic>
      <p:pic>
        <p:nvPicPr>
          <p:cNvPr id="3381" name="Google Shape;3381;p225" descr="{&quot;backgroundColor&quot;:&quot;#FFFFFF&quot;,&quot;font&quot;:{&quot;color&quot;:&quot;#000000&quot;,&quot;family&quot;:&quot;Arial&quot;,&quot;size&quot;:15.5},&quot;backgroundColorModified&quot;:false,&quot;id&quot;:&quot;169&quot;,&quot;code&quot;:&quot;$$N\\left(\\mu,\\sigma^{2}\\right)\\,\\Rightarrow N\\left(0,1\\right)$$&quot;,&quot;type&quot;:&quot;$$&quot;,&quot;aid&quot;:null,&quot;ts&quot;:1724719157994,&quot;cs&quot;:&quot;rOJE8Xxza5TKXu3MmEtbug==&quot;,&quot;size&quot;:{&quot;width&quot;:215.83333333333334,&quot;height&quot;:30}}"/>
          <p:cNvPicPr preferRelativeResize="0"/>
          <p:nvPr/>
        </p:nvPicPr>
        <p:blipFill>
          <a:blip r:embed="rId14">
            <a:alphaModFix/>
          </a:blip>
          <a:stretch>
            <a:fillRect/>
          </a:stretch>
        </p:blipFill>
        <p:spPr>
          <a:xfrm>
            <a:off x="1170708" y="1807760"/>
            <a:ext cx="2055813" cy="285750"/>
          </a:xfrm>
          <a:prstGeom prst="rect">
            <a:avLst/>
          </a:prstGeom>
          <a:noFill/>
          <a:ln>
            <a:noFill/>
          </a:ln>
        </p:spPr>
      </p:pic>
      <p:pic>
        <p:nvPicPr>
          <p:cNvPr id="3382" name="Google Shape;3382;p225" descr="{&quot;backgroundColorModified&quot;:false,&quot;aid&quot;:null,&quot;code&quot;:&quot;$$\\frac{1}{{\\sqrt[]{2\\pi\\sigma}}}e^{-\\frac{\\left(x-\\mu\\right)^{2}}{2\\sigma^{2}}}\\Rightarrow\\frac{1}{{\\sqrt[]{2\\pi}}}e^{-\\frac{z^{2}}{2}}$$&quot;,&quot;backgroundColor&quot;:&quot;#FFFFFF&quot;,&quot;font&quot;:{&quot;color&quot;:&quot;#000000&quot;,&quot;size&quot;:18.5,&quot;family&quot;:&quot;Malgun Gothic&quot;},&quot;id&quot;:&quot;272&quot;,&quot;type&quot;:&quot;$$&quot;,&quot;ts&quot;:1724719126644,&quot;cs&quot;:&quot;vzvF0v8a0y6lxQqdvsMbWg==&quot;,&quot;size&quot;:{&quot;width&quot;:298.0323393700788,&quot;height&quot;:61.19686115485562}}"/>
          <p:cNvPicPr preferRelativeResize="0"/>
          <p:nvPr/>
        </p:nvPicPr>
        <p:blipFill>
          <a:blip r:embed="rId15">
            <a:alphaModFix/>
          </a:blip>
          <a:stretch>
            <a:fillRect/>
          </a:stretch>
        </p:blipFill>
        <p:spPr>
          <a:xfrm>
            <a:off x="691945" y="2429650"/>
            <a:ext cx="2838758" cy="582900"/>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3386"/>
        <p:cNvGrpSpPr/>
        <p:nvPr/>
      </p:nvGrpSpPr>
      <p:grpSpPr>
        <a:xfrm>
          <a:off x="0" y="0"/>
          <a:ext cx="0" cy="0"/>
          <a:chOff x="0" y="0"/>
          <a:chExt cx="0" cy="0"/>
        </a:xfrm>
      </p:grpSpPr>
      <p:pic>
        <p:nvPicPr>
          <p:cNvPr id="3387" name="Google Shape;3387;p226"/>
          <p:cNvPicPr preferRelativeResize="0"/>
          <p:nvPr/>
        </p:nvPicPr>
        <p:blipFill>
          <a:blip r:embed="rId3">
            <a:alphaModFix/>
          </a:blip>
          <a:stretch>
            <a:fillRect/>
          </a:stretch>
        </p:blipFill>
        <p:spPr>
          <a:xfrm>
            <a:off x="2253150" y="1554350"/>
            <a:ext cx="4598250" cy="2758950"/>
          </a:xfrm>
          <a:prstGeom prst="rect">
            <a:avLst/>
          </a:prstGeom>
          <a:noFill/>
          <a:ln>
            <a:noFill/>
          </a:ln>
        </p:spPr>
      </p:pic>
      <p:sp>
        <p:nvSpPr>
          <p:cNvPr id="3388" name="Google Shape;3388;p22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389" name="Google Shape;3389;p22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226</a:t>
            </a:fld>
            <a:endParaRPr/>
          </a:p>
        </p:txBody>
      </p:sp>
      <p:sp>
        <p:nvSpPr>
          <p:cNvPr id="3390" name="Google Shape;3390;p226"/>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표준정규분포의 성질</a:t>
            </a:r>
            <a:endParaRPr/>
          </a:p>
        </p:txBody>
      </p:sp>
      <p:sp>
        <p:nvSpPr>
          <p:cNvPr id="3391" name="Google Shape;3391;p226"/>
          <p:cNvSpPr txBox="1"/>
          <p:nvPr/>
        </p:nvSpPr>
        <p:spPr>
          <a:xfrm>
            <a:off x="315375" y="1128950"/>
            <a:ext cx="8774700" cy="5055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함수 </a:t>
            </a:r>
            <a:r>
              <a:rPr lang="ko-KR" sz="2000" i="1">
                <a:solidFill>
                  <a:schemeClr val="dk1"/>
                </a:solidFill>
                <a:latin typeface="Times New Roman"/>
                <a:ea typeface="Times New Roman"/>
                <a:cs typeface="Times New Roman"/>
                <a:sym typeface="Times New Roman"/>
              </a:rPr>
              <a:t>f</a:t>
            </a:r>
            <a:r>
              <a:rPr lang="ko-KR" sz="2000">
                <a:solidFill>
                  <a:schemeClr val="dk1"/>
                </a:solidFill>
                <a:latin typeface="Times New Roman"/>
                <a:ea typeface="Times New Roman"/>
                <a:cs typeface="Times New Roman"/>
                <a:sym typeface="Times New Roman"/>
              </a:rPr>
              <a:t>(</a:t>
            </a:r>
            <a:r>
              <a:rPr lang="ko-KR" sz="2000" i="1">
                <a:solidFill>
                  <a:schemeClr val="dk1"/>
                </a:solidFill>
                <a:latin typeface="Times New Roman"/>
                <a:ea typeface="Times New Roman"/>
                <a:cs typeface="Times New Roman"/>
                <a:sym typeface="Times New Roman"/>
              </a:rPr>
              <a:t>z</a:t>
            </a:r>
            <a:r>
              <a:rPr lang="ko-KR" sz="2000">
                <a:solidFill>
                  <a:schemeClr val="dk1"/>
                </a:solidFill>
                <a:latin typeface="Times New Roman"/>
                <a:ea typeface="Times New Roman"/>
                <a:cs typeface="Times New Roman"/>
                <a:sym typeface="Times New Roman"/>
              </a:rPr>
              <a:t>)</a:t>
            </a:r>
            <a:r>
              <a:rPr lang="ko-KR" sz="2000">
                <a:solidFill>
                  <a:schemeClr val="dk1"/>
                </a:solidFill>
                <a:latin typeface="Malgun Gothic"/>
                <a:ea typeface="Malgun Gothic"/>
                <a:cs typeface="Malgun Gothic"/>
                <a:sym typeface="Malgun Gothic"/>
              </a:rPr>
              <a:t>의 대칭성으로부터 양쪽 꼬리확률(tail probability)은 동일하다.</a:t>
            </a:r>
            <a:endParaRPr sz="2000">
              <a:solidFill>
                <a:schemeClr val="dk1"/>
              </a:solidFill>
              <a:latin typeface="Malgun Gothic"/>
              <a:ea typeface="Malgun Gothic"/>
              <a:cs typeface="Malgun Gothic"/>
              <a:sym typeface="Malgun Gothic"/>
            </a:endParaRPr>
          </a:p>
        </p:txBody>
      </p:sp>
      <p:sp>
        <p:nvSpPr>
          <p:cNvPr id="3392" name="Google Shape;3392;p226"/>
          <p:cNvSpPr txBox="1"/>
          <p:nvPr/>
        </p:nvSpPr>
        <p:spPr>
          <a:xfrm>
            <a:off x="6454468" y="3153710"/>
            <a:ext cx="1285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800" i="0" u="none" strike="noStrike" cap="none">
                <a:solidFill>
                  <a:srgbClr val="000000"/>
                </a:solidFill>
                <a:latin typeface="Malgun Gothic"/>
                <a:ea typeface="Malgun Gothic"/>
                <a:cs typeface="Malgun Gothic"/>
                <a:sym typeface="Malgun Gothic"/>
              </a:rPr>
              <a:t>꼬리확률</a:t>
            </a:r>
            <a:endParaRPr sz="1400" i="0" u="none" strike="noStrike" cap="none">
              <a:solidFill>
                <a:srgbClr val="000000"/>
              </a:solidFill>
              <a:latin typeface="Malgun Gothic"/>
              <a:ea typeface="Malgun Gothic"/>
              <a:cs typeface="Malgun Gothic"/>
              <a:sym typeface="Malgun Gothic"/>
            </a:endParaRPr>
          </a:p>
        </p:txBody>
      </p:sp>
      <p:pic>
        <p:nvPicPr>
          <p:cNvPr id="3393" name="Google Shape;3393;p226" descr="{&quot;aid&quot;:null,&quot;backgroundColor&quot;:&quot;#FFFFFF&quot;,&quot;backgroundColorModified&quot;:false,&quot;id&quot;:&quot;172&quot;,&quot;type&quot;:&quot;$$&quot;,&quot;font&quot;:{&quot;color&quot;:&quot;#000000&quot;,&quot;family&quot;:&quot;Arial&quot;,&quot;size&quot;:12},&quot;code&quot;:&quot;$$\\Phi \\left(-z\\right)=P\\left(Z\\leq-z\\right)=P\\left(Z\\geq z\\right)=1-\\Phi \\left(z\\right),\\,\\,\\,z&gt;0$$&quot;,&quot;ts&quot;:1682644906498,&quot;cs&quot;:&quot;VohveQnuqg8YCFDc8VTHHg==&quot;,&quot;size&quot;:{&quot;width&quot;:421.6666666666667,&quot;height&quot;:19}}"/>
          <p:cNvPicPr preferRelativeResize="0"/>
          <p:nvPr/>
        </p:nvPicPr>
        <p:blipFill>
          <a:blip r:embed="rId4">
            <a:alphaModFix/>
          </a:blip>
          <a:stretch>
            <a:fillRect/>
          </a:stretch>
        </p:blipFill>
        <p:spPr>
          <a:xfrm>
            <a:off x="2199925" y="5165322"/>
            <a:ext cx="5479449" cy="246900"/>
          </a:xfrm>
          <a:prstGeom prst="rect">
            <a:avLst/>
          </a:prstGeom>
          <a:noFill/>
          <a:ln>
            <a:noFill/>
          </a:ln>
        </p:spPr>
      </p:pic>
      <p:pic>
        <p:nvPicPr>
          <p:cNvPr id="3394" name="Google Shape;3394;p226" descr="{&quot;type&quot;:&quot;$$&quot;,&quot;backgroundColorModified&quot;:false,&quot;font&quot;:{&quot;color&quot;:&quot;#000000&quot;,&quot;size&quot;:12,&quot;family&quot;:&quot;Arial&quot;},&quot;backgroundColor&quot;:&quot;#FFFFFF&quot;,&quot;code&quot;:&quot;$$\\Phi \\left(-z\\right)+\\Phi \\left(z\\right)=1$$&quot;,&quot;aid&quot;:null,&quot;id&quot;:&quot;173&quot;,&quot;ts&quot;:1682644881683,&quot;cs&quot;:&quot;ssphJPygtbvMQhQw9oyrsw==&quot;,&quot;size&quot;:{&quot;width&quot;:143.33333333333334,&quot;height&quot;:18.833333333333332}}"/>
          <p:cNvPicPr preferRelativeResize="0"/>
          <p:nvPr/>
        </p:nvPicPr>
        <p:blipFill>
          <a:blip r:embed="rId5">
            <a:alphaModFix/>
          </a:blip>
          <a:stretch>
            <a:fillRect/>
          </a:stretch>
        </p:blipFill>
        <p:spPr>
          <a:xfrm>
            <a:off x="2199925" y="5648482"/>
            <a:ext cx="1879192" cy="246900"/>
          </a:xfrm>
          <a:prstGeom prst="rect">
            <a:avLst/>
          </a:prstGeom>
          <a:noFill/>
          <a:ln>
            <a:noFill/>
          </a:ln>
        </p:spPr>
      </p:pic>
      <p:pic>
        <p:nvPicPr>
          <p:cNvPr id="3395" name="Google Shape;3395;p226" descr="{&quot;font&quot;:{&quot;color&quot;:&quot;#000000&quot;,&quot;family&quot;:&quot;Arial&quot;,&quot;size&quot;:12},&quot;backgroundColor&quot;:&quot;#FFFFFF&quot;,&quot;id&quot;:&quot;174&quot;,&quot;aid&quot;:null,&quot;backgroundColorModified&quot;:false,&quot;code&quot;:&quot;$$N\\left(0,1\\right)$$&quot;,&quot;type&quot;:&quot;$$&quot;,&quot;ts&quot;:1682557802233,&quot;cs&quot;:&quot;LZZMsU6Kif/5/oO5XG4uAA==&quot;,&quot;size&quot;:{&quot;width&quot;:56.166666666666664,&quot;height&quot;:18.833333333333332}}"/>
          <p:cNvPicPr preferRelativeResize="0"/>
          <p:nvPr/>
        </p:nvPicPr>
        <p:blipFill>
          <a:blip r:embed="rId6">
            <a:alphaModFix/>
          </a:blip>
          <a:stretch>
            <a:fillRect/>
          </a:stretch>
        </p:blipFill>
        <p:spPr>
          <a:xfrm>
            <a:off x="4865025" y="1949425"/>
            <a:ext cx="534988" cy="179388"/>
          </a:xfrm>
          <a:prstGeom prst="rect">
            <a:avLst/>
          </a:prstGeom>
          <a:noFill/>
          <a:ln>
            <a:noFill/>
          </a:ln>
        </p:spPr>
      </p:pic>
      <p:pic>
        <p:nvPicPr>
          <p:cNvPr id="3396" name="Google Shape;3396;p226" descr="{&quot;font&quot;:{&quot;family&quot;:&quot;Arial&quot;,&quot;color&quot;:&quot;#000000&quot;,&quot;size&quot;:12},&quot;backgroundColorModified&quot;:false,&quot;id&quot;:&quot;175&quot;,&quot;code&quot;:&quot;$$1-\\Phi \\left(z\\right)$$&quot;,&quot;backgroundColor&quot;:&quot;#FFFFFF&quot;,&quot;aid&quot;:null,&quot;type&quot;:&quot;$$&quot;,&quot;ts&quot;:1682644845592,&quot;cs&quot;:&quot;lD88fIlG3hOcx92Qz1HS2w==&quot;,&quot;size&quot;:{&quot;width&quot;:66,&quot;height&quot;:18.833333333333297}}"/>
          <p:cNvPicPr preferRelativeResize="0"/>
          <p:nvPr/>
        </p:nvPicPr>
        <p:blipFill>
          <a:blip r:embed="rId7">
            <a:alphaModFix/>
          </a:blip>
          <a:stretch>
            <a:fillRect/>
          </a:stretch>
        </p:blipFill>
        <p:spPr>
          <a:xfrm>
            <a:off x="5320050" y="4441576"/>
            <a:ext cx="628650" cy="179388"/>
          </a:xfrm>
          <a:prstGeom prst="rect">
            <a:avLst/>
          </a:prstGeom>
          <a:noFill/>
          <a:ln>
            <a:noFill/>
          </a:ln>
        </p:spPr>
      </p:pic>
      <p:pic>
        <p:nvPicPr>
          <p:cNvPr id="3397" name="Google Shape;3397;p226" descr="{&quot;type&quot;:&quot;$$&quot;,&quot;id&quot;:&quot;176&quot;,&quot;aid&quot;:null,&quot;code&quot;:&quot;$$\\Phi \\left(-z\\right)$$&quot;,&quot;backgroundColorModified&quot;:false,&quot;font&quot;:{&quot;size&quot;:12,&quot;family&quot;:&quot;Arial&quot;,&quot;color&quot;:&quot;#000000&quot;},&quot;backgroundColor&quot;:&quot;#FFFFFF&quot;,&quot;ts&quot;:1682644831021,&quot;cs&quot;:&quot;geqkRyNDtqRk5aBtOvEBBQ==&quot;,&quot;size&quot;:{&quot;width&quot;:48.666666666666664,&quot;height&quot;:18.833333333333297}}"/>
          <p:cNvPicPr preferRelativeResize="0"/>
          <p:nvPr/>
        </p:nvPicPr>
        <p:blipFill>
          <a:blip r:embed="rId8">
            <a:alphaModFix/>
          </a:blip>
          <a:stretch>
            <a:fillRect/>
          </a:stretch>
        </p:blipFill>
        <p:spPr>
          <a:xfrm>
            <a:off x="3221594" y="4432448"/>
            <a:ext cx="463550" cy="179388"/>
          </a:xfrm>
          <a:prstGeom prst="rect">
            <a:avLst/>
          </a:prstGeom>
          <a:noFill/>
          <a:ln>
            <a:noFill/>
          </a:ln>
        </p:spPr>
      </p:pic>
      <p:cxnSp>
        <p:nvCxnSpPr>
          <p:cNvPr id="3398" name="Google Shape;3398;p226"/>
          <p:cNvCxnSpPr>
            <a:endCxn id="3392" idx="2"/>
          </p:cNvCxnSpPr>
          <p:nvPr/>
        </p:nvCxnSpPr>
        <p:spPr>
          <a:xfrm rot="10800000" flipH="1">
            <a:off x="3602368" y="3523010"/>
            <a:ext cx="3495000" cy="617400"/>
          </a:xfrm>
          <a:prstGeom prst="straightConnector1">
            <a:avLst/>
          </a:prstGeom>
          <a:noFill/>
          <a:ln w="9525" cap="flat" cmpd="sng">
            <a:solidFill>
              <a:srgbClr val="0066FF"/>
            </a:solidFill>
            <a:prstDash val="solid"/>
            <a:miter lim="800000"/>
            <a:headEnd type="none" w="sm" len="sm"/>
            <a:tailEnd type="triangle" w="med" len="med"/>
          </a:ln>
        </p:spPr>
      </p:cxnSp>
      <p:cxnSp>
        <p:nvCxnSpPr>
          <p:cNvPr id="3399" name="Google Shape;3399;p226"/>
          <p:cNvCxnSpPr>
            <a:endCxn id="3392" idx="2"/>
          </p:cNvCxnSpPr>
          <p:nvPr/>
        </p:nvCxnSpPr>
        <p:spPr>
          <a:xfrm rot="10800000" flipH="1">
            <a:off x="5508268" y="3523010"/>
            <a:ext cx="1589100" cy="571800"/>
          </a:xfrm>
          <a:prstGeom prst="straightConnector1">
            <a:avLst/>
          </a:prstGeom>
          <a:noFill/>
          <a:ln w="9525" cap="flat" cmpd="sng">
            <a:solidFill>
              <a:srgbClr val="0066FF"/>
            </a:solidFill>
            <a:prstDash val="solid"/>
            <a:miter lim="800000"/>
            <a:headEnd type="none" w="sm" len="sm"/>
            <a:tailEnd type="triangle" w="med" len="med"/>
          </a:ln>
        </p:spPr>
      </p:cxnSp>
      <p:cxnSp>
        <p:nvCxnSpPr>
          <p:cNvPr id="3400" name="Google Shape;3400;p226"/>
          <p:cNvCxnSpPr>
            <a:endCxn id="3397" idx="0"/>
          </p:cNvCxnSpPr>
          <p:nvPr/>
        </p:nvCxnSpPr>
        <p:spPr>
          <a:xfrm>
            <a:off x="3453369" y="4204148"/>
            <a:ext cx="0" cy="228300"/>
          </a:xfrm>
          <a:prstGeom prst="straightConnector1">
            <a:avLst/>
          </a:prstGeom>
          <a:noFill/>
          <a:ln w="9525" cap="flat" cmpd="sng">
            <a:solidFill>
              <a:schemeClr val="dk2"/>
            </a:solidFill>
            <a:prstDash val="solid"/>
            <a:round/>
            <a:headEnd type="none" w="med" len="med"/>
            <a:tailEnd type="triangle" w="med" len="med"/>
          </a:ln>
        </p:spPr>
      </p:cxnSp>
      <p:cxnSp>
        <p:nvCxnSpPr>
          <p:cNvPr id="3401" name="Google Shape;3401;p226"/>
          <p:cNvCxnSpPr>
            <a:endCxn id="3396" idx="0"/>
          </p:cNvCxnSpPr>
          <p:nvPr/>
        </p:nvCxnSpPr>
        <p:spPr>
          <a:xfrm>
            <a:off x="5634375" y="4185976"/>
            <a:ext cx="0" cy="2556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3405"/>
        <p:cNvGrpSpPr/>
        <p:nvPr/>
      </p:nvGrpSpPr>
      <p:grpSpPr>
        <a:xfrm>
          <a:off x="0" y="0"/>
          <a:ext cx="0" cy="0"/>
          <a:chOff x="0" y="0"/>
          <a:chExt cx="0" cy="0"/>
        </a:xfrm>
      </p:grpSpPr>
      <p:sp>
        <p:nvSpPr>
          <p:cNvPr id="3406" name="Google Shape;3406;p22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407" name="Google Shape;3407;p22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227</a:t>
            </a:fld>
            <a:endParaRPr/>
          </a:p>
        </p:txBody>
      </p:sp>
      <p:sp>
        <p:nvSpPr>
          <p:cNvPr id="3408" name="Google Shape;3408;p227"/>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표준정규분포의 중앙 백분위수 (Central Percentile)</a:t>
            </a:r>
            <a:endParaRPr/>
          </a:p>
        </p:txBody>
      </p:sp>
      <p:pic>
        <p:nvPicPr>
          <p:cNvPr id="3409" name="Google Shape;3409;p227" descr="{&quot;backgroundColor&quot;:&quot;#FFFFFF&quot;,&quot;code&quot;:&quot;$$P\\left(Z&gt;1.645\\right)=0.05,\\,\\,P\\left(Z&gt;1.96\\right)=0.025,\\,\\,P\\left(Z&gt;2.58\\right)=0.005$$&quot;,&quot;aid&quot;:null,&quot;backgroundColorModified&quot;:false,&quot;font&quot;:{&quot;family&quot;:&quot;Arial&quot;,&quot;size&quot;:16,&quot;color&quot;:&quot;#000000&quot;},&quot;id&quot;:&quot;177&quot;,&quot;type&quot;:&quot;$$&quot;,&quot;ts&quot;:1724302676428,&quot;cs&quot;:&quot;Xx4FWUDqpPgaYIV/pmhJqg==&quot;,&quot;size&quot;:{&quot;width&quot;:727.1594493438321,&quot;height&quot;:25.92125616797898}}"/>
          <p:cNvPicPr preferRelativeResize="0"/>
          <p:nvPr/>
        </p:nvPicPr>
        <p:blipFill>
          <a:blip r:embed="rId3">
            <a:alphaModFix/>
          </a:blip>
          <a:stretch>
            <a:fillRect/>
          </a:stretch>
        </p:blipFill>
        <p:spPr>
          <a:xfrm>
            <a:off x="1320225" y="4952275"/>
            <a:ext cx="6926194" cy="246900"/>
          </a:xfrm>
          <a:prstGeom prst="rect">
            <a:avLst/>
          </a:prstGeom>
          <a:noFill/>
          <a:ln>
            <a:noFill/>
          </a:ln>
        </p:spPr>
      </p:pic>
      <p:pic>
        <p:nvPicPr>
          <p:cNvPr id="3410" name="Google Shape;3410;p227" descr="{&quot;aid&quot;:null,&quot;type&quot;:&quot;$$&quot;,&quot;id&quot;:&quot;178&quot;,&quot;backgroundColor&quot;:&quot;#FFFFFF&quot;,&quot;font&quot;:{&quot;family&quot;:&quot;Arial&quot;,&quot;color&quot;:&quot;#000000&quot;,&quot;size&quot;:12},&quot;backgroundColorModified&quot;:false,&quot;code&quot;:&quot;$$P\\left(\\left|Z\\right|\\leq1.645\\right)=0.9,\\,\\,P\\left(\\left|Z\\right|\\leq1.96\\right)=0.95,\\,\\,P\\left(\\left|Z\\right|\\leq2.58\\right)=0.99$$&quot;,&quot;ts&quot;:1682558063585,&quot;cs&quot;:&quot;w1lbTvq/fJPqNP8GqRgOrA==&quot;,&quot;size&quot;:{&quot;width&quot;:536.5,&quot;height&quot;:19}}"/>
          <p:cNvPicPr preferRelativeResize="0"/>
          <p:nvPr/>
        </p:nvPicPr>
        <p:blipFill>
          <a:blip r:embed="rId4">
            <a:alphaModFix/>
          </a:blip>
          <a:stretch>
            <a:fillRect/>
          </a:stretch>
        </p:blipFill>
        <p:spPr>
          <a:xfrm>
            <a:off x="1183433" y="5409800"/>
            <a:ext cx="6971659" cy="246900"/>
          </a:xfrm>
          <a:prstGeom prst="rect">
            <a:avLst/>
          </a:prstGeom>
          <a:noFill/>
          <a:ln>
            <a:noFill/>
          </a:ln>
        </p:spPr>
      </p:pic>
      <p:grpSp>
        <p:nvGrpSpPr>
          <p:cNvPr id="3411" name="Google Shape;3411;p227"/>
          <p:cNvGrpSpPr/>
          <p:nvPr/>
        </p:nvGrpSpPr>
        <p:grpSpPr>
          <a:xfrm>
            <a:off x="2428875" y="1459300"/>
            <a:ext cx="4286250" cy="2987976"/>
            <a:chOff x="2428875" y="1459300"/>
            <a:chExt cx="4286250" cy="2987976"/>
          </a:xfrm>
        </p:grpSpPr>
        <p:pic>
          <p:nvPicPr>
            <p:cNvPr id="3412" name="Google Shape;3412;p227"/>
            <p:cNvPicPr preferRelativeResize="0"/>
            <p:nvPr/>
          </p:nvPicPr>
          <p:blipFill rotWithShape="1">
            <a:blip r:embed="rId5">
              <a:alphaModFix/>
            </a:blip>
            <a:srcRect l="14395" t="16708" r="13914"/>
            <a:stretch/>
          </p:blipFill>
          <p:spPr>
            <a:xfrm>
              <a:off x="2428875" y="1459300"/>
              <a:ext cx="4286250" cy="2987976"/>
            </a:xfrm>
            <a:prstGeom prst="rect">
              <a:avLst/>
            </a:prstGeom>
            <a:noFill/>
            <a:ln>
              <a:noFill/>
            </a:ln>
          </p:spPr>
        </p:pic>
        <p:sp>
          <p:nvSpPr>
            <p:cNvPr id="3413" name="Google Shape;3413;p227"/>
            <p:cNvSpPr txBox="1"/>
            <p:nvPr/>
          </p:nvSpPr>
          <p:spPr>
            <a:xfrm>
              <a:off x="4307488" y="2733988"/>
              <a:ext cx="480300" cy="246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500">
                  <a:solidFill>
                    <a:schemeClr val="lt1"/>
                  </a:solidFill>
                  <a:latin typeface="Times New Roman"/>
                  <a:ea typeface="Times New Roman"/>
                  <a:cs typeface="Times New Roman"/>
                  <a:sym typeface="Times New Roman"/>
                </a:rPr>
                <a:t>90%</a:t>
              </a:r>
              <a:endParaRPr sz="1500">
                <a:solidFill>
                  <a:schemeClr val="lt1"/>
                </a:solidFill>
                <a:latin typeface="Times New Roman"/>
                <a:ea typeface="Times New Roman"/>
                <a:cs typeface="Times New Roman"/>
                <a:sym typeface="Times New Roman"/>
              </a:endParaRPr>
            </a:p>
          </p:txBody>
        </p:sp>
        <p:cxnSp>
          <p:nvCxnSpPr>
            <p:cNvPr id="3414" name="Google Shape;3414;p227"/>
            <p:cNvCxnSpPr/>
            <p:nvPr/>
          </p:nvCxnSpPr>
          <p:spPr>
            <a:xfrm rot="10800000" flipH="1">
              <a:off x="3422300" y="2507950"/>
              <a:ext cx="18300" cy="1564500"/>
            </a:xfrm>
            <a:prstGeom prst="straightConnector1">
              <a:avLst/>
            </a:prstGeom>
            <a:noFill/>
            <a:ln w="9525" cap="flat" cmpd="sng">
              <a:solidFill>
                <a:srgbClr val="999999"/>
              </a:solidFill>
              <a:prstDash val="solid"/>
              <a:round/>
              <a:headEnd type="none" w="med" len="med"/>
              <a:tailEnd type="none" w="med" len="med"/>
            </a:ln>
          </p:spPr>
        </p:cxnSp>
        <p:cxnSp>
          <p:nvCxnSpPr>
            <p:cNvPr id="3415" name="Google Shape;3415;p227"/>
            <p:cNvCxnSpPr/>
            <p:nvPr/>
          </p:nvCxnSpPr>
          <p:spPr>
            <a:xfrm rot="10800000" flipH="1">
              <a:off x="5699175" y="2507950"/>
              <a:ext cx="18300" cy="1564500"/>
            </a:xfrm>
            <a:prstGeom prst="straightConnector1">
              <a:avLst/>
            </a:prstGeom>
            <a:noFill/>
            <a:ln w="9525" cap="flat" cmpd="sng">
              <a:solidFill>
                <a:srgbClr val="999999"/>
              </a:solidFill>
              <a:prstDash val="solid"/>
              <a:round/>
              <a:headEnd type="none" w="med" len="med"/>
              <a:tailEnd type="none" w="med" len="med"/>
            </a:ln>
          </p:spPr>
        </p:cxnSp>
        <p:cxnSp>
          <p:nvCxnSpPr>
            <p:cNvPr id="3416" name="Google Shape;3416;p227"/>
            <p:cNvCxnSpPr/>
            <p:nvPr/>
          </p:nvCxnSpPr>
          <p:spPr>
            <a:xfrm rot="10800000" flipH="1">
              <a:off x="3062775" y="2152174"/>
              <a:ext cx="18300" cy="2027100"/>
            </a:xfrm>
            <a:prstGeom prst="straightConnector1">
              <a:avLst/>
            </a:prstGeom>
            <a:noFill/>
            <a:ln w="9525" cap="flat" cmpd="sng">
              <a:solidFill>
                <a:srgbClr val="999999"/>
              </a:solidFill>
              <a:prstDash val="solid"/>
              <a:round/>
              <a:headEnd type="none" w="med" len="med"/>
              <a:tailEnd type="none" w="med" len="med"/>
            </a:ln>
          </p:spPr>
        </p:cxnSp>
        <p:cxnSp>
          <p:nvCxnSpPr>
            <p:cNvPr id="3417" name="Google Shape;3417;p227"/>
            <p:cNvCxnSpPr/>
            <p:nvPr/>
          </p:nvCxnSpPr>
          <p:spPr>
            <a:xfrm rot="10800000" flipH="1">
              <a:off x="6052825" y="2152174"/>
              <a:ext cx="18300" cy="2027100"/>
            </a:xfrm>
            <a:prstGeom prst="straightConnector1">
              <a:avLst/>
            </a:prstGeom>
            <a:noFill/>
            <a:ln w="9525" cap="flat" cmpd="sng">
              <a:solidFill>
                <a:srgbClr val="999999"/>
              </a:solidFill>
              <a:prstDash val="solid"/>
              <a:round/>
              <a:headEnd type="none" w="med" len="med"/>
              <a:tailEnd type="none" w="med" len="med"/>
            </a:ln>
          </p:spPr>
        </p:cxnSp>
        <p:cxnSp>
          <p:nvCxnSpPr>
            <p:cNvPr id="3418" name="Google Shape;3418;p227"/>
            <p:cNvCxnSpPr/>
            <p:nvPr/>
          </p:nvCxnSpPr>
          <p:spPr>
            <a:xfrm rot="10800000" flipH="1">
              <a:off x="3592950" y="2845275"/>
              <a:ext cx="18300" cy="1068900"/>
            </a:xfrm>
            <a:prstGeom prst="straightConnector1">
              <a:avLst/>
            </a:prstGeom>
            <a:noFill/>
            <a:ln w="9525" cap="flat" cmpd="sng">
              <a:solidFill>
                <a:srgbClr val="999999"/>
              </a:solidFill>
              <a:prstDash val="solid"/>
              <a:round/>
              <a:headEnd type="none" w="med" len="med"/>
              <a:tailEnd type="none" w="med" len="med"/>
            </a:ln>
          </p:spPr>
        </p:cxnSp>
        <p:cxnSp>
          <p:nvCxnSpPr>
            <p:cNvPr id="3419" name="Google Shape;3419;p227"/>
            <p:cNvCxnSpPr/>
            <p:nvPr/>
          </p:nvCxnSpPr>
          <p:spPr>
            <a:xfrm rot="10800000" flipH="1">
              <a:off x="5507055" y="2845275"/>
              <a:ext cx="18300" cy="1068900"/>
            </a:xfrm>
            <a:prstGeom prst="straightConnector1">
              <a:avLst/>
            </a:prstGeom>
            <a:noFill/>
            <a:ln w="9525" cap="flat" cmpd="sng">
              <a:solidFill>
                <a:srgbClr val="999999"/>
              </a:solidFill>
              <a:prstDash val="solid"/>
              <a:round/>
              <a:headEnd type="none" w="med" len="med"/>
              <a:tailEnd type="none" w="med" len="med"/>
            </a:ln>
          </p:spPr>
        </p:cxnSp>
        <p:cxnSp>
          <p:nvCxnSpPr>
            <p:cNvPr id="3420" name="Google Shape;3420;p227"/>
            <p:cNvCxnSpPr/>
            <p:nvPr/>
          </p:nvCxnSpPr>
          <p:spPr>
            <a:xfrm>
              <a:off x="3614430" y="2988016"/>
              <a:ext cx="1915200" cy="0"/>
            </a:xfrm>
            <a:prstGeom prst="straightConnector1">
              <a:avLst/>
            </a:prstGeom>
            <a:noFill/>
            <a:ln w="9525" cap="flat" cmpd="sng">
              <a:solidFill>
                <a:schemeClr val="dk2"/>
              </a:solidFill>
              <a:prstDash val="solid"/>
              <a:round/>
              <a:headEnd type="stealth" w="med" len="med"/>
              <a:tailEnd type="stealth" w="med" len="med"/>
            </a:ln>
          </p:spPr>
        </p:cxnSp>
        <p:sp>
          <p:nvSpPr>
            <p:cNvPr id="3421" name="Google Shape;3421;p227"/>
            <p:cNvSpPr txBox="1"/>
            <p:nvPr/>
          </p:nvSpPr>
          <p:spPr>
            <a:xfrm>
              <a:off x="4307488" y="2429188"/>
              <a:ext cx="480300" cy="246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500">
                  <a:solidFill>
                    <a:schemeClr val="lt1"/>
                  </a:solidFill>
                  <a:latin typeface="Times New Roman"/>
                  <a:ea typeface="Times New Roman"/>
                  <a:cs typeface="Times New Roman"/>
                  <a:sym typeface="Times New Roman"/>
                </a:rPr>
                <a:t>95%</a:t>
              </a:r>
              <a:endParaRPr sz="1500">
                <a:solidFill>
                  <a:schemeClr val="lt1"/>
                </a:solidFill>
                <a:latin typeface="Times New Roman"/>
                <a:ea typeface="Times New Roman"/>
                <a:cs typeface="Times New Roman"/>
                <a:sym typeface="Times New Roman"/>
              </a:endParaRPr>
            </a:p>
          </p:txBody>
        </p:sp>
        <p:cxnSp>
          <p:nvCxnSpPr>
            <p:cNvPr id="3422" name="Google Shape;3422;p227"/>
            <p:cNvCxnSpPr/>
            <p:nvPr/>
          </p:nvCxnSpPr>
          <p:spPr>
            <a:xfrm>
              <a:off x="3450275" y="2683225"/>
              <a:ext cx="2271000" cy="0"/>
            </a:xfrm>
            <a:prstGeom prst="straightConnector1">
              <a:avLst/>
            </a:prstGeom>
            <a:noFill/>
            <a:ln w="9525" cap="flat" cmpd="sng">
              <a:solidFill>
                <a:schemeClr val="dk2"/>
              </a:solidFill>
              <a:prstDash val="solid"/>
              <a:round/>
              <a:headEnd type="stealth" w="med" len="med"/>
              <a:tailEnd type="stealth" w="med" len="med"/>
            </a:ln>
          </p:spPr>
        </p:cxnSp>
        <p:sp>
          <p:nvSpPr>
            <p:cNvPr id="3423" name="Google Shape;3423;p227"/>
            <p:cNvSpPr txBox="1"/>
            <p:nvPr/>
          </p:nvSpPr>
          <p:spPr>
            <a:xfrm>
              <a:off x="4307488" y="2033191"/>
              <a:ext cx="480300" cy="246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1500">
                  <a:solidFill>
                    <a:schemeClr val="lt1"/>
                  </a:solidFill>
                  <a:latin typeface="Times New Roman"/>
                  <a:ea typeface="Times New Roman"/>
                  <a:cs typeface="Times New Roman"/>
                  <a:sym typeface="Times New Roman"/>
                </a:rPr>
                <a:t>99%</a:t>
              </a:r>
              <a:endParaRPr sz="1500">
                <a:solidFill>
                  <a:schemeClr val="lt1"/>
                </a:solidFill>
                <a:latin typeface="Times New Roman"/>
                <a:ea typeface="Times New Roman"/>
                <a:cs typeface="Times New Roman"/>
                <a:sym typeface="Times New Roman"/>
              </a:endParaRPr>
            </a:p>
          </p:txBody>
        </p:sp>
        <p:cxnSp>
          <p:nvCxnSpPr>
            <p:cNvPr id="3424" name="Google Shape;3424;p227"/>
            <p:cNvCxnSpPr/>
            <p:nvPr/>
          </p:nvCxnSpPr>
          <p:spPr>
            <a:xfrm>
              <a:off x="3085500" y="2287225"/>
              <a:ext cx="2991300" cy="0"/>
            </a:xfrm>
            <a:prstGeom prst="straightConnector1">
              <a:avLst/>
            </a:prstGeom>
            <a:noFill/>
            <a:ln w="9525" cap="flat" cmpd="sng">
              <a:solidFill>
                <a:schemeClr val="dk2"/>
              </a:solidFill>
              <a:prstDash val="solid"/>
              <a:round/>
              <a:headEnd type="stealth" w="med" len="med"/>
              <a:tailEnd type="stealth" w="med" len="med"/>
            </a:ln>
          </p:spPr>
        </p:cxnSp>
      </p:gr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3428"/>
        <p:cNvGrpSpPr/>
        <p:nvPr/>
      </p:nvGrpSpPr>
      <p:grpSpPr>
        <a:xfrm>
          <a:off x="0" y="0"/>
          <a:ext cx="0" cy="0"/>
          <a:chOff x="0" y="0"/>
          <a:chExt cx="0" cy="0"/>
        </a:xfrm>
      </p:grpSpPr>
      <p:pic>
        <p:nvPicPr>
          <p:cNvPr id="3429" name="Google Shape;3429;p228"/>
          <p:cNvPicPr preferRelativeResize="0"/>
          <p:nvPr/>
        </p:nvPicPr>
        <p:blipFill rotWithShape="1">
          <a:blip r:embed="rId3">
            <a:alphaModFix/>
          </a:blip>
          <a:srcRect t="19309"/>
          <a:stretch/>
        </p:blipFill>
        <p:spPr>
          <a:xfrm>
            <a:off x="264475" y="1221425"/>
            <a:ext cx="8625850" cy="2869149"/>
          </a:xfrm>
          <a:prstGeom prst="rect">
            <a:avLst/>
          </a:prstGeom>
          <a:noFill/>
          <a:ln>
            <a:noFill/>
          </a:ln>
        </p:spPr>
      </p:pic>
      <p:sp>
        <p:nvSpPr>
          <p:cNvPr id="3430" name="Google Shape;3430;p22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431" name="Google Shape;3431;p22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228</a:t>
            </a:fld>
            <a:endParaRPr/>
          </a:p>
        </p:txBody>
      </p:sp>
      <p:sp>
        <p:nvSpPr>
          <p:cNvPr id="3432" name="Google Shape;3432;p228"/>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표준정규분포의 양측검정의 </a:t>
            </a:r>
            <a:r>
              <a:rPr lang="ko-KR">
                <a:solidFill>
                  <a:schemeClr val="dk1"/>
                </a:solidFill>
              </a:rPr>
              <a:t>유의수준(</a:t>
            </a:r>
            <a:r>
              <a:rPr lang="ko-KR" i="1">
                <a:solidFill>
                  <a:schemeClr val="dk1"/>
                </a:solidFill>
              </a:rPr>
              <a:t>α</a:t>
            </a:r>
            <a:r>
              <a:rPr lang="ko-KR" sz="1300" i="1">
                <a:solidFill>
                  <a:schemeClr val="dk1"/>
                </a:solidFill>
              </a:rPr>
              <a:t> </a:t>
            </a:r>
            <a:r>
              <a:rPr lang="ko-KR">
                <a:solidFill>
                  <a:schemeClr val="dk1"/>
                </a:solidFill>
              </a:rPr>
              <a:t>)</a:t>
            </a:r>
            <a:endParaRPr/>
          </a:p>
        </p:txBody>
      </p:sp>
      <p:pic>
        <p:nvPicPr>
          <p:cNvPr id="3433" name="Google Shape;3433;p228" descr="{&quot;aid&quot;:null,&quot;backgroundColorModified&quot;:false,&quot;type&quot;:&quot;$$&quot;,&quot;id&quot;:&quot;179&quot;,&quot;font&quot;:{&quot;family&quot;:&quot;Arial&quot;,&quot;size&quot;:12,&quot;color&quot;:&quot;#000000&quot;},&quot;code&quot;:&quot;$$\\dfrac{\\alpha}{2}$$&quot;,&quot;backgroundColor&quot;:&quot;#FFFFFF&quot;,&quot;ts&quot;:1682558115189,&quot;cs&quot;:&quot;G+XkeHzhKN+UQCPOS6ItNg==&quot;,&quot;size&quot;:{&quot;width&quot;:16,&quot;height&quot;:33.833333333333336}}"/>
          <p:cNvPicPr preferRelativeResize="0"/>
          <p:nvPr/>
        </p:nvPicPr>
        <p:blipFill>
          <a:blip r:embed="rId4">
            <a:alphaModFix/>
          </a:blip>
          <a:stretch>
            <a:fillRect/>
          </a:stretch>
        </p:blipFill>
        <p:spPr>
          <a:xfrm>
            <a:off x="2625997" y="2744093"/>
            <a:ext cx="226383" cy="478725"/>
          </a:xfrm>
          <a:prstGeom prst="rect">
            <a:avLst/>
          </a:prstGeom>
          <a:noFill/>
          <a:ln>
            <a:noFill/>
          </a:ln>
        </p:spPr>
      </p:pic>
      <p:pic>
        <p:nvPicPr>
          <p:cNvPr id="3434" name="Google Shape;3434;p228" descr="{&quot;aid&quot;:null,&quot;backgroundColorModified&quot;:false,&quot;type&quot;:&quot;$$&quot;,&quot;id&quot;:&quot;179&quot;,&quot;font&quot;:{&quot;family&quot;:&quot;Arial&quot;,&quot;size&quot;:12,&quot;color&quot;:&quot;#000000&quot;},&quot;code&quot;:&quot;$$\\dfrac{\\alpha}{2}$$&quot;,&quot;backgroundColor&quot;:&quot;#FFFFFF&quot;,&quot;ts&quot;:1682558115189,&quot;cs&quot;:&quot;G+XkeHzhKN+UQCPOS6ItNg==&quot;,&quot;size&quot;:{&quot;width&quot;:16,&quot;height&quot;:33.833333333333336}}"/>
          <p:cNvPicPr preferRelativeResize="0"/>
          <p:nvPr/>
        </p:nvPicPr>
        <p:blipFill>
          <a:blip r:embed="rId4">
            <a:alphaModFix/>
          </a:blip>
          <a:stretch>
            <a:fillRect/>
          </a:stretch>
        </p:blipFill>
        <p:spPr>
          <a:xfrm>
            <a:off x="6303856" y="2796250"/>
            <a:ext cx="226375" cy="478707"/>
          </a:xfrm>
          <a:prstGeom prst="rect">
            <a:avLst/>
          </a:prstGeom>
          <a:noFill/>
          <a:ln>
            <a:noFill/>
          </a:ln>
        </p:spPr>
      </p:pic>
      <p:pic>
        <p:nvPicPr>
          <p:cNvPr id="3435" name="Google Shape;3435;p228" descr="{&quot;id&quot;:&quot;181&quot;,&quot;backgroundColorModified&quot;:false,&quot;backgroundColor&quot;:&quot;#FFFFFF&quot;,&quot;code&quot;:&quot;$$z_{\\tfrac{\\alpha}{2}}$$&quot;,&quot;type&quot;:&quot;$$&quot;,&quot;font&quot;:{&quot;color&quot;:&quot;#000000&quot;,&quot;family&quot;:&quot;Arial&quot;,&quot;size&quot;:12},&quot;aid&quot;:null,&quot;ts&quot;:1682558239542,&quot;cs&quot;:&quot;aml0PP9YY178JV8Eplpnlg==&quot;,&quot;size&quot;:{&quot;width&quot;:22.833333333333332,&quot;height&quot;:21.5}}"/>
          <p:cNvPicPr preferRelativeResize="0"/>
          <p:nvPr/>
        </p:nvPicPr>
        <p:blipFill>
          <a:blip r:embed="rId5">
            <a:alphaModFix/>
          </a:blip>
          <a:stretch>
            <a:fillRect/>
          </a:stretch>
        </p:blipFill>
        <p:spPr>
          <a:xfrm>
            <a:off x="6161320" y="4196636"/>
            <a:ext cx="352001" cy="331450"/>
          </a:xfrm>
          <a:prstGeom prst="rect">
            <a:avLst/>
          </a:prstGeom>
          <a:noFill/>
          <a:ln>
            <a:noFill/>
          </a:ln>
        </p:spPr>
      </p:pic>
      <p:pic>
        <p:nvPicPr>
          <p:cNvPr id="3436" name="Google Shape;3436;p228" descr="{&quot;backgroundColor&quot;:&quot;#FFFFFF&quot;,&quot;aid&quot;:null,&quot;backgroundColorModified&quot;:false,&quot;font&quot;:{&quot;size&quot;:12,&quot;family&quot;:&quot;Arial&quot;,&quot;color&quot;:&quot;#000000&quot;},&quot;id&quot;:&quot;181&quot;,&quot;code&quot;:&quot;$$-z_{\\tfrac{\\alpha}{2}}$$&quot;,&quot;type&quot;:&quot;$$&quot;,&quot;ts&quot;:1682558269531,&quot;cs&quot;:&quot;WIZul2zsim2IjWT0MyqFMw==&quot;,&quot;size&quot;:{&quot;width&quot;:36.333333333333336,&quot;height&quot;:21.5}}"/>
          <p:cNvPicPr preferRelativeResize="0"/>
          <p:nvPr/>
        </p:nvPicPr>
        <p:blipFill>
          <a:blip r:embed="rId6">
            <a:alphaModFix/>
          </a:blip>
          <a:stretch>
            <a:fillRect/>
          </a:stretch>
        </p:blipFill>
        <p:spPr>
          <a:xfrm>
            <a:off x="2682675" y="4218251"/>
            <a:ext cx="548700" cy="324709"/>
          </a:xfrm>
          <a:prstGeom prst="rect">
            <a:avLst/>
          </a:prstGeom>
          <a:noFill/>
          <a:ln>
            <a:noFill/>
          </a:ln>
        </p:spPr>
      </p:pic>
      <p:pic>
        <p:nvPicPr>
          <p:cNvPr id="3437" name="Google Shape;3437;p228" descr="{&quot;type&quot;:&quot;$$&quot;,&quot;font&quot;:{&quot;color&quot;:&quot;#000000&quot;,&quot;size&quot;:12,&quot;family&quot;:&quot;Arial&quot;},&quot;backgroundColor&quot;:&quot;#FFFFFF&quot;,&quot;code&quot;:&quot;$$P\\left(\\left|Z\\right|\\leq Z_{\\tfrac{\\alpha}{2}}\\right)=1-\\alpha$$&quot;,&quot;backgroundColorModified&quot;:false,&quot;id&quot;:&quot;182&quot;,&quot;aid&quot;:null,&quot;ts&quot;:1682558356550,&quot;cs&quot;:&quot;Mu/m4YXNjLKLjRfYidJh3w==&quot;,&quot;size&quot;:{&quot;width&quot;:184.16666666666666,&quot;height&quot;:34.666666666666664}}"/>
          <p:cNvPicPr preferRelativeResize="0"/>
          <p:nvPr/>
        </p:nvPicPr>
        <p:blipFill>
          <a:blip r:embed="rId7">
            <a:alphaModFix/>
          </a:blip>
          <a:stretch>
            <a:fillRect/>
          </a:stretch>
        </p:blipFill>
        <p:spPr>
          <a:xfrm>
            <a:off x="3482725" y="5569025"/>
            <a:ext cx="2543301" cy="478735"/>
          </a:xfrm>
          <a:prstGeom prst="rect">
            <a:avLst/>
          </a:prstGeom>
          <a:noFill/>
          <a:ln>
            <a:noFill/>
          </a:ln>
        </p:spPr>
      </p:pic>
      <p:pic>
        <p:nvPicPr>
          <p:cNvPr id="3438" name="Google Shape;3438;p228" descr="{&quot;aid&quot;:null,&quot;backgroundColorModified&quot;:false,&quot;backgroundColor&quot;:&quot;#FFFFFF&quot;,&quot;font&quot;:{&quot;family&quot;:&quot;Arial&quot;,&quot;size&quot;:12,&quot;color&quot;:&quot;#000000&quot;},&quot;id&quot;:&quot;180&quot;,&quot;type&quot;:&quot;$$&quot;,&quot;code&quot;:&quot;$$P\\left(-z_{\\tfrac{\\alpha}{2}}&lt;Z&lt;z_{\\tfrac{\\alpha}{2}}\\right)=1-\\alpha$$&quot;,&quot;ts&quot;:1682558218490,&quot;cs&quot;:&quot;GDnQ9eiRZif1+Ewn8HYmVg==&quot;,&quot;size&quot;:{&quot;width&quot;:235.79999999999995,&quot;height&quot;:34.79999999999997}}"/>
          <p:cNvPicPr preferRelativeResize="0"/>
          <p:nvPr/>
        </p:nvPicPr>
        <p:blipFill>
          <a:blip r:embed="rId8">
            <a:alphaModFix/>
          </a:blip>
          <a:stretch>
            <a:fillRect/>
          </a:stretch>
        </p:blipFill>
        <p:spPr>
          <a:xfrm>
            <a:off x="3424638" y="4867144"/>
            <a:ext cx="3243977" cy="478725"/>
          </a:xfrm>
          <a:prstGeom prst="rect">
            <a:avLst/>
          </a:prstGeom>
          <a:noFill/>
          <a:ln>
            <a:noFill/>
          </a:ln>
        </p:spPr>
      </p:pic>
      <p:cxnSp>
        <p:nvCxnSpPr>
          <p:cNvPr id="3439" name="Google Shape;3439;p228"/>
          <p:cNvCxnSpPr/>
          <p:nvPr/>
        </p:nvCxnSpPr>
        <p:spPr>
          <a:xfrm>
            <a:off x="2731454" y="3346325"/>
            <a:ext cx="0" cy="583800"/>
          </a:xfrm>
          <a:prstGeom prst="straightConnector1">
            <a:avLst/>
          </a:prstGeom>
          <a:noFill/>
          <a:ln w="9525" cap="flat" cmpd="sng">
            <a:solidFill>
              <a:schemeClr val="dk2"/>
            </a:solidFill>
            <a:prstDash val="solid"/>
            <a:round/>
            <a:headEnd type="none" w="med" len="med"/>
            <a:tailEnd type="triangle" w="med" len="med"/>
          </a:ln>
        </p:spPr>
      </p:cxnSp>
      <p:cxnSp>
        <p:nvCxnSpPr>
          <p:cNvPr id="3440" name="Google Shape;3440;p228"/>
          <p:cNvCxnSpPr/>
          <p:nvPr/>
        </p:nvCxnSpPr>
        <p:spPr>
          <a:xfrm>
            <a:off x="6413655" y="3346325"/>
            <a:ext cx="0" cy="583800"/>
          </a:xfrm>
          <a:prstGeom prst="straightConnector1">
            <a:avLst/>
          </a:prstGeom>
          <a:noFill/>
          <a:ln w="9525" cap="flat" cmpd="sng">
            <a:solidFill>
              <a:schemeClr val="dk2"/>
            </a:solidFill>
            <a:prstDash val="solid"/>
            <a:round/>
            <a:headEnd type="none" w="med" len="med"/>
            <a:tailEnd type="triangle" w="med" len="med"/>
          </a:ln>
        </p:spPr>
      </p:cxnSp>
      <p:cxnSp>
        <p:nvCxnSpPr>
          <p:cNvPr id="3441" name="Google Shape;3441;p228"/>
          <p:cNvCxnSpPr/>
          <p:nvPr/>
        </p:nvCxnSpPr>
        <p:spPr>
          <a:xfrm rot="10800000">
            <a:off x="2941710" y="3981925"/>
            <a:ext cx="0" cy="173400"/>
          </a:xfrm>
          <a:prstGeom prst="straightConnector1">
            <a:avLst/>
          </a:prstGeom>
          <a:noFill/>
          <a:ln w="9525" cap="flat" cmpd="sng">
            <a:solidFill>
              <a:schemeClr val="dk2"/>
            </a:solidFill>
            <a:prstDash val="solid"/>
            <a:round/>
            <a:headEnd type="none" w="med" len="med"/>
            <a:tailEnd type="none" w="med" len="med"/>
          </a:ln>
        </p:spPr>
      </p:cxnSp>
      <p:cxnSp>
        <p:nvCxnSpPr>
          <p:cNvPr id="3442" name="Google Shape;3442;p228"/>
          <p:cNvCxnSpPr/>
          <p:nvPr/>
        </p:nvCxnSpPr>
        <p:spPr>
          <a:xfrm rot="10800000">
            <a:off x="6217336" y="3981925"/>
            <a:ext cx="0" cy="173400"/>
          </a:xfrm>
          <a:prstGeom prst="straightConnector1">
            <a:avLst/>
          </a:prstGeom>
          <a:noFill/>
          <a:ln w="9525" cap="flat" cmpd="sng">
            <a:solidFill>
              <a:schemeClr val="dk2"/>
            </a:solidFill>
            <a:prstDash val="solid"/>
            <a:round/>
            <a:headEnd type="none" w="med" len="med"/>
            <a:tailEnd type="none" w="med" len="med"/>
          </a:ln>
        </p:spPr>
      </p:cxnSp>
      <p:pic>
        <p:nvPicPr>
          <p:cNvPr id="3443" name="Google Shape;3443;p228" descr="{&quot;id&quot;:&quot;179&quot;,&quot;backgroundColor&quot;:&quot;#FFFFFF&quot;,&quot;code&quot;:&quot;$$1-\\alpha$$&quot;,&quot;type&quot;:&quot;$$&quot;,&quot;aid&quot;:null,&quot;font&quot;:{&quot;size&quot;:17.5,&quot;family&quot;:&quot;Arial&quot;,&quot;color&quot;:&quot;#000000&quot;},&quot;backgroundColorModified&quot;:false,&quot;ts&quot;:1724308183577,&quot;cs&quot;:&quot;3u/kbe2/0XZQ7mxSdwJPEw==&quot;,&quot;size&quot;:{&quot;width&quot;:61.5,&quot;height&quot;:18.666666666666668}}"/>
          <p:cNvPicPr preferRelativeResize="0"/>
          <p:nvPr/>
        </p:nvPicPr>
        <p:blipFill>
          <a:blip r:embed="rId9">
            <a:alphaModFix/>
          </a:blip>
          <a:stretch>
            <a:fillRect/>
          </a:stretch>
        </p:blipFill>
        <p:spPr>
          <a:xfrm>
            <a:off x="4302397" y="2894381"/>
            <a:ext cx="585788" cy="177800"/>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3447"/>
        <p:cNvGrpSpPr/>
        <p:nvPr/>
      </p:nvGrpSpPr>
      <p:grpSpPr>
        <a:xfrm>
          <a:off x="0" y="0"/>
          <a:ext cx="0" cy="0"/>
          <a:chOff x="0" y="0"/>
          <a:chExt cx="0" cy="0"/>
        </a:xfrm>
      </p:grpSpPr>
      <p:sp>
        <p:nvSpPr>
          <p:cNvPr id="3448" name="Google Shape;3448;p22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449" name="Google Shape;3449;p22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229</a:t>
            </a:fld>
            <a:endParaRPr/>
          </a:p>
        </p:txBody>
      </p:sp>
      <p:sp>
        <p:nvSpPr>
          <p:cNvPr id="3450" name="Google Shape;3450;p229"/>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확률계산</a:t>
            </a:r>
            <a:endParaRPr/>
          </a:p>
        </p:txBody>
      </p:sp>
      <p:sp>
        <p:nvSpPr>
          <p:cNvPr id="3451" name="Google Shape;3451;p229"/>
          <p:cNvSpPr txBox="1"/>
          <p:nvPr/>
        </p:nvSpPr>
        <p:spPr>
          <a:xfrm>
            <a:off x="1118574" y="5346300"/>
            <a:ext cx="7059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ko-KR" sz="1600" i="0" u="none" strike="noStrike" cap="none">
                <a:solidFill>
                  <a:srgbClr val="000000"/>
                </a:solidFill>
                <a:latin typeface="Malgun Gothic"/>
                <a:ea typeface="Malgun Gothic"/>
                <a:cs typeface="Malgun Gothic"/>
                <a:sym typeface="Malgun Gothic"/>
              </a:rPr>
              <a:t>참고문헌: 생생한 사례로 배우는 확률과 통계(이재원, 한빛아카데미)</a:t>
            </a:r>
            <a:endParaRPr sz="1600" i="0" u="none" strike="noStrike" cap="none">
              <a:solidFill>
                <a:srgbClr val="000000"/>
              </a:solidFill>
              <a:latin typeface="Malgun Gothic"/>
              <a:ea typeface="Malgun Gothic"/>
              <a:cs typeface="Malgun Gothic"/>
              <a:sym typeface="Malgu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296" name="Google Shape;296;p3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23</a:t>
            </a:fld>
            <a:endParaRPr/>
          </a:p>
        </p:txBody>
      </p:sp>
      <p:sp>
        <p:nvSpPr>
          <p:cNvPr id="297" name="Google Shape;297;p30"/>
          <p:cNvSpPr txBox="1"/>
          <p:nvPr/>
        </p:nvSpPr>
        <p:spPr>
          <a:xfrm>
            <a:off x="315375" y="527200"/>
            <a:ext cx="8513400" cy="58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ko-KR" sz="2400">
                <a:latin typeface="Malgun Gothic"/>
                <a:ea typeface="Malgun Gothic"/>
                <a:cs typeface="Malgun Gothic"/>
                <a:sym typeface="Malgun Gothic"/>
              </a:rPr>
              <a:t>모수</a:t>
            </a:r>
            <a:r>
              <a:rPr lang="ko-KR" sz="2400">
                <a:solidFill>
                  <a:schemeClr val="dk1"/>
                </a:solidFill>
                <a:latin typeface="Malgun Gothic"/>
                <a:ea typeface="Malgun Gothic"/>
                <a:cs typeface="Malgun Gothic"/>
                <a:sym typeface="Malgun Gothic"/>
              </a:rPr>
              <a:t>(Parameter) </a:t>
            </a:r>
            <a:r>
              <a:rPr lang="ko-KR" sz="2400">
                <a:latin typeface="Malgun Gothic"/>
                <a:ea typeface="Malgun Gothic"/>
                <a:cs typeface="Malgun Gothic"/>
                <a:sym typeface="Malgun Gothic"/>
              </a:rPr>
              <a:t>vs. 통계량</a:t>
            </a:r>
            <a:r>
              <a:rPr lang="ko-KR" sz="2400">
                <a:solidFill>
                  <a:schemeClr val="dk1"/>
                </a:solidFill>
                <a:latin typeface="Malgun Gothic"/>
                <a:ea typeface="Malgun Gothic"/>
                <a:cs typeface="Malgun Gothic"/>
                <a:sym typeface="Malgun Gothic"/>
              </a:rPr>
              <a:t>(Statistic)</a:t>
            </a:r>
            <a:endParaRPr sz="2400">
              <a:solidFill>
                <a:schemeClr val="dk1"/>
              </a:solidFill>
              <a:latin typeface="Malgun Gothic"/>
              <a:ea typeface="Malgun Gothic"/>
              <a:cs typeface="Malgun Gothic"/>
              <a:sym typeface="Malgun Gothic"/>
            </a:endParaRPr>
          </a:p>
        </p:txBody>
      </p:sp>
      <p:graphicFrame>
        <p:nvGraphicFramePr>
          <p:cNvPr id="298" name="Google Shape;298;p30"/>
          <p:cNvGraphicFramePr/>
          <p:nvPr/>
        </p:nvGraphicFramePr>
        <p:xfrm>
          <a:off x="315376" y="1342775"/>
          <a:ext cx="8513400" cy="1548750"/>
        </p:xfrm>
        <a:graphic>
          <a:graphicData uri="http://schemas.openxmlformats.org/drawingml/2006/table">
            <a:tbl>
              <a:tblPr>
                <a:noFill/>
                <a:tableStyleId>{F41085A2-962C-4FD3-9F40-4B6A08268D1C}</a:tableStyleId>
              </a:tblPr>
              <a:tblGrid>
                <a:gridCol w="1673150">
                  <a:extLst>
                    <a:ext uri="{9D8B030D-6E8A-4147-A177-3AD203B41FA5}">
                      <a16:colId xmlns:a16="http://schemas.microsoft.com/office/drawing/2014/main" val="20000"/>
                    </a:ext>
                  </a:extLst>
                </a:gridCol>
                <a:gridCol w="4020775">
                  <a:extLst>
                    <a:ext uri="{9D8B030D-6E8A-4147-A177-3AD203B41FA5}">
                      <a16:colId xmlns:a16="http://schemas.microsoft.com/office/drawing/2014/main" val="20001"/>
                    </a:ext>
                  </a:extLst>
                </a:gridCol>
                <a:gridCol w="2819475">
                  <a:extLst>
                    <a:ext uri="{9D8B030D-6E8A-4147-A177-3AD203B41FA5}">
                      <a16:colId xmlns:a16="http://schemas.microsoft.com/office/drawing/2014/main" val="20002"/>
                    </a:ext>
                  </a:extLst>
                </a:gridCol>
              </a:tblGrid>
              <a:tr h="420000">
                <a:tc>
                  <a:txBody>
                    <a:bodyPr/>
                    <a:lstStyle/>
                    <a:p>
                      <a:pPr marL="0" marR="0" lvl="0" indent="0" algn="ctr" rtl="0">
                        <a:lnSpc>
                          <a:spcPct val="100000"/>
                        </a:lnSpc>
                        <a:spcBef>
                          <a:spcPts val="0"/>
                        </a:spcBef>
                        <a:spcAft>
                          <a:spcPts val="0"/>
                        </a:spcAft>
                        <a:buClr>
                          <a:srgbClr val="93AF1B"/>
                        </a:buClr>
                        <a:buSzPts val="1350"/>
                        <a:buFont typeface="Noto Sans Symbols"/>
                        <a:buNone/>
                      </a:pPr>
                      <a:r>
                        <a:rPr lang="ko-KR" sz="1600" i="0" u="none" strike="noStrike" cap="none">
                          <a:solidFill>
                            <a:srgbClr val="000000"/>
                          </a:solidFill>
                          <a:latin typeface="Malgun Gothic"/>
                          <a:ea typeface="Malgun Gothic"/>
                          <a:cs typeface="Malgun Gothic"/>
                          <a:sym typeface="Malgun Gothic"/>
                        </a:rPr>
                        <a:t>구     분</a:t>
                      </a:r>
                      <a:endParaRPr sz="1200" u="none" strike="noStrike" cap="none">
                        <a:solidFill>
                          <a:srgbClr val="000000"/>
                        </a:solidFill>
                        <a:latin typeface="Malgun Gothic"/>
                        <a:ea typeface="Malgun Gothic"/>
                        <a:cs typeface="Malgun Gothic"/>
                        <a:sym typeface="Malgun Gothic"/>
                      </a:endParaRPr>
                    </a:p>
                  </a:txBody>
                  <a:tcPr marL="381000" marR="38100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93AF1B"/>
                        </a:buClr>
                        <a:buSzPts val="1350"/>
                        <a:buFont typeface="Noto Sans Symbols"/>
                        <a:buNone/>
                      </a:pPr>
                      <a:r>
                        <a:rPr lang="ko-KR" sz="1600" i="0" u="none" strike="noStrike" cap="none">
                          <a:solidFill>
                            <a:srgbClr val="000000"/>
                          </a:solidFill>
                          <a:latin typeface="Malgun Gothic"/>
                          <a:ea typeface="Malgun Gothic"/>
                          <a:cs typeface="Malgun Gothic"/>
                          <a:sym typeface="Malgun Gothic"/>
                        </a:rPr>
                        <a:t> 설    명</a:t>
                      </a:r>
                      <a:endParaRPr sz="1200" u="none" strike="noStrike" cap="none">
                        <a:solidFill>
                          <a:srgbClr val="000000"/>
                        </a:solidFill>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93AF1B"/>
                        </a:buClr>
                        <a:buSzPts val="1350"/>
                        <a:buFont typeface="Noto Sans Symbols"/>
                        <a:buNone/>
                      </a:pPr>
                      <a:r>
                        <a:rPr lang="ko-KR" sz="1600" i="0" u="none" strike="noStrike" cap="none">
                          <a:solidFill>
                            <a:srgbClr val="000000"/>
                          </a:solidFill>
                          <a:latin typeface="Malgun Gothic"/>
                          <a:ea typeface="Malgun Gothic"/>
                          <a:cs typeface="Malgun Gothic"/>
                          <a:sym typeface="Malgun Gothic"/>
                        </a:rPr>
                        <a:t>속 성</a:t>
                      </a:r>
                      <a:endParaRPr sz="1200" u="none" strike="noStrike" cap="none">
                        <a:solidFill>
                          <a:srgbClr val="000000"/>
                        </a:solidFill>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596850">
                <a:tc>
                  <a:txBody>
                    <a:bodyPr/>
                    <a:lstStyle/>
                    <a:p>
                      <a:pPr marL="0" marR="0" lvl="0" indent="0" algn="ctr" rtl="0">
                        <a:lnSpc>
                          <a:spcPct val="100000"/>
                        </a:lnSpc>
                        <a:spcBef>
                          <a:spcPts val="0"/>
                        </a:spcBef>
                        <a:spcAft>
                          <a:spcPts val="0"/>
                        </a:spcAft>
                        <a:buClr>
                          <a:srgbClr val="93AF1B"/>
                        </a:buClr>
                        <a:buSzPts val="1350"/>
                        <a:buFont typeface="Noto Sans Symbols"/>
                        <a:buNone/>
                      </a:pPr>
                      <a:r>
                        <a:rPr lang="ko-KR" sz="1500">
                          <a:solidFill>
                            <a:srgbClr val="FFFFFF"/>
                          </a:solidFill>
                          <a:latin typeface="Malgun Gothic"/>
                          <a:ea typeface="Malgun Gothic"/>
                          <a:cs typeface="Malgun Gothic"/>
                          <a:sym typeface="Malgun Gothic"/>
                        </a:rPr>
                        <a:t>모집단 </a:t>
                      </a:r>
                      <a:r>
                        <a:rPr lang="ko-KR" sz="1500" i="0" u="none" strike="noStrike" cap="none">
                          <a:solidFill>
                            <a:srgbClr val="FFFFFF"/>
                          </a:solidFill>
                          <a:latin typeface="Malgun Gothic"/>
                          <a:ea typeface="Malgun Gothic"/>
                          <a:cs typeface="Malgun Gothic"/>
                          <a:sym typeface="Malgun Gothic"/>
                        </a:rPr>
                        <a:t>모수</a:t>
                      </a:r>
                      <a:endParaRPr sz="1100" u="none" strike="noStrike" cap="none">
                        <a:solidFill>
                          <a:srgbClr val="FFFFFF"/>
                        </a:solidFill>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93AF1B"/>
                        </a:buClr>
                        <a:buSzPts val="1350"/>
                        <a:buFont typeface="Noto Sans Symbols"/>
                        <a:buNone/>
                      </a:pPr>
                      <a:r>
                        <a:rPr lang="ko-KR" sz="1500" b="1" i="0" u="none" strike="noStrike" cap="none">
                          <a:solidFill>
                            <a:srgbClr val="000000"/>
                          </a:solidFill>
                          <a:latin typeface="Malgun Gothic"/>
                          <a:ea typeface="Malgun Gothic"/>
                          <a:cs typeface="Malgun Gothic"/>
                          <a:sym typeface="Malgun Gothic"/>
                        </a:rPr>
                        <a:t>모집단</a:t>
                      </a:r>
                      <a:r>
                        <a:rPr lang="ko-KR" sz="1500" i="0" u="none" strike="noStrike" cap="none">
                          <a:solidFill>
                            <a:srgbClr val="000000"/>
                          </a:solidFill>
                          <a:latin typeface="Malgun Gothic"/>
                          <a:ea typeface="Malgun Gothic"/>
                          <a:cs typeface="Malgun Gothic"/>
                          <a:sym typeface="Malgun Gothic"/>
                        </a:rPr>
                        <a:t>의 </a:t>
                      </a:r>
                      <a:r>
                        <a:rPr lang="ko-KR" sz="1500">
                          <a:latin typeface="Malgun Gothic"/>
                          <a:ea typeface="Malgun Gothic"/>
                          <a:cs typeface="Malgun Gothic"/>
                          <a:sym typeface="Malgun Gothic"/>
                        </a:rPr>
                        <a:t>분포</a:t>
                      </a:r>
                      <a:r>
                        <a:rPr lang="ko-KR" sz="1500" i="0" u="none" strike="noStrike" cap="none">
                          <a:solidFill>
                            <a:srgbClr val="000000"/>
                          </a:solidFill>
                          <a:latin typeface="Malgun Gothic"/>
                          <a:ea typeface="Malgun Gothic"/>
                          <a:cs typeface="Malgun Gothic"/>
                          <a:sym typeface="Malgun Gothic"/>
                        </a:rPr>
                        <a:t>특성에 대한 수치 또는 기호</a:t>
                      </a:r>
                      <a:endParaRPr sz="1100"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93AF1B"/>
                        </a:buClr>
                        <a:buSzPts val="1350"/>
                        <a:buFont typeface="Noto Sans Symbols"/>
                        <a:buNone/>
                      </a:pPr>
                      <a:r>
                        <a:rPr lang="ko-KR" sz="1500" i="0" u="none" strike="noStrike" cap="none">
                          <a:solidFill>
                            <a:srgbClr val="000000"/>
                          </a:solidFill>
                          <a:latin typeface="Malgun Gothic"/>
                          <a:ea typeface="Malgun Gothic"/>
                          <a:cs typeface="Malgun Gothic"/>
                          <a:sym typeface="Malgun Gothic"/>
                        </a:rPr>
                        <a:t>상수 </a:t>
                      </a:r>
                      <a:r>
                        <a:rPr lang="ko-KR" sz="1100">
                          <a:latin typeface="Malgun Gothic"/>
                          <a:ea typeface="Malgun Gothic"/>
                          <a:cs typeface="Malgun Gothic"/>
                          <a:sym typeface="Malgun Gothic"/>
                        </a:rPr>
                        <a:t>(</a:t>
                      </a:r>
                      <a:r>
                        <a:rPr lang="ko-KR" sz="1500" i="0" u="none" strike="noStrike" cap="none">
                          <a:solidFill>
                            <a:srgbClr val="000000"/>
                          </a:solidFill>
                          <a:latin typeface="Malgun Gothic"/>
                          <a:ea typeface="Malgun Gothic"/>
                          <a:cs typeface="Malgun Gothic"/>
                          <a:sym typeface="Malgun Gothic"/>
                        </a:rPr>
                        <a:t>Constant)</a:t>
                      </a:r>
                      <a:endParaRPr sz="1100"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31900">
                <a:tc>
                  <a:txBody>
                    <a:bodyPr/>
                    <a:lstStyle/>
                    <a:p>
                      <a:pPr marL="0" marR="0" lvl="0" indent="0" algn="ctr" rtl="0">
                        <a:lnSpc>
                          <a:spcPct val="100000"/>
                        </a:lnSpc>
                        <a:spcBef>
                          <a:spcPts val="0"/>
                        </a:spcBef>
                        <a:spcAft>
                          <a:spcPts val="0"/>
                        </a:spcAft>
                        <a:buClr>
                          <a:srgbClr val="93AF1B"/>
                        </a:buClr>
                        <a:buSzPts val="1350"/>
                        <a:buFont typeface="Noto Sans Symbols"/>
                        <a:buNone/>
                      </a:pPr>
                      <a:r>
                        <a:rPr lang="ko-KR" sz="1500">
                          <a:solidFill>
                            <a:srgbClr val="FFFFFF"/>
                          </a:solidFill>
                          <a:latin typeface="Malgun Gothic"/>
                          <a:ea typeface="Malgun Gothic"/>
                          <a:cs typeface="Malgun Gothic"/>
                          <a:sym typeface="Malgun Gothic"/>
                        </a:rPr>
                        <a:t>표본 </a:t>
                      </a:r>
                      <a:r>
                        <a:rPr lang="ko-KR" sz="1500" i="0" u="none" strike="noStrike" cap="none">
                          <a:solidFill>
                            <a:srgbClr val="FFFFFF"/>
                          </a:solidFill>
                          <a:latin typeface="Malgun Gothic"/>
                          <a:ea typeface="Malgun Gothic"/>
                          <a:cs typeface="Malgun Gothic"/>
                          <a:sym typeface="Malgun Gothic"/>
                        </a:rPr>
                        <a:t>통계량</a:t>
                      </a:r>
                      <a:endParaRPr sz="1100" u="none" strike="noStrike" cap="none">
                        <a:solidFill>
                          <a:srgbClr val="FFFFFF"/>
                        </a:solidFill>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0033CC"/>
                    </a:solidFill>
                  </a:tcPr>
                </a:tc>
                <a:tc>
                  <a:txBody>
                    <a:bodyPr/>
                    <a:lstStyle/>
                    <a:p>
                      <a:pPr marL="0" marR="0" lvl="0" indent="0" algn="l" rtl="0">
                        <a:lnSpc>
                          <a:spcPct val="100000"/>
                        </a:lnSpc>
                        <a:spcBef>
                          <a:spcPts val="0"/>
                        </a:spcBef>
                        <a:spcAft>
                          <a:spcPts val="0"/>
                        </a:spcAft>
                        <a:buClr>
                          <a:srgbClr val="93AF1B"/>
                        </a:buClr>
                        <a:buSzPts val="1350"/>
                        <a:buFont typeface="Noto Sans Symbols"/>
                        <a:buNone/>
                      </a:pPr>
                      <a:r>
                        <a:rPr lang="ko-KR" sz="1500" b="1" i="0" u="none" strike="noStrike" cap="none">
                          <a:solidFill>
                            <a:srgbClr val="000000"/>
                          </a:solidFill>
                          <a:latin typeface="Malgun Gothic"/>
                          <a:ea typeface="Malgun Gothic"/>
                          <a:cs typeface="Malgun Gothic"/>
                          <a:sym typeface="Malgun Gothic"/>
                        </a:rPr>
                        <a:t>표본</a:t>
                      </a:r>
                      <a:r>
                        <a:rPr lang="ko-KR" sz="1500" i="0" u="none" strike="noStrike" cap="none">
                          <a:solidFill>
                            <a:srgbClr val="000000"/>
                          </a:solidFill>
                          <a:latin typeface="Malgun Gothic"/>
                          <a:ea typeface="Malgun Gothic"/>
                          <a:cs typeface="Malgun Gothic"/>
                          <a:sym typeface="Malgun Gothic"/>
                        </a:rPr>
                        <a:t>의 </a:t>
                      </a:r>
                      <a:r>
                        <a:rPr lang="ko-KR" sz="1500">
                          <a:latin typeface="Malgun Gothic"/>
                          <a:ea typeface="Malgun Gothic"/>
                          <a:cs typeface="Malgun Gothic"/>
                          <a:sym typeface="Malgun Gothic"/>
                        </a:rPr>
                        <a:t>분포</a:t>
                      </a:r>
                      <a:r>
                        <a:rPr lang="ko-KR" sz="1500" i="0" u="none" strike="noStrike" cap="none">
                          <a:solidFill>
                            <a:srgbClr val="000000"/>
                          </a:solidFill>
                          <a:latin typeface="Malgun Gothic"/>
                          <a:ea typeface="Malgun Gothic"/>
                          <a:cs typeface="Malgun Gothic"/>
                          <a:sym typeface="Malgun Gothic"/>
                        </a:rPr>
                        <a:t>특성을 수치로 나타낸 것</a:t>
                      </a:r>
                      <a:endParaRPr sz="1100" u="none" strike="noStrike" cap="none">
                        <a:solidFill>
                          <a:srgbClr val="000000"/>
                        </a:solidFill>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93AF1B"/>
                        </a:buClr>
                        <a:buSzPts val="1350"/>
                        <a:buFont typeface="Noto Sans Symbols"/>
                        <a:buNone/>
                      </a:pPr>
                      <a:r>
                        <a:rPr lang="ko-KR" sz="1500" i="0" u="none" strike="noStrike" cap="none">
                          <a:solidFill>
                            <a:srgbClr val="000000"/>
                          </a:solidFill>
                          <a:latin typeface="Malgun Gothic"/>
                          <a:ea typeface="Malgun Gothic"/>
                          <a:cs typeface="Malgun Gothic"/>
                          <a:sym typeface="Malgun Gothic"/>
                        </a:rPr>
                        <a:t>확률변수 </a:t>
                      </a:r>
                      <a:r>
                        <a:rPr lang="ko-KR" sz="1100">
                          <a:latin typeface="Malgun Gothic"/>
                          <a:ea typeface="Malgun Gothic"/>
                          <a:cs typeface="Malgun Gothic"/>
                          <a:sym typeface="Malgun Gothic"/>
                        </a:rPr>
                        <a:t>(</a:t>
                      </a:r>
                      <a:r>
                        <a:rPr lang="ko-KR" sz="1500" i="0" u="none" strike="noStrike" cap="none">
                          <a:solidFill>
                            <a:srgbClr val="000000"/>
                          </a:solidFill>
                          <a:latin typeface="Malgun Gothic"/>
                          <a:ea typeface="Malgun Gothic"/>
                          <a:cs typeface="Malgun Gothic"/>
                          <a:sym typeface="Malgun Gothic"/>
                        </a:rPr>
                        <a:t>Random </a:t>
                      </a:r>
                      <a:r>
                        <a:rPr lang="ko-KR" sz="1500">
                          <a:solidFill>
                            <a:srgbClr val="000000"/>
                          </a:solidFill>
                          <a:latin typeface="Malgun Gothic"/>
                          <a:ea typeface="Malgun Gothic"/>
                          <a:cs typeface="Malgun Gothic"/>
                          <a:sym typeface="Malgun Gothic"/>
                        </a:rPr>
                        <a:t>V</a:t>
                      </a:r>
                      <a:r>
                        <a:rPr lang="ko-KR" sz="1500" i="0" u="none" strike="noStrike" cap="none">
                          <a:solidFill>
                            <a:srgbClr val="000000"/>
                          </a:solidFill>
                          <a:latin typeface="Malgun Gothic"/>
                          <a:ea typeface="Malgun Gothic"/>
                          <a:cs typeface="Malgun Gothic"/>
                          <a:sym typeface="Malgun Gothic"/>
                        </a:rPr>
                        <a:t>ariable)</a:t>
                      </a:r>
                      <a:endParaRPr sz="1100" u="none" strike="noStrike" cap="none">
                        <a:latin typeface="Malgun Gothic"/>
                        <a:ea typeface="Malgun Gothic"/>
                        <a:cs typeface="Malgun Gothic"/>
                        <a:sym typeface="Malgun Gothic"/>
                      </a:endParaRPr>
                    </a:p>
                  </a:txBody>
                  <a:tcPr marL="91450" marR="91450" marT="45725" marB="45725"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99" name="Google Shape;299;p30"/>
          <p:cNvSpPr/>
          <p:nvPr/>
        </p:nvSpPr>
        <p:spPr>
          <a:xfrm>
            <a:off x="2543175" y="3124200"/>
            <a:ext cx="1905000" cy="1905000"/>
          </a:xfrm>
          <a:prstGeom prst="ellipse">
            <a:avLst/>
          </a:prstGeom>
          <a:solidFill>
            <a:srgbClr val="FFF2CC"/>
          </a:solidFill>
          <a:ln w="12700" cap="sq"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3300"/>
              </a:solidFill>
              <a:latin typeface="Times New Roman"/>
              <a:ea typeface="Times New Roman"/>
              <a:cs typeface="Times New Roman"/>
              <a:sym typeface="Times New Roman"/>
            </a:endParaRPr>
          </a:p>
        </p:txBody>
      </p:sp>
      <p:sp>
        <p:nvSpPr>
          <p:cNvPr id="300" name="Google Shape;300;p30"/>
          <p:cNvSpPr/>
          <p:nvPr/>
        </p:nvSpPr>
        <p:spPr>
          <a:xfrm>
            <a:off x="3540125" y="3968750"/>
            <a:ext cx="762000" cy="762000"/>
          </a:xfrm>
          <a:prstGeom prst="ellipse">
            <a:avLst/>
          </a:prstGeom>
          <a:solidFill>
            <a:srgbClr val="FFFFCC"/>
          </a:solidFill>
          <a:ln w="12700" cap="sq" cmpd="sng">
            <a:solidFill>
              <a:srgbClr val="000000"/>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3300"/>
              </a:solidFill>
              <a:latin typeface="Times New Roman"/>
              <a:ea typeface="Times New Roman"/>
              <a:cs typeface="Times New Roman"/>
              <a:sym typeface="Times New Roman"/>
            </a:endParaRPr>
          </a:p>
        </p:txBody>
      </p:sp>
      <p:sp>
        <p:nvSpPr>
          <p:cNvPr id="301" name="Google Shape;301;p30"/>
          <p:cNvSpPr txBox="1"/>
          <p:nvPr/>
        </p:nvSpPr>
        <p:spPr>
          <a:xfrm>
            <a:off x="2737000" y="3413200"/>
            <a:ext cx="15606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399"/>
              </a:buClr>
              <a:buSzPts val="2400"/>
              <a:buFont typeface="Arial"/>
              <a:buNone/>
            </a:pPr>
            <a:r>
              <a:rPr lang="ko-KR" b="1" i="0" u="none" strike="noStrike" cap="none">
                <a:solidFill>
                  <a:srgbClr val="000000"/>
                </a:solidFill>
                <a:latin typeface="Malgun Gothic"/>
                <a:ea typeface="Malgun Gothic"/>
                <a:cs typeface="Malgun Gothic"/>
                <a:sym typeface="Malgun Gothic"/>
              </a:rPr>
              <a:t>모집단</a:t>
            </a:r>
            <a:endParaRPr b="1" i="0" u="none" strike="noStrike" cap="none">
              <a:solidFill>
                <a:srgbClr val="000000"/>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003399"/>
              </a:buClr>
              <a:buSzPts val="2400"/>
              <a:buFont typeface="Arial"/>
              <a:buNone/>
            </a:pPr>
            <a:r>
              <a:rPr lang="ko-KR" b="1">
                <a:solidFill>
                  <a:srgbClr val="000000"/>
                </a:solidFill>
                <a:latin typeface="Malgun Gothic"/>
                <a:ea typeface="Malgun Gothic"/>
                <a:cs typeface="Malgun Gothic"/>
                <a:sym typeface="Malgun Gothic"/>
              </a:rPr>
              <a:t>(Population)</a:t>
            </a:r>
            <a:endParaRPr b="1">
              <a:solidFill>
                <a:srgbClr val="000000"/>
              </a:solidFill>
              <a:latin typeface="Malgun Gothic"/>
              <a:ea typeface="Malgun Gothic"/>
              <a:cs typeface="Malgun Gothic"/>
              <a:sym typeface="Malgun Gothic"/>
            </a:endParaRPr>
          </a:p>
        </p:txBody>
      </p:sp>
      <p:sp>
        <p:nvSpPr>
          <p:cNvPr id="302" name="Google Shape;302;p30"/>
          <p:cNvSpPr/>
          <p:nvPr/>
        </p:nvSpPr>
        <p:spPr>
          <a:xfrm>
            <a:off x="5642075" y="4044950"/>
            <a:ext cx="838200" cy="838200"/>
          </a:xfrm>
          <a:prstGeom prst="ellipse">
            <a:avLst/>
          </a:prstGeom>
          <a:solidFill>
            <a:srgbClr val="FFFFCC"/>
          </a:solidFill>
          <a:ln w="12700" cap="sq"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3300"/>
              </a:solidFill>
              <a:latin typeface="Times New Roman"/>
              <a:ea typeface="Times New Roman"/>
              <a:cs typeface="Times New Roman"/>
              <a:sym typeface="Times New Roman"/>
            </a:endParaRPr>
          </a:p>
        </p:txBody>
      </p:sp>
      <p:sp>
        <p:nvSpPr>
          <p:cNvPr id="303" name="Google Shape;303;p30"/>
          <p:cNvSpPr txBox="1"/>
          <p:nvPr/>
        </p:nvSpPr>
        <p:spPr>
          <a:xfrm>
            <a:off x="5413475" y="4157130"/>
            <a:ext cx="12822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3300"/>
              </a:buClr>
              <a:buSzPts val="2400"/>
              <a:buFont typeface="Arial"/>
              <a:buNone/>
            </a:pPr>
            <a:r>
              <a:rPr lang="ko-KR" b="1" i="0" u="none" strike="noStrike" cap="none">
                <a:solidFill>
                  <a:srgbClr val="000000"/>
                </a:solidFill>
                <a:latin typeface="Malgun Gothic"/>
                <a:ea typeface="Malgun Gothic"/>
                <a:cs typeface="Malgun Gothic"/>
                <a:sym typeface="Malgun Gothic"/>
              </a:rPr>
              <a:t>표본</a:t>
            </a:r>
            <a:br>
              <a:rPr lang="ko-KR" b="1" i="0" u="none" strike="noStrike" cap="none">
                <a:solidFill>
                  <a:srgbClr val="000000"/>
                </a:solidFill>
                <a:latin typeface="Malgun Gothic"/>
                <a:ea typeface="Malgun Gothic"/>
                <a:cs typeface="Malgun Gothic"/>
                <a:sym typeface="Malgun Gothic"/>
              </a:rPr>
            </a:br>
            <a:r>
              <a:rPr lang="ko-KR" b="1" i="0" u="none" strike="noStrike" cap="none">
                <a:solidFill>
                  <a:srgbClr val="000000"/>
                </a:solidFill>
                <a:latin typeface="Malgun Gothic"/>
                <a:ea typeface="Malgun Gothic"/>
                <a:cs typeface="Malgun Gothic"/>
                <a:sym typeface="Malgun Gothic"/>
              </a:rPr>
              <a:t>(S</a:t>
            </a:r>
            <a:r>
              <a:rPr lang="ko-KR" b="1">
                <a:solidFill>
                  <a:srgbClr val="000000"/>
                </a:solidFill>
                <a:latin typeface="Malgun Gothic"/>
                <a:ea typeface="Malgun Gothic"/>
                <a:cs typeface="Malgun Gothic"/>
                <a:sym typeface="Malgun Gothic"/>
              </a:rPr>
              <a:t>ample)</a:t>
            </a:r>
            <a:endParaRPr b="1" i="0" u="none" strike="noStrike" cap="none">
              <a:solidFill>
                <a:srgbClr val="000000"/>
              </a:solidFill>
              <a:latin typeface="Malgun Gothic"/>
              <a:ea typeface="Malgun Gothic"/>
              <a:cs typeface="Malgun Gothic"/>
              <a:sym typeface="Malgun Gothic"/>
            </a:endParaRPr>
          </a:p>
        </p:txBody>
      </p:sp>
      <p:sp>
        <p:nvSpPr>
          <p:cNvPr id="304" name="Google Shape;304;p30"/>
          <p:cNvSpPr/>
          <p:nvPr/>
        </p:nvSpPr>
        <p:spPr>
          <a:xfrm rot="-595974">
            <a:off x="3907331" y="3834637"/>
            <a:ext cx="2227895" cy="375650"/>
          </a:xfrm>
          <a:prstGeom prst="curvedDownArrow">
            <a:avLst>
              <a:gd name="adj1" fmla="val 23071"/>
              <a:gd name="adj2" fmla="val 106404"/>
              <a:gd name="adj3" fmla="val 24549"/>
            </a:avLst>
          </a:prstGeom>
          <a:solidFill>
            <a:srgbClr val="FFFF99"/>
          </a:solidFill>
          <a:ln w="9525" cap="sq"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3300"/>
              </a:solidFill>
              <a:latin typeface="Times New Roman"/>
              <a:ea typeface="Times New Roman"/>
              <a:cs typeface="Times New Roman"/>
              <a:sym typeface="Times New Roman"/>
            </a:endParaRPr>
          </a:p>
        </p:txBody>
      </p:sp>
      <p:sp>
        <p:nvSpPr>
          <p:cNvPr id="305" name="Google Shape;305;p30"/>
          <p:cNvSpPr txBox="1"/>
          <p:nvPr/>
        </p:nvSpPr>
        <p:spPr>
          <a:xfrm>
            <a:off x="5133947" y="3352800"/>
            <a:ext cx="3310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399"/>
              </a:buClr>
              <a:buSzPts val="2000"/>
              <a:buFont typeface="Arial"/>
              <a:buNone/>
            </a:pPr>
            <a:r>
              <a:rPr lang="ko-KR" sz="1600" i="0" u="none" strike="noStrike" cap="none">
                <a:solidFill>
                  <a:srgbClr val="000000"/>
                </a:solidFill>
                <a:latin typeface="Malgun Gothic"/>
                <a:ea typeface="Malgun Gothic"/>
                <a:cs typeface="Malgun Gothic"/>
                <a:sym typeface="Malgun Gothic"/>
              </a:rPr>
              <a:t>무작위 추출(Random sampling)</a:t>
            </a:r>
            <a:endParaRPr sz="1600" i="0" u="none" strike="noStrike" cap="none">
              <a:solidFill>
                <a:srgbClr val="000000"/>
              </a:solidFill>
              <a:latin typeface="Malgun Gothic"/>
              <a:ea typeface="Malgun Gothic"/>
              <a:cs typeface="Malgun Gothic"/>
              <a:sym typeface="Malgun Gothic"/>
            </a:endParaRPr>
          </a:p>
        </p:txBody>
      </p:sp>
      <p:sp>
        <p:nvSpPr>
          <p:cNvPr id="306" name="Google Shape;306;p30"/>
          <p:cNvSpPr txBox="1"/>
          <p:nvPr/>
        </p:nvSpPr>
        <p:spPr>
          <a:xfrm>
            <a:off x="4790625" y="5648206"/>
            <a:ext cx="1905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399"/>
              </a:buClr>
              <a:buSzPts val="2000"/>
              <a:buFont typeface="Arial"/>
              <a:buNone/>
            </a:pPr>
            <a:r>
              <a:rPr lang="ko-KR" sz="1600" i="0" u="none" strike="noStrike" cap="none">
                <a:solidFill>
                  <a:srgbClr val="000000"/>
                </a:solidFill>
                <a:latin typeface="Malgun Gothic"/>
                <a:ea typeface="Malgun Gothic"/>
                <a:cs typeface="Malgun Gothic"/>
                <a:sym typeface="Malgun Gothic"/>
              </a:rPr>
              <a:t>추정(Estimation)</a:t>
            </a:r>
            <a:endParaRPr sz="1600" i="0" u="none" strike="noStrike" cap="none">
              <a:solidFill>
                <a:srgbClr val="000000"/>
              </a:solidFill>
              <a:latin typeface="Malgun Gothic"/>
              <a:ea typeface="Malgun Gothic"/>
              <a:cs typeface="Malgun Gothic"/>
              <a:sym typeface="Malgun Gothic"/>
            </a:endParaRPr>
          </a:p>
        </p:txBody>
      </p:sp>
      <p:sp>
        <p:nvSpPr>
          <p:cNvPr id="307" name="Google Shape;307;p30"/>
          <p:cNvSpPr txBox="1"/>
          <p:nvPr/>
        </p:nvSpPr>
        <p:spPr>
          <a:xfrm>
            <a:off x="2997378" y="4941875"/>
            <a:ext cx="11430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ko-KR" sz="1600" i="0" u="none" strike="noStrike" cap="none">
                <a:solidFill>
                  <a:srgbClr val="FFFFFF"/>
                </a:solidFill>
                <a:latin typeface="Malgun Gothic"/>
                <a:ea typeface="Malgun Gothic"/>
                <a:cs typeface="Malgun Gothic"/>
                <a:sym typeface="Malgun Gothic"/>
              </a:rPr>
              <a:t>모수</a:t>
            </a:r>
            <a:endParaRPr sz="1600" i="0" u="none" strike="noStrike" cap="none">
              <a:solidFill>
                <a:srgbClr val="FFFFFF"/>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FFFFFF"/>
              </a:buClr>
              <a:buSzPts val="1400"/>
              <a:buFont typeface="Arial"/>
              <a:buNone/>
            </a:pPr>
            <a:r>
              <a:rPr lang="ko-KR" sz="1200" i="0" u="none" strike="noStrike" cap="none">
                <a:solidFill>
                  <a:srgbClr val="FFFFFF"/>
                </a:solidFill>
                <a:latin typeface="Malgun Gothic"/>
                <a:ea typeface="Malgun Gothic"/>
                <a:cs typeface="Malgun Gothic"/>
                <a:sym typeface="Malgun Gothic"/>
              </a:rPr>
              <a:t>(Parameter)</a:t>
            </a:r>
            <a:endParaRPr sz="1200" i="0" u="none" strike="noStrike" cap="none">
              <a:solidFill>
                <a:srgbClr val="000000"/>
              </a:solidFill>
              <a:latin typeface="Malgun Gothic"/>
              <a:ea typeface="Malgun Gothic"/>
              <a:cs typeface="Malgun Gothic"/>
              <a:sym typeface="Malgun Gothic"/>
            </a:endParaRPr>
          </a:p>
        </p:txBody>
      </p:sp>
      <p:sp>
        <p:nvSpPr>
          <p:cNvPr id="308" name="Google Shape;308;p30"/>
          <p:cNvSpPr/>
          <p:nvPr/>
        </p:nvSpPr>
        <p:spPr>
          <a:xfrm rot="10083509">
            <a:off x="3100647" y="5176436"/>
            <a:ext cx="3165095" cy="458535"/>
          </a:xfrm>
          <a:prstGeom prst="curvedDownArrow">
            <a:avLst>
              <a:gd name="adj1" fmla="val 22494"/>
              <a:gd name="adj2" fmla="val 129160"/>
              <a:gd name="adj3" fmla="val 33333"/>
            </a:avLst>
          </a:prstGeom>
          <a:solidFill>
            <a:srgbClr val="002060"/>
          </a:solidFill>
          <a:ln w="9525" cap="sq"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3300"/>
              </a:solidFill>
              <a:latin typeface="Times New Roman"/>
              <a:ea typeface="Times New Roman"/>
              <a:cs typeface="Times New Roman"/>
              <a:sym typeface="Times New Roman"/>
            </a:endParaRPr>
          </a:p>
        </p:txBody>
      </p:sp>
      <p:sp>
        <p:nvSpPr>
          <p:cNvPr id="309" name="Google Shape;309;p30"/>
          <p:cNvSpPr/>
          <p:nvPr/>
        </p:nvSpPr>
        <p:spPr>
          <a:xfrm>
            <a:off x="2924175" y="4828777"/>
            <a:ext cx="1143000" cy="582900"/>
          </a:xfrm>
          <a:prstGeom prst="rect">
            <a:avLst/>
          </a:prstGeom>
          <a:solidFill>
            <a:srgbClr val="00206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2400"/>
              <a:buFont typeface="Arial"/>
              <a:buNone/>
            </a:pPr>
            <a:r>
              <a:rPr lang="ko-KR" sz="1500">
                <a:solidFill>
                  <a:srgbClr val="FFFFFF"/>
                </a:solidFill>
                <a:latin typeface="Malgun Gothic"/>
                <a:ea typeface="Malgun Gothic"/>
                <a:cs typeface="Malgun Gothic"/>
                <a:sym typeface="Malgun Gothic"/>
              </a:rPr>
              <a:t>모수</a:t>
            </a:r>
            <a:endParaRPr sz="1500">
              <a:solidFill>
                <a:srgbClr val="FFFFFF"/>
              </a:solidFill>
              <a:latin typeface="Malgun Gothic"/>
              <a:ea typeface="Malgun Gothic"/>
              <a:cs typeface="Malgun Gothic"/>
              <a:sym typeface="Malgun Gothic"/>
            </a:endParaRPr>
          </a:p>
          <a:p>
            <a:pPr marL="0" lvl="0" indent="0" algn="ctr" rtl="0">
              <a:spcBef>
                <a:spcPts val="0"/>
              </a:spcBef>
              <a:spcAft>
                <a:spcPts val="0"/>
              </a:spcAft>
              <a:buClr>
                <a:srgbClr val="FFFFFF"/>
              </a:buClr>
              <a:buSzPts val="1400"/>
              <a:buFont typeface="Arial"/>
              <a:buNone/>
            </a:pPr>
            <a:r>
              <a:rPr lang="ko-KR" sz="1100">
                <a:solidFill>
                  <a:srgbClr val="FFFFFF"/>
                </a:solidFill>
                <a:latin typeface="Malgun Gothic"/>
                <a:ea typeface="Malgun Gothic"/>
                <a:cs typeface="Malgun Gothic"/>
                <a:sym typeface="Malgun Gothic"/>
              </a:rPr>
              <a:t>(Parameter)</a:t>
            </a:r>
            <a:endParaRPr sz="1100">
              <a:solidFill>
                <a:srgbClr val="FFFFFF"/>
              </a:solidFill>
              <a:latin typeface="Malgun Gothic"/>
              <a:ea typeface="Malgun Gothic"/>
              <a:cs typeface="Malgun Gothic"/>
              <a:sym typeface="Malgun Gothic"/>
            </a:endParaRPr>
          </a:p>
        </p:txBody>
      </p:sp>
      <p:sp>
        <p:nvSpPr>
          <p:cNvPr id="310" name="Google Shape;310;p30"/>
          <p:cNvSpPr/>
          <p:nvPr/>
        </p:nvSpPr>
        <p:spPr>
          <a:xfrm>
            <a:off x="5489675" y="4828777"/>
            <a:ext cx="1143000" cy="582900"/>
          </a:xfrm>
          <a:prstGeom prst="rect">
            <a:avLst/>
          </a:prstGeom>
          <a:solidFill>
            <a:srgbClr val="0033C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2400"/>
              <a:buFont typeface="Arial"/>
              <a:buNone/>
            </a:pPr>
            <a:r>
              <a:rPr lang="ko-KR" sz="1500">
                <a:solidFill>
                  <a:srgbClr val="FFFFFF"/>
                </a:solidFill>
                <a:latin typeface="Malgun Gothic"/>
                <a:ea typeface="Malgun Gothic"/>
                <a:cs typeface="Malgun Gothic"/>
                <a:sym typeface="Malgun Gothic"/>
              </a:rPr>
              <a:t>통계량</a:t>
            </a:r>
            <a:br>
              <a:rPr lang="ko-KR" sz="1800">
                <a:solidFill>
                  <a:srgbClr val="FFFFFF"/>
                </a:solidFill>
                <a:latin typeface="Malgun Gothic"/>
                <a:ea typeface="Malgun Gothic"/>
                <a:cs typeface="Malgun Gothic"/>
                <a:sym typeface="Malgun Gothic"/>
              </a:rPr>
            </a:br>
            <a:r>
              <a:rPr lang="ko-KR" sz="1100">
                <a:solidFill>
                  <a:srgbClr val="FFFFFF"/>
                </a:solidFill>
                <a:latin typeface="Malgun Gothic"/>
                <a:ea typeface="Malgun Gothic"/>
                <a:cs typeface="Malgun Gothic"/>
                <a:sym typeface="Malgun Gothic"/>
              </a:rPr>
              <a:t>(Statistic)</a:t>
            </a:r>
            <a:endParaRPr sz="1100">
              <a:solidFill>
                <a:srgbClr val="FFFFFF"/>
              </a:solidFill>
              <a:latin typeface="Malgun Gothic"/>
              <a:ea typeface="Malgun Gothic"/>
              <a:cs typeface="Malgun Gothic"/>
              <a:sym typeface="Malgun Gothic"/>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3455"/>
        <p:cNvGrpSpPr/>
        <p:nvPr/>
      </p:nvGrpSpPr>
      <p:grpSpPr>
        <a:xfrm>
          <a:off x="0" y="0"/>
          <a:ext cx="0" cy="0"/>
          <a:chOff x="0" y="0"/>
          <a:chExt cx="0" cy="0"/>
        </a:xfrm>
      </p:grpSpPr>
      <p:sp>
        <p:nvSpPr>
          <p:cNvPr id="3456" name="Google Shape;3456;p23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457" name="Google Shape;3457;p23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230</a:t>
            </a:fld>
            <a:endParaRPr/>
          </a:p>
        </p:txBody>
      </p:sp>
      <p:sp>
        <p:nvSpPr>
          <p:cNvPr id="3458" name="Google Shape;3458;p230"/>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확률계산 예제</a:t>
            </a:r>
            <a:endParaRPr/>
          </a:p>
        </p:txBody>
      </p:sp>
      <p:sp>
        <p:nvSpPr>
          <p:cNvPr id="3459" name="Google Shape;3459;p230"/>
          <p:cNvSpPr txBox="1"/>
          <p:nvPr/>
        </p:nvSpPr>
        <p:spPr>
          <a:xfrm>
            <a:off x="1118574" y="5346300"/>
            <a:ext cx="7059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ko-KR" sz="1600" i="0" u="none" strike="noStrike" cap="none">
                <a:solidFill>
                  <a:srgbClr val="000000"/>
                </a:solidFill>
                <a:latin typeface="Malgun Gothic"/>
                <a:ea typeface="Malgun Gothic"/>
                <a:cs typeface="Malgun Gothic"/>
                <a:sym typeface="Malgun Gothic"/>
              </a:rPr>
              <a:t>참고문헌: 생생한 사례로 배우는 확률과 통계(이재원, 한빛아카데미)</a:t>
            </a:r>
            <a:endParaRPr sz="1600" i="0" u="none" strike="noStrike" cap="none">
              <a:solidFill>
                <a:srgbClr val="000000"/>
              </a:solidFill>
              <a:latin typeface="Malgun Gothic"/>
              <a:ea typeface="Malgun Gothic"/>
              <a:cs typeface="Malgun Gothic"/>
              <a:sym typeface="Malgun Gothic"/>
            </a:endParaRPr>
          </a:p>
        </p:txBody>
      </p:sp>
      <p:sp>
        <p:nvSpPr>
          <p:cNvPr id="3460" name="Google Shape;3460;p230"/>
          <p:cNvSpPr txBox="1"/>
          <p:nvPr/>
        </p:nvSpPr>
        <p:spPr>
          <a:xfrm>
            <a:off x="716097" y="1575400"/>
            <a:ext cx="86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o-KR" sz="1800">
                <a:latin typeface="Book Antiqua"/>
                <a:ea typeface="Book Antiqua"/>
                <a:cs typeface="Book Antiqua"/>
                <a:sym typeface="Book Antiqua"/>
              </a:rPr>
              <a:t>(a)</a:t>
            </a:r>
            <a:endParaRPr sz="1800">
              <a:latin typeface="Book Antiqua"/>
              <a:ea typeface="Book Antiqua"/>
              <a:cs typeface="Book Antiqua"/>
              <a:sym typeface="Book Antiqua"/>
            </a:endParaRPr>
          </a:p>
        </p:txBody>
      </p:sp>
      <p:sp>
        <p:nvSpPr>
          <p:cNvPr id="3461" name="Google Shape;3461;p230"/>
          <p:cNvSpPr txBox="1"/>
          <p:nvPr/>
        </p:nvSpPr>
        <p:spPr>
          <a:xfrm>
            <a:off x="683583" y="3008635"/>
            <a:ext cx="7683600" cy="354000"/>
          </a:xfrm>
          <a:prstGeom prst="rect">
            <a:avLst/>
          </a:prstGeom>
          <a:noFill/>
          <a:ln>
            <a:noFill/>
          </a:ln>
        </p:spPr>
        <p:txBody>
          <a:bodyPr spcFirstLastPara="1" wrap="square" lIns="91425" tIns="45700" rIns="91425" bIns="45700" anchor="t" anchorCtr="0">
            <a:spAutoFit/>
          </a:bodyPr>
          <a:lstStyle/>
          <a:p>
            <a:pPr marL="355600" marR="0" lvl="0" indent="-355600" algn="l" rtl="0">
              <a:lnSpc>
                <a:spcPct val="100000"/>
              </a:lnSpc>
              <a:spcBef>
                <a:spcPts val="0"/>
              </a:spcBef>
              <a:spcAft>
                <a:spcPts val="0"/>
              </a:spcAft>
              <a:buClr>
                <a:srgbClr val="000000"/>
              </a:buClr>
              <a:buSzPts val="1700"/>
              <a:buFont typeface="Arial"/>
              <a:buNone/>
            </a:pPr>
            <a:r>
              <a:rPr lang="ko-KR" sz="1700" b="0" i="0" u="none" strike="noStrike" cap="none">
                <a:solidFill>
                  <a:srgbClr val="000000"/>
                </a:solidFill>
                <a:latin typeface="Book Antiqua"/>
                <a:ea typeface="Book Antiqua"/>
                <a:cs typeface="Book Antiqua"/>
                <a:sym typeface="Book Antiqua"/>
              </a:rPr>
              <a:t>(b)</a:t>
            </a:r>
            <a:endParaRPr sz="1400" b="0" i="0" u="none" strike="noStrike" cap="none">
              <a:solidFill>
                <a:srgbClr val="000000"/>
              </a:solidFill>
              <a:latin typeface="Arial"/>
              <a:ea typeface="Arial"/>
              <a:cs typeface="Arial"/>
              <a:sym typeface="Arial"/>
            </a:endParaRPr>
          </a:p>
        </p:txBody>
      </p:sp>
      <p:pic>
        <p:nvPicPr>
          <p:cNvPr id="3462" name="Google Shape;3462;p230" descr="{&quot;id&quot;:&quot;183&quot;,&quot;type&quot;:&quot;$$&quot;,&quot;code&quot;:&quot;$$P\\left(Z\\leq-0.57\\right)$$&quot;,&quot;aid&quot;:null,&quot;backgroundColorModified&quot;:false,&quot;backgroundColor&quot;:&quot;#FFFFFF&quot;,&quot;font&quot;:{&quot;family&quot;:&quot;Arial&quot;,&quot;size&quot;:12,&quot;color&quot;:&quot;#000000&quot;},&quot;ts&quot;:1682558441051,&quot;cs&quot;:&quot;deG7AlBpS+OQYkTgNlkfFw==&quot;,&quot;size&quot;:{&quot;width&quot;:112.83333333333333,&quot;height&quot;:18.833333333333332}}"/>
          <p:cNvPicPr preferRelativeResize="0"/>
          <p:nvPr/>
        </p:nvPicPr>
        <p:blipFill>
          <a:blip r:embed="rId3">
            <a:alphaModFix/>
          </a:blip>
          <a:stretch>
            <a:fillRect/>
          </a:stretch>
        </p:blipFill>
        <p:spPr>
          <a:xfrm>
            <a:off x="1580100" y="1698100"/>
            <a:ext cx="1631951" cy="272409"/>
          </a:xfrm>
          <a:prstGeom prst="rect">
            <a:avLst/>
          </a:prstGeom>
          <a:noFill/>
          <a:ln>
            <a:noFill/>
          </a:ln>
        </p:spPr>
      </p:pic>
      <p:pic>
        <p:nvPicPr>
          <p:cNvPr id="3463" name="Google Shape;3463;p230" descr="{&quot;backgroundColorModified&quot;:false,&quot;aid&quot;:null,&quot;type&quot;:&quot;align*&quot;,&quot;font&quot;:{&quot;family&quot;:&quot;Arial&quot;,&quot;size&quot;:12,&quot;color&quot;:&quot;#000000&quot;},&quot;id&quot;:&quot;185&quot;,&quot;code&quot;:&quot;\\begin{align*}\n{P\\left(-1.15\\leq Z\\leq2.12\\right)}&amp;={P\\left(Z\\leq2.12\\right)-P\\left(Z\\leq-1.15\\right)}\\\\\n{\\,}&amp;={P\\left(Z\\leq2.12\\right)-P\\left(Z\\geq1.15\\right)}\\\\\n{\\,}&amp;={0.9830-0.1251=0.8579}\t\n\\end{align*}&quot;,&quot;backgroundColor&quot;:&quot;#FFFFFF&quot;,&quot;ts&quot;:1682558537880,&quot;cs&quot;:&quot;ZujGF3njLpqeOKZzzPDHCQ==&quot;,&quot;size&quot;:{&quot;width&quot;:435.3333333333333,&quot;height&quot;:63.333333333333336}}"/>
          <p:cNvPicPr preferRelativeResize="0"/>
          <p:nvPr/>
        </p:nvPicPr>
        <p:blipFill>
          <a:blip r:embed="rId4">
            <a:alphaModFix/>
          </a:blip>
          <a:stretch>
            <a:fillRect/>
          </a:stretch>
        </p:blipFill>
        <p:spPr>
          <a:xfrm>
            <a:off x="1352275" y="3093625"/>
            <a:ext cx="6462124" cy="940125"/>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3467"/>
        <p:cNvGrpSpPr/>
        <p:nvPr/>
      </p:nvGrpSpPr>
      <p:grpSpPr>
        <a:xfrm>
          <a:off x="0" y="0"/>
          <a:ext cx="0" cy="0"/>
          <a:chOff x="0" y="0"/>
          <a:chExt cx="0" cy="0"/>
        </a:xfrm>
      </p:grpSpPr>
      <p:graphicFrame>
        <p:nvGraphicFramePr>
          <p:cNvPr id="3468" name="Google Shape;3468;p231"/>
          <p:cNvGraphicFramePr/>
          <p:nvPr/>
        </p:nvGraphicFramePr>
        <p:xfrm>
          <a:off x="4781013" y="1028700"/>
          <a:ext cx="4177150" cy="4621225"/>
        </p:xfrm>
        <a:graphic>
          <a:graphicData uri="http://schemas.openxmlformats.org/drawingml/2006/table">
            <a:tbl>
              <a:tblPr>
                <a:noFill/>
                <a:tableStyleId>{342C0DD2-4815-4FDF-B76C-85A42CDE0021}</a:tableStyleId>
              </a:tblPr>
              <a:tblGrid>
                <a:gridCol w="382850">
                  <a:extLst>
                    <a:ext uri="{9D8B030D-6E8A-4147-A177-3AD203B41FA5}">
                      <a16:colId xmlns:a16="http://schemas.microsoft.com/office/drawing/2014/main" val="20000"/>
                    </a:ext>
                  </a:extLst>
                </a:gridCol>
                <a:gridCol w="3486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gridCol w="382850">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gridCol w="382850">
                  <a:extLst>
                    <a:ext uri="{9D8B030D-6E8A-4147-A177-3AD203B41FA5}">
                      <a16:colId xmlns:a16="http://schemas.microsoft.com/office/drawing/2014/main" val="20009"/>
                    </a:ext>
                  </a:extLst>
                </a:gridCol>
                <a:gridCol w="382850">
                  <a:extLst>
                    <a:ext uri="{9D8B030D-6E8A-4147-A177-3AD203B41FA5}">
                      <a16:colId xmlns:a16="http://schemas.microsoft.com/office/drawing/2014/main" val="20010"/>
                    </a:ext>
                  </a:extLst>
                </a:gridCol>
              </a:tblGrid>
              <a:tr h="219625">
                <a:tc rowSpan="2">
                  <a:txBody>
                    <a:bodyPr/>
                    <a:lstStyle/>
                    <a:p>
                      <a:pPr marL="0" lvl="0" indent="0" algn="ctr" rtl="0">
                        <a:spcBef>
                          <a:spcPts val="0"/>
                        </a:spcBef>
                        <a:spcAft>
                          <a:spcPts val="0"/>
                        </a:spcAft>
                        <a:buNone/>
                      </a:pPr>
                      <a:r>
                        <a:rPr lang="ko-KR" i="1">
                          <a:latin typeface="Times New Roman"/>
                          <a:ea typeface="Times New Roman"/>
                          <a:cs typeface="Times New Roman"/>
                          <a:sym typeface="Times New Roman"/>
                        </a:rPr>
                        <a:t>Z</a:t>
                      </a:r>
                      <a:endParaRPr i="1">
                        <a:latin typeface="Times New Roman"/>
                        <a:ea typeface="Times New Roman"/>
                        <a:cs typeface="Times New Roman"/>
                        <a:sym typeface="Times New Roman"/>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gridSpan="10">
                  <a:txBody>
                    <a:bodyPr/>
                    <a:lstStyle/>
                    <a:p>
                      <a:pPr marL="0" lvl="0" indent="0" algn="ctr" rtl="0">
                        <a:spcBef>
                          <a:spcPts val="0"/>
                        </a:spcBef>
                        <a:spcAft>
                          <a:spcPts val="0"/>
                        </a:spcAft>
                        <a:buNone/>
                      </a:pPr>
                      <a:r>
                        <a:rPr lang="ko-KR" sz="700">
                          <a:latin typeface="Malgun Gothic"/>
                          <a:ea typeface="Malgun Gothic"/>
                          <a:cs typeface="Malgun Gothic"/>
                          <a:sym typeface="Malgun Gothic"/>
                        </a:rPr>
                        <a:t> </a:t>
                      </a:r>
                      <a:r>
                        <a:rPr lang="ko-KR" sz="1000" i="1">
                          <a:latin typeface="Times New Roman"/>
                          <a:ea typeface="Times New Roman"/>
                          <a:cs typeface="Times New Roman"/>
                          <a:sym typeface="Times New Roman"/>
                        </a:rPr>
                        <a:t>Z</a:t>
                      </a:r>
                      <a:r>
                        <a:rPr lang="ko-KR" sz="900">
                          <a:latin typeface="Malgun Gothic"/>
                          <a:ea typeface="Malgun Gothic"/>
                          <a:cs typeface="Malgun Gothic"/>
                          <a:sym typeface="Malgun Gothic"/>
                        </a:rPr>
                        <a:t>의 두번째 소수점</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137550">
                <a:tc vMerge="1">
                  <a:txBody>
                    <a:bodyPr/>
                    <a:lstStyle/>
                    <a:p>
                      <a:endParaRPr lang="ko-KR"/>
                    </a:p>
                  </a:txBody>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0.00</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0.01</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0.02</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0.03</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0.04</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0.05</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0.06</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0.07</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0.08</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0.09</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0.0</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0.0000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0.0040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0.0080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0.0120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0.0160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0.0199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0.0239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0.0279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0.0319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0.0359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2"/>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0.1</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0.0398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0.0438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0.0478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0.0517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0.0557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0.0596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0.0636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0.0675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0.0714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0.0753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3"/>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0.2</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0.0793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0.0832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0.0871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0.0910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0.0948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0.0987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0.1026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0.1064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0.1103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0.1141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4"/>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0.3</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0.1179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0.1217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0.1255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0.1293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0.1331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0.1368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0.1406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0.1443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0.148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0.1517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5"/>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0.4</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0.1554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0.1591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0.1628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0.1664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0.1700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0.1736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0.1772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0.1808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0.1844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0.1879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6"/>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0.5</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0.1915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0.1950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0.1985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0.2019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0.2054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0.2088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0.2123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0.2157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0.2190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0.2224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7"/>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0.6</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0.2257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0.2291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0.2324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0.2357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0.2389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0.2422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0.2454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0.2486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0.2517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0.2549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8"/>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0.7</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0.2580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0.2611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0.2642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0.2673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0.2703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0.2734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0.2764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0.2794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0.2823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0.2852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9"/>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0.8</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0.2881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0.2910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0.2939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0.2967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0.2995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0.3023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0.3051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0.3078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0.3106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0.3133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0"/>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0.9</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0.3159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0.3186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0.3212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0.3238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0.3264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0.3289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0.3315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0.334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0.3365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0.3389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1"/>
                  </a:ext>
                </a:extLst>
              </a:tr>
              <a:tr h="137550">
                <a:tc>
                  <a:txBody>
                    <a:bodyPr/>
                    <a:lstStyle/>
                    <a:p>
                      <a:pPr marL="0" lvl="0" indent="0" algn="ctr" rtl="0">
                        <a:spcBef>
                          <a:spcPts val="0"/>
                        </a:spcBef>
                        <a:spcAft>
                          <a:spcPts val="0"/>
                        </a:spcAft>
                        <a:buNone/>
                      </a:pPr>
                      <a:r>
                        <a:rPr lang="ko-KR" sz="800" b="1">
                          <a:solidFill>
                            <a:srgbClr val="FF0000"/>
                          </a:solidFill>
                          <a:latin typeface="Malgun Gothic"/>
                          <a:ea typeface="Malgun Gothic"/>
                          <a:cs typeface="Malgun Gothic"/>
                          <a:sym typeface="Malgun Gothic"/>
                        </a:rPr>
                        <a:t>1.0</a:t>
                      </a:r>
                      <a:endParaRPr sz="800" b="1">
                        <a:solidFill>
                          <a:srgbClr val="FF0000"/>
                        </a:solidFill>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0.3413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00FFFF"/>
                    </a:solidFill>
                  </a:tcPr>
                </a:tc>
                <a:tc>
                  <a:txBody>
                    <a:bodyPr/>
                    <a:lstStyle/>
                    <a:p>
                      <a:pPr marL="0" lvl="0" indent="0" algn="ctr" rtl="0">
                        <a:lnSpc>
                          <a:spcPct val="115000"/>
                        </a:lnSpc>
                        <a:spcBef>
                          <a:spcPts val="0"/>
                        </a:spcBef>
                        <a:spcAft>
                          <a:spcPts val="0"/>
                        </a:spcAft>
                        <a:buNone/>
                      </a:pPr>
                      <a:r>
                        <a:rPr lang="ko-KR" sz="800"/>
                        <a:t>0.3438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0.3461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0.3485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0.3508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0.3531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0.3554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0.3577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0.3599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0.3621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2"/>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1.1</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0.3643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0.3665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0.3686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0.3708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0.3729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0.3749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0.3770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0.3790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0.3810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0.3830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3"/>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1.2</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0.3849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0.3869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0.3888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0.3907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0.3925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0.3944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0.3962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0.3980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0.3997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0.4015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4"/>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1.3</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0.4032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0.4049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0.4066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0.4082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0.4099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0.4115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0.4131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0.4147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0.4162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0.4177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5"/>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1.4</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0.4192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0.4207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0.4222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0.4236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0.4251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0.4265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0.4279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0.4292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0.4306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0.4319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6"/>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1.5</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0.4332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0.4345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0.4357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0.4370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0.4382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0.4394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0.4406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0.4418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0.4429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0.4441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7"/>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1.6</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0.4452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0.4463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0.4474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0.4484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0.4495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0.4505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0.4515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0.4525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0.4535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0.4545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8"/>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1.7</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0.4554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0.4564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0.4573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0.4582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0.4591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0.4599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0.4608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0.4616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0.4625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0.4633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9"/>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1.8</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0.4641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0.4649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0.4656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0.4664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0.4671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0.4678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0.4686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0.4693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0.4699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0.4706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20"/>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1.9</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0.4713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0.4719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0.4726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0.4732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0.4738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0.4744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0.4750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0.4756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0.4761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0.4767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21"/>
                  </a:ext>
                </a:extLst>
              </a:tr>
              <a:tr h="137550">
                <a:tc>
                  <a:txBody>
                    <a:bodyPr/>
                    <a:lstStyle/>
                    <a:p>
                      <a:pPr marL="0" lvl="0" indent="0" algn="ctr" rtl="0">
                        <a:spcBef>
                          <a:spcPts val="0"/>
                        </a:spcBef>
                        <a:spcAft>
                          <a:spcPts val="0"/>
                        </a:spcAft>
                        <a:buNone/>
                      </a:pPr>
                      <a:r>
                        <a:rPr lang="ko-KR" sz="800" b="1">
                          <a:solidFill>
                            <a:srgbClr val="FF0000"/>
                          </a:solidFill>
                          <a:latin typeface="Malgun Gothic"/>
                          <a:ea typeface="Malgun Gothic"/>
                          <a:cs typeface="Malgun Gothic"/>
                          <a:sym typeface="Malgun Gothic"/>
                        </a:rPr>
                        <a:t>2.0</a:t>
                      </a:r>
                      <a:endParaRPr sz="800" b="1">
                        <a:solidFill>
                          <a:srgbClr val="FF0000"/>
                        </a:solidFill>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0.4772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00FFFF"/>
                    </a:solidFill>
                  </a:tcPr>
                </a:tc>
                <a:tc>
                  <a:txBody>
                    <a:bodyPr/>
                    <a:lstStyle/>
                    <a:p>
                      <a:pPr marL="0" lvl="0" indent="0" algn="ctr" rtl="0">
                        <a:lnSpc>
                          <a:spcPct val="115000"/>
                        </a:lnSpc>
                        <a:spcBef>
                          <a:spcPts val="0"/>
                        </a:spcBef>
                        <a:spcAft>
                          <a:spcPts val="0"/>
                        </a:spcAft>
                        <a:buNone/>
                      </a:pPr>
                      <a:r>
                        <a:rPr lang="ko-KR" sz="800"/>
                        <a:t>0.4778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0.4783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0.4788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0.4793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0.4798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0.4803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0.4808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0.4812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0.4817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22"/>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2.1</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0.4821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0.4826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0.4834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0.4838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0.4842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0.4846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0.4854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0.4857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23"/>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2.2</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0.4861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0.4864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0.4868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0.4871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0.4875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0.4878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0.4881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0.4884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0.4887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0.4890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24"/>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2.3</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0.4893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0.4896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0.4898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0.4901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0.4904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0.4906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0.4909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0.4911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0.4913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0.4916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25"/>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2.4</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0.4918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0.4920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0.4922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0.4925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0.4927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0.4929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0.4931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0.4932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0.4934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0.4936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26"/>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2.5</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0.4938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0.4940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0.4941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0.4943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0.4945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0.4946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0.4948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0.4949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0.4951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0.4952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27"/>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2.6</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0.4953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0.4955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0.4956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0.4957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0.4959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0.4960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0.4961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0.4962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0.4963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0.4964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28"/>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2.7</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0.4965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0.4966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0.4967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0.4968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0.4969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29"/>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2.8</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0.4974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0.4979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0.4980</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30"/>
                  </a:ext>
                </a:extLst>
              </a:tr>
              <a:tr h="137550">
                <a:tc>
                  <a:txBody>
                    <a:bodyPr/>
                    <a:lstStyle/>
                    <a:p>
                      <a:pPr marL="0" lvl="0" indent="0" algn="ctr" rtl="0">
                        <a:spcBef>
                          <a:spcPts val="0"/>
                        </a:spcBef>
                        <a:spcAft>
                          <a:spcPts val="0"/>
                        </a:spcAft>
                        <a:buNone/>
                      </a:pPr>
                      <a:r>
                        <a:rPr lang="ko-KR" sz="800">
                          <a:latin typeface="Malgun Gothic"/>
                          <a:ea typeface="Malgun Gothic"/>
                          <a:cs typeface="Malgun Gothic"/>
                          <a:sym typeface="Malgun Gothic"/>
                        </a:rPr>
                        <a:t>2.9</a:t>
                      </a:r>
                      <a:endParaRPr sz="8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0.4981</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0.4982</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0.4983</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0.4984</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0.4985</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0.4986</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31"/>
                  </a:ext>
                </a:extLst>
              </a:tr>
              <a:tr h="137550">
                <a:tc>
                  <a:txBody>
                    <a:bodyPr/>
                    <a:lstStyle/>
                    <a:p>
                      <a:pPr marL="0" lvl="0" indent="0" algn="ctr" rtl="0">
                        <a:spcBef>
                          <a:spcPts val="0"/>
                        </a:spcBef>
                        <a:spcAft>
                          <a:spcPts val="0"/>
                        </a:spcAft>
                        <a:buNone/>
                      </a:pPr>
                      <a:r>
                        <a:rPr lang="ko-KR" sz="800" b="1">
                          <a:solidFill>
                            <a:srgbClr val="FF0000"/>
                          </a:solidFill>
                          <a:latin typeface="Malgun Gothic"/>
                          <a:ea typeface="Malgun Gothic"/>
                          <a:cs typeface="Malgun Gothic"/>
                          <a:sym typeface="Malgun Gothic"/>
                        </a:rPr>
                        <a:t>3.0</a:t>
                      </a:r>
                      <a:endParaRPr sz="800" b="1">
                        <a:solidFill>
                          <a:srgbClr val="FF0000"/>
                        </a:solidFill>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800"/>
                        <a:t>0.4987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00FFFF"/>
                    </a:solidFill>
                  </a:tcPr>
                </a:tc>
                <a:tc>
                  <a:txBody>
                    <a:bodyPr/>
                    <a:lstStyle/>
                    <a:p>
                      <a:pPr marL="0" lvl="0" indent="0" algn="ctr" rtl="0">
                        <a:lnSpc>
                          <a:spcPct val="115000"/>
                        </a:lnSpc>
                        <a:spcBef>
                          <a:spcPts val="0"/>
                        </a:spcBef>
                        <a:spcAft>
                          <a:spcPts val="0"/>
                        </a:spcAft>
                        <a:buNone/>
                      </a:pPr>
                      <a:r>
                        <a:rPr lang="ko-KR" sz="800"/>
                        <a:t>0.4987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0.4987</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0.4988</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800"/>
                        <a:t>0.4989</a:t>
                      </a:r>
                      <a:endParaRPr sz="8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32"/>
                  </a:ext>
                </a:extLst>
              </a:tr>
            </a:tbl>
          </a:graphicData>
        </a:graphic>
      </p:graphicFrame>
      <p:pic>
        <p:nvPicPr>
          <p:cNvPr id="3469" name="Google Shape;3469;p231"/>
          <p:cNvPicPr preferRelativeResize="0"/>
          <p:nvPr/>
        </p:nvPicPr>
        <p:blipFill rotWithShape="1">
          <a:blip r:embed="rId3">
            <a:alphaModFix/>
          </a:blip>
          <a:srcRect l="5110" t="14236" r="6784"/>
          <a:stretch/>
        </p:blipFill>
        <p:spPr>
          <a:xfrm>
            <a:off x="391575" y="1142425"/>
            <a:ext cx="3742876" cy="2654875"/>
          </a:xfrm>
          <a:prstGeom prst="rect">
            <a:avLst/>
          </a:prstGeom>
          <a:noFill/>
          <a:ln>
            <a:noFill/>
          </a:ln>
        </p:spPr>
      </p:pic>
      <p:sp>
        <p:nvSpPr>
          <p:cNvPr id="3470" name="Google Shape;3470;p23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471" name="Google Shape;3471;p23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231</a:t>
            </a:fld>
            <a:endParaRPr/>
          </a:p>
        </p:txBody>
      </p:sp>
      <p:sp>
        <p:nvSpPr>
          <p:cNvPr id="3472" name="Google Shape;3472;p231"/>
          <p:cNvSpPr txBox="1">
            <a:spLocks noGrp="1"/>
          </p:cNvSpPr>
          <p:nvPr>
            <p:ph type="title"/>
          </p:nvPr>
        </p:nvSpPr>
        <p:spPr>
          <a:xfrm>
            <a:off x="315375" y="527200"/>
            <a:ext cx="361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표준정규분포표</a:t>
            </a:r>
            <a:endParaRPr/>
          </a:p>
        </p:txBody>
      </p:sp>
      <p:pic>
        <p:nvPicPr>
          <p:cNvPr id="3473" name="Google Shape;3473;p231" descr="정규분포(1S범위)"/>
          <p:cNvPicPr preferRelativeResize="0"/>
          <p:nvPr/>
        </p:nvPicPr>
        <p:blipFill rotWithShape="1">
          <a:blip r:embed="rId4">
            <a:alphaModFix/>
          </a:blip>
          <a:srcRect l="49205"/>
          <a:stretch/>
        </p:blipFill>
        <p:spPr>
          <a:xfrm>
            <a:off x="2281238" y="1317625"/>
            <a:ext cx="517525" cy="2349500"/>
          </a:xfrm>
          <a:prstGeom prst="rect">
            <a:avLst/>
          </a:prstGeom>
          <a:noFill/>
          <a:ln>
            <a:noFill/>
          </a:ln>
        </p:spPr>
      </p:pic>
      <p:sp>
        <p:nvSpPr>
          <p:cNvPr id="3474" name="Google Shape;3474;p231"/>
          <p:cNvSpPr txBox="1"/>
          <p:nvPr/>
        </p:nvSpPr>
        <p:spPr>
          <a:xfrm>
            <a:off x="2152650" y="3656013"/>
            <a:ext cx="12240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0       </a:t>
            </a:r>
            <a:r>
              <a:rPr lang="ko-KR" sz="1900" b="1" i="1" u="none" strike="noStrike" cap="none">
                <a:solidFill>
                  <a:srgbClr val="000000"/>
                </a:solidFill>
                <a:latin typeface="Book Antiqua"/>
                <a:ea typeface="Book Antiqua"/>
                <a:cs typeface="Book Antiqua"/>
                <a:sym typeface="Book Antiqua"/>
              </a:rPr>
              <a:t>z</a:t>
            </a:r>
            <a:endParaRPr sz="1900" b="1" i="1" u="none" strike="noStrike" cap="none">
              <a:solidFill>
                <a:srgbClr val="000000"/>
              </a:solidFill>
              <a:latin typeface="Book Antiqua"/>
              <a:ea typeface="Book Antiqua"/>
              <a:cs typeface="Book Antiqua"/>
              <a:sym typeface="Book Antiqua"/>
            </a:endParaRPr>
          </a:p>
        </p:txBody>
      </p:sp>
      <p:cxnSp>
        <p:nvCxnSpPr>
          <p:cNvPr id="3475" name="Google Shape;3475;p231"/>
          <p:cNvCxnSpPr/>
          <p:nvPr/>
        </p:nvCxnSpPr>
        <p:spPr>
          <a:xfrm>
            <a:off x="2301875" y="3671077"/>
            <a:ext cx="504900" cy="0"/>
          </a:xfrm>
          <a:prstGeom prst="straightConnector1">
            <a:avLst/>
          </a:prstGeom>
          <a:noFill/>
          <a:ln w="19050" cap="flat" cmpd="sng">
            <a:solidFill>
              <a:srgbClr val="FF0000"/>
            </a:solidFill>
            <a:prstDash val="solid"/>
            <a:round/>
            <a:headEnd type="none" w="sm" len="sm"/>
            <a:tailEnd type="triangle" w="med" len="med"/>
          </a:ln>
        </p:spPr>
      </p:cxnSp>
      <p:sp>
        <p:nvSpPr>
          <p:cNvPr id="3476" name="Google Shape;3476;p231"/>
          <p:cNvSpPr/>
          <p:nvPr/>
        </p:nvSpPr>
        <p:spPr>
          <a:xfrm>
            <a:off x="4409682" y="4386061"/>
            <a:ext cx="141600" cy="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ulim"/>
              <a:ea typeface="Gulim"/>
              <a:cs typeface="Gulim"/>
              <a:sym typeface="Gulim"/>
            </a:endParaRPr>
          </a:p>
        </p:txBody>
      </p:sp>
      <p:sp>
        <p:nvSpPr>
          <p:cNvPr id="3477" name="Google Shape;3477;p231"/>
          <p:cNvSpPr/>
          <p:nvPr/>
        </p:nvSpPr>
        <p:spPr>
          <a:xfrm>
            <a:off x="4404861" y="1384623"/>
            <a:ext cx="141600" cy="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ulim"/>
              <a:ea typeface="Gulim"/>
              <a:cs typeface="Gulim"/>
              <a:sym typeface="Gulim"/>
            </a:endParaRPr>
          </a:p>
        </p:txBody>
      </p:sp>
      <p:cxnSp>
        <p:nvCxnSpPr>
          <p:cNvPr id="3478" name="Google Shape;3478;p231"/>
          <p:cNvCxnSpPr>
            <a:stCxn id="3477" idx="0"/>
            <a:endCxn id="3476" idx="0"/>
          </p:cNvCxnSpPr>
          <p:nvPr/>
        </p:nvCxnSpPr>
        <p:spPr>
          <a:xfrm>
            <a:off x="4475661" y="1384623"/>
            <a:ext cx="4800" cy="3001500"/>
          </a:xfrm>
          <a:prstGeom prst="straightConnector1">
            <a:avLst/>
          </a:prstGeom>
          <a:noFill/>
          <a:ln w="9525" cap="flat" cmpd="sng">
            <a:solidFill>
              <a:srgbClr val="FF0000"/>
            </a:solidFill>
            <a:prstDash val="solid"/>
            <a:round/>
            <a:headEnd type="none" w="sm" len="sm"/>
            <a:tailEnd type="triangle" w="med" len="med"/>
          </a:ln>
        </p:spPr>
      </p:cxnSp>
      <p:sp>
        <p:nvSpPr>
          <p:cNvPr id="3479" name="Google Shape;3479;p231"/>
          <p:cNvSpPr/>
          <p:nvPr/>
        </p:nvSpPr>
        <p:spPr>
          <a:xfrm>
            <a:off x="4579808" y="2957606"/>
            <a:ext cx="123000" cy="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ulim"/>
              <a:ea typeface="Gulim"/>
              <a:cs typeface="Gulim"/>
              <a:sym typeface="Gulim"/>
            </a:endParaRPr>
          </a:p>
        </p:txBody>
      </p:sp>
      <p:sp>
        <p:nvSpPr>
          <p:cNvPr id="3480" name="Google Shape;3480;p231"/>
          <p:cNvSpPr/>
          <p:nvPr/>
        </p:nvSpPr>
        <p:spPr>
          <a:xfrm>
            <a:off x="4576940" y="1387543"/>
            <a:ext cx="123000" cy="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ulim"/>
              <a:ea typeface="Gulim"/>
              <a:cs typeface="Gulim"/>
              <a:sym typeface="Gulim"/>
            </a:endParaRPr>
          </a:p>
        </p:txBody>
      </p:sp>
      <p:cxnSp>
        <p:nvCxnSpPr>
          <p:cNvPr id="3481" name="Google Shape;3481;p231"/>
          <p:cNvCxnSpPr>
            <a:stCxn id="3480" idx="0"/>
            <a:endCxn id="3479" idx="0"/>
          </p:cNvCxnSpPr>
          <p:nvPr/>
        </p:nvCxnSpPr>
        <p:spPr>
          <a:xfrm>
            <a:off x="4638440" y="1387543"/>
            <a:ext cx="3000" cy="1570200"/>
          </a:xfrm>
          <a:prstGeom prst="straightConnector1">
            <a:avLst/>
          </a:prstGeom>
          <a:noFill/>
          <a:ln w="9525" cap="flat" cmpd="sng">
            <a:solidFill>
              <a:srgbClr val="FF0000"/>
            </a:solidFill>
            <a:prstDash val="solid"/>
            <a:round/>
            <a:headEnd type="none" w="sm" len="sm"/>
            <a:tailEnd type="triangle" w="med" len="med"/>
          </a:ln>
        </p:spPr>
      </p:cxnSp>
      <p:sp>
        <p:nvSpPr>
          <p:cNvPr id="3482" name="Google Shape;3482;p231"/>
          <p:cNvSpPr/>
          <p:nvPr/>
        </p:nvSpPr>
        <p:spPr>
          <a:xfrm>
            <a:off x="4206387" y="5814832"/>
            <a:ext cx="173100" cy="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ulim"/>
              <a:ea typeface="Gulim"/>
              <a:cs typeface="Gulim"/>
              <a:sym typeface="Gulim"/>
            </a:endParaRPr>
          </a:p>
        </p:txBody>
      </p:sp>
      <p:sp>
        <p:nvSpPr>
          <p:cNvPr id="3483" name="Google Shape;3483;p231"/>
          <p:cNvSpPr/>
          <p:nvPr/>
        </p:nvSpPr>
        <p:spPr>
          <a:xfrm>
            <a:off x="4197903" y="1381066"/>
            <a:ext cx="173100" cy="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Gulim"/>
              <a:ea typeface="Gulim"/>
              <a:cs typeface="Gulim"/>
              <a:sym typeface="Gulim"/>
            </a:endParaRPr>
          </a:p>
        </p:txBody>
      </p:sp>
      <p:cxnSp>
        <p:nvCxnSpPr>
          <p:cNvPr id="3484" name="Google Shape;3484;p231"/>
          <p:cNvCxnSpPr>
            <a:stCxn id="3483" idx="0"/>
            <a:endCxn id="3482" idx="0"/>
          </p:cNvCxnSpPr>
          <p:nvPr/>
        </p:nvCxnSpPr>
        <p:spPr>
          <a:xfrm>
            <a:off x="4284453" y="1381066"/>
            <a:ext cx="8400" cy="4433700"/>
          </a:xfrm>
          <a:prstGeom prst="straightConnector1">
            <a:avLst/>
          </a:prstGeom>
          <a:noFill/>
          <a:ln w="9525" cap="flat" cmpd="sng">
            <a:solidFill>
              <a:srgbClr val="FF0000"/>
            </a:solidFill>
            <a:prstDash val="solid"/>
            <a:round/>
            <a:headEnd type="none" w="sm" len="sm"/>
            <a:tailEnd type="triangle" w="med" len="med"/>
          </a:ln>
        </p:spPr>
      </p:cxnSp>
      <p:pic>
        <p:nvPicPr>
          <p:cNvPr id="3485" name="Google Shape;3485;p231" descr="{&quot;backgroundColor&quot;:&quot;#FFFFFF&quot;,&quot;backgroundColorModified&quot;:false,&quot;code&quot;:&quot;$$x-\\mu=\\sigma,\\,\\,\\,\\,\\,Z=1$$&quot;,&quot;type&quot;:&quot;$$&quot;,&quot;font&quot;:{&quot;size&quot;:12,&quot;color&quot;:&quot;#000000&quot;,&quot;family&quot;:&quot;Arial&quot;},&quot;id&quot;:&quot;200&quot;,&quot;aid&quot;:null,&quot;ts&quot;:1682561090041,&quot;cs&quot;:&quot;L5AklRHdOwlWEXd/p0S13w==&quot;,&quot;size&quot;:{&quot;width&quot;:150.66666666666666,&quot;height&quot;:16.833333333333332}}"/>
          <p:cNvPicPr preferRelativeResize="0"/>
          <p:nvPr/>
        </p:nvPicPr>
        <p:blipFill>
          <a:blip r:embed="rId5">
            <a:alphaModFix/>
          </a:blip>
          <a:stretch>
            <a:fillRect/>
          </a:stretch>
        </p:blipFill>
        <p:spPr>
          <a:xfrm>
            <a:off x="1352950" y="5031575"/>
            <a:ext cx="2001018" cy="206181"/>
          </a:xfrm>
          <a:prstGeom prst="rect">
            <a:avLst/>
          </a:prstGeom>
          <a:noFill/>
          <a:ln>
            <a:noFill/>
          </a:ln>
        </p:spPr>
      </p:pic>
      <p:pic>
        <p:nvPicPr>
          <p:cNvPr id="3486" name="Google Shape;3486;p231" descr="{&quot;code&quot;:&quot;$$x-\\mu=2\\sigma,\\,\\,\\,\\,\\,Z=2$$&quot;,&quot;font&quot;:{&quot;size&quot;:12,&quot;family&quot;:&quot;Arial&quot;,&quot;color&quot;:&quot;#000000&quot;},&quot;id&quot;:&quot;201&quot;,&quot;backgroundColor&quot;:&quot;#FFFFFF&quot;,&quot;backgroundColorModified&quot;:false,&quot;aid&quot;:null,&quot;type&quot;:&quot;$$&quot;,&quot;ts&quot;:1682561113808,&quot;cs&quot;:&quot;hjoBQHCsGJuoe10MZEaCpA==&quot;,&quot;size&quot;:{&quot;width&quot;:160.66666666666666,&quot;height&quot;:17}}"/>
          <p:cNvPicPr preferRelativeResize="0"/>
          <p:nvPr/>
        </p:nvPicPr>
        <p:blipFill>
          <a:blip r:embed="rId6">
            <a:alphaModFix/>
          </a:blip>
          <a:stretch>
            <a:fillRect/>
          </a:stretch>
        </p:blipFill>
        <p:spPr>
          <a:xfrm>
            <a:off x="1354069" y="5407786"/>
            <a:ext cx="2133828" cy="208222"/>
          </a:xfrm>
          <a:prstGeom prst="rect">
            <a:avLst/>
          </a:prstGeom>
          <a:noFill/>
          <a:ln>
            <a:noFill/>
          </a:ln>
        </p:spPr>
      </p:pic>
      <p:pic>
        <p:nvPicPr>
          <p:cNvPr id="3487" name="Google Shape;3487;p231" descr="{&quot;id&quot;:&quot;202&quot;,&quot;backgroundColorModified&quot;:false,&quot;backgroundColor&quot;:&quot;#FFFFFF&quot;,&quot;font&quot;:{&quot;family&quot;:&quot;Arial&quot;,&quot;color&quot;:&quot;#000000&quot;,&quot;size&quot;:12},&quot;code&quot;:&quot;$$x-\\mu=3\\sigma,\\,\\,\\,\\,\\,Z=3$$&quot;,&quot;aid&quot;:null,&quot;type&quot;:&quot;$$&quot;,&quot;ts&quot;:1682561134617,&quot;cs&quot;:&quot;ZeFbe9r9Qn7YSRYaDf7r3g==&quot;,&quot;size&quot;:{&quot;width&quot;:160.83333333333334,&quot;height&quot;:17}}"/>
          <p:cNvPicPr preferRelativeResize="0"/>
          <p:nvPr/>
        </p:nvPicPr>
        <p:blipFill>
          <a:blip r:embed="rId7">
            <a:alphaModFix/>
          </a:blip>
          <a:stretch>
            <a:fillRect/>
          </a:stretch>
        </p:blipFill>
        <p:spPr>
          <a:xfrm>
            <a:off x="1352957" y="5729303"/>
            <a:ext cx="2136042" cy="208222"/>
          </a:xfrm>
          <a:prstGeom prst="rect">
            <a:avLst/>
          </a:prstGeom>
          <a:noFill/>
          <a:ln>
            <a:noFill/>
          </a:ln>
        </p:spPr>
      </p:pic>
      <p:pic>
        <p:nvPicPr>
          <p:cNvPr id="3488" name="Google Shape;3488;p231" descr="{&quot;type&quot;:&quot;$$&quot;,&quot;code&quot;:&quot;$$Z=\\dfrac{x-\\mu}{\\sigma}$$&quot;,&quot;backgroundColor&quot;:&quot;#FFFFFF&quot;,&quot;id&quot;:&quot;203&quot;,&quot;backgroundColorModified&quot;:false,&quot;aid&quot;:null,&quot;font&quot;:{&quot;color&quot;:&quot;#000000&quot;,&quot;family&quot;:&quot;Arial&quot;,&quot;size&quot;:14},&quot;ts&quot;:1682561179906,&quot;cs&quot;:&quot;Jr6WQXw9kwXOYlkxN63eNg==&quot;,&quot;size&quot;:{&quot;width&quot;:103.33333333333333,&quot;height&quot;:39.833333333333336}}"/>
          <p:cNvPicPr preferRelativeResize="0"/>
          <p:nvPr/>
        </p:nvPicPr>
        <p:blipFill>
          <a:blip r:embed="rId8">
            <a:alphaModFix/>
          </a:blip>
          <a:stretch>
            <a:fillRect/>
          </a:stretch>
        </p:blipFill>
        <p:spPr>
          <a:xfrm>
            <a:off x="1615050" y="4314663"/>
            <a:ext cx="1295926" cy="499555"/>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3492"/>
        <p:cNvGrpSpPr/>
        <p:nvPr/>
      </p:nvGrpSpPr>
      <p:grpSpPr>
        <a:xfrm>
          <a:off x="0" y="0"/>
          <a:ext cx="0" cy="0"/>
          <a:chOff x="0" y="0"/>
          <a:chExt cx="0" cy="0"/>
        </a:xfrm>
      </p:grpSpPr>
      <p:grpSp>
        <p:nvGrpSpPr>
          <p:cNvPr id="3493" name="Google Shape;3493;p232"/>
          <p:cNvGrpSpPr/>
          <p:nvPr/>
        </p:nvGrpSpPr>
        <p:grpSpPr>
          <a:xfrm>
            <a:off x="249239" y="2358884"/>
            <a:ext cx="8640273" cy="3605377"/>
            <a:chOff x="565" y="1486"/>
            <a:chExt cx="4763" cy="2180"/>
          </a:xfrm>
        </p:grpSpPr>
        <p:pic>
          <p:nvPicPr>
            <p:cNvPr id="3494" name="Google Shape;3494;p232"/>
            <p:cNvPicPr preferRelativeResize="0"/>
            <p:nvPr/>
          </p:nvPicPr>
          <p:blipFill rotWithShape="1">
            <a:blip r:embed="rId3">
              <a:alphaModFix/>
            </a:blip>
            <a:srcRect/>
            <a:stretch/>
          </p:blipFill>
          <p:spPr>
            <a:xfrm>
              <a:off x="565" y="1486"/>
              <a:ext cx="4763" cy="2180"/>
            </a:xfrm>
            <a:prstGeom prst="rect">
              <a:avLst/>
            </a:prstGeom>
            <a:noFill/>
            <a:ln>
              <a:noFill/>
            </a:ln>
          </p:spPr>
        </p:pic>
        <p:cxnSp>
          <p:nvCxnSpPr>
            <p:cNvPr id="3495" name="Google Shape;3495;p232"/>
            <p:cNvCxnSpPr/>
            <p:nvPr/>
          </p:nvCxnSpPr>
          <p:spPr>
            <a:xfrm rot="10800000">
              <a:off x="2939" y="2058"/>
              <a:ext cx="0" cy="1500"/>
            </a:xfrm>
            <a:prstGeom prst="straightConnector1">
              <a:avLst/>
            </a:prstGeom>
            <a:noFill/>
            <a:ln w="9525" cap="flat" cmpd="sng">
              <a:solidFill>
                <a:schemeClr val="dk1"/>
              </a:solidFill>
              <a:prstDash val="solid"/>
              <a:round/>
              <a:headEnd type="none" w="sm" len="sm"/>
              <a:tailEnd type="none" w="sm" len="sm"/>
            </a:ln>
          </p:spPr>
        </p:cxnSp>
      </p:grpSp>
      <p:sp>
        <p:nvSpPr>
          <p:cNvPr id="3496" name="Google Shape;3496;p23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497" name="Google Shape;3497;p23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232</a:t>
            </a:fld>
            <a:endParaRPr/>
          </a:p>
        </p:txBody>
      </p:sp>
      <p:sp>
        <p:nvSpPr>
          <p:cNvPr id="3498" name="Google Shape;3498;p232"/>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표준정규분포표의 이용</a:t>
            </a:r>
            <a:endParaRPr/>
          </a:p>
        </p:txBody>
      </p:sp>
      <p:sp>
        <p:nvSpPr>
          <p:cNvPr id="3499" name="Google Shape;3499;p232"/>
          <p:cNvSpPr txBox="1"/>
          <p:nvPr/>
        </p:nvSpPr>
        <p:spPr>
          <a:xfrm>
            <a:off x="315375" y="1052750"/>
            <a:ext cx="8774700" cy="5055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예1)</a:t>
            </a:r>
            <a:endParaRPr sz="2000">
              <a:solidFill>
                <a:schemeClr val="dk1"/>
              </a:solidFill>
              <a:latin typeface="Malgun Gothic"/>
              <a:ea typeface="Malgun Gothic"/>
              <a:cs typeface="Malgun Gothic"/>
              <a:sym typeface="Malgun Gothic"/>
            </a:endParaRPr>
          </a:p>
        </p:txBody>
      </p:sp>
      <p:pic>
        <p:nvPicPr>
          <p:cNvPr id="3500" name="Google Shape;3500;p232"/>
          <p:cNvPicPr preferRelativeResize="0"/>
          <p:nvPr/>
        </p:nvPicPr>
        <p:blipFill rotWithShape="1">
          <a:blip r:embed="rId4">
            <a:alphaModFix/>
          </a:blip>
          <a:srcRect/>
          <a:stretch/>
        </p:blipFill>
        <p:spPr>
          <a:xfrm>
            <a:off x="4350825" y="5847100"/>
            <a:ext cx="548699" cy="292646"/>
          </a:xfrm>
          <a:prstGeom prst="rect">
            <a:avLst/>
          </a:prstGeom>
          <a:noFill/>
          <a:ln>
            <a:noFill/>
          </a:ln>
        </p:spPr>
      </p:pic>
      <p:sp>
        <p:nvSpPr>
          <p:cNvPr id="3501" name="Google Shape;3501;p232"/>
          <p:cNvSpPr txBox="1">
            <a:spLocks noGrp="1"/>
          </p:cNvSpPr>
          <p:nvPr>
            <p:ph type="body" idx="4294967295"/>
          </p:nvPr>
        </p:nvSpPr>
        <p:spPr>
          <a:xfrm>
            <a:off x="711200" y="1552503"/>
            <a:ext cx="3419400" cy="402000"/>
          </a:xfrm>
          <a:prstGeom prst="rect">
            <a:avLst/>
          </a:prstGeom>
          <a:noFill/>
          <a:ln>
            <a:noFill/>
          </a:ln>
        </p:spPr>
        <p:txBody>
          <a:bodyPr spcFirstLastPara="1" wrap="square" lIns="91425" tIns="45700" rIns="91425" bIns="45700" anchor="t" anchorCtr="0">
            <a:normAutofit/>
          </a:bodyPr>
          <a:lstStyle/>
          <a:p>
            <a:pPr marL="381000" lvl="0" indent="-381000" algn="l" rtl="0">
              <a:lnSpc>
                <a:spcPct val="90000"/>
              </a:lnSpc>
              <a:spcBef>
                <a:spcPts val="0"/>
              </a:spcBef>
              <a:spcAft>
                <a:spcPts val="0"/>
              </a:spcAft>
              <a:buClr>
                <a:schemeClr val="dk1"/>
              </a:buClr>
              <a:buSzPts val="2000"/>
              <a:buFont typeface="Malgun Gothic"/>
              <a:buChar char="•"/>
            </a:pPr>
            <a:r>
              <a:rPr lang="ko-KR" sz="2000" i="1">
                <a:latin typeface="Times New Roman"/>
                <a:ea typeface="Times New Roman"/>
                <a:cs typeface="Times New Roman"/>
                <a:sym typeface="Times New Roman"/>
              </a:rPr>
              <a:t>Z</a:t>
            </a:r>
            <a:r>
              <a:rPr lang="ko-KR" sz="2000">
                <a:latin typeface="Times New Roman"/>
                <a:ea typeface="Times New Roman"/>
                <a:cs typeface="Times New Roman"/>
                <a:sym typeface="Times New Roman"/>
              </a:rPr>
              <a:t> </a:t>
            </a:r>
            <a:r>
              <a:rPr lang="ko-KR" sz="2000">
                <a:latin typeface="Malgun Gothic"/>
                <a:ea typeface="Malgun Gothic"/>
                <a:cs typeface="Malgun Gothic"/>
                <a:sym typeface="Malgun Gothic"/>
              </a:rPr>
              <a:t>값이 1.17 이상일 확률</a:t>
            </a:r>
            <a:endParaRPr>
              <a:latin typeface="Malgun Gothic"/>
              <a:ea typeface="Malgun Gothic"/>
              <a:cs typeface="Malgun Gothic"/>
              <a:sym typeface="Malgun Gothic"/>
            </a:endParaRPr>
          </a:p>
        </p:txBody>
      </p:sp>
      <p:grpSp>
        <p:nvGrpSpPr>
          <p:cNvPr id="3502" name="Google Shape;3502;p232"/>
          <p:cNvGrpSpPr/>
          <p:nvPr/>
        </p:nvGrpSpPr>
        <p:grpSpPr>
          <a:xfrm>
            <a:off x="4572338" y="3069031"/>
            <a:ext cx="1724025" cy="3211512"/>
            <a:chOff x="2872" y="2119"/>
            <a:chExt cx="1086" cy="2023"/>
          </a:xfrm>
        </p:grpSpPr>
        <p:pic>
          <p:nvPicPr>
            <p:cNvPr id="3503" name="Google Shape;3503;p232" descr="정규분포(1S범위)"/>
            <p:cNvPicPr preferRelativeResize="0"/>
            <p:nvPr/>
          </p:nvPicPr>
          <p:blipFill rotWithShape="1">
            <a:blip r:embed="rId5">
              <a:alphaModFix/>
            </a:blip>
            <a:srcRect l="49205"/>
            <a:stretch/>
          </p:blipFill>
          <p:spPr>
            <a:xfrm>
              <a:off x="2872" y="2119"/>
              <a:ext cx="669" cy="1723"/>
            </a:xfrm>
            <a:prstGeom prst="rect">
              <a:avLst/>
            </a:prstGeom>
            <a:noFill/>
            <a:ln>
              <a:noFill/>
            </a:ln>
          </p:spPr>
        </p:pic>
        <p:sp>
          <p:nvSpPr>
            <p:cNvPr id="3504" name="Google Shape;3504;p232"/>
            <p:cNvSpPr txBox="1"/>
            <p:nvPr/>
          </p:nvSpPr>
          <p:spPr>
            <a:xfrm>
              <a:off x="3358" y="3842"/>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ko-KR" sz="1800" b="0" i="0" u="none" strike="noStrike" cap="none">
                  <a:solidFill>
                    <a:srgbClr val="C00000"/>
                  </a:solidFill>
                  <a:latin typeface="Malgun Gothic"/>
                  <a:ea typeface="Malgun Gothic"/>
                  <a:cs typeface="Malgun Gothic"/>
                  <a:sym typeface="Malgun Gothic"/>
                </a:rPr>
                <a:t>1.17</a:t>
              </a:r>
              <a:endParaRPr sz="1400" b="0" i="0" u="none" strike="noStrike" cap="none">
                <a:solidFill>
                  <a:srgbClr val="000000"/>
                </a:solidFill>
                <a:latin typeface="Arial"/>
                <a:ea typeface="Arial"/>
                <a:cs typeface="Arial"/>
                <a:sym typeface="Arial"/>
              </a:endParaRPr>
            </a:p>
          </p:txBody>
        </p:sp>
      </p:grpSp>
      <p:sp>
        <p:nvSpPr>
          <p:cNvPr id="3505" name="Google Shape;3505;p232"/>
          <p:cNvSpPr/>
          <p:nvPr/>
        </p:nvSpPr>
        <p:spPr>
          <a:xfrm>
            <a:off x="4622802" y="4361280"/>
            <a:ext cx="8127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0.3790</a:t>
            </a:r>
            <a:endParaRPr sz="1800" b="0" i="0" u="none" strike="noStrike" cap="none">
              <a:solidFill>
                <a:srgbClr val="000000"/>
              </a:solidFill>
              <a:latin typeface="Book Antiqua"/>
              <a:ea typeface="Book Antiqua"/>
              <a:cs typeface="Book Antiqua"/>
              <a:sym typeface="Book Antiqua"/>
            </a:endParaRPr>
          </a:p>
        </p:txBody>
      </p:sp>
      <p:grpSp>
        <p:nvGrpSpPr>
          <p:cNvPr id="3506" name="Google Shape;3506;p232"/>
          <p:cNvGrpSpPr/>
          <p:nvPr/>
        </p:nvGrpSpPr>
        <p:grpSpPr>
          <a:xfrm flipH="1">
            <a:off x="2840376" y="3069031"/>
            <a:ext cx="1737062" cy="3211512"/>
            <a:chOff x="2864" y="2119"/>
            <a:chExt cx="1094" cy="2023"/>
          </a:xfrm>
        </p:grpSpPr>
        <p:grpSp>
          <p:nvGrpSpPr>
            <p:cNvPr id="3507" name="Google Shape;3507;p232"/>
            <p:cNvGrpSpPr/>
            <p:nvPr/>
          </p:nvGrpSpPr>
          <p:grpSpPr>
            <a:xfrm>
              <a:off x="2864" y="2119"/>
              <a:ext cx="1094" cy="2023"/>
              <a:chOff x="2864" y="2119"/>
              <a:chExt cx="1094" cy="2023"/>
            </a:xfrm>
          </p:grpSpPr>
          <p:pic>
            <p:nvPicPr>
              <p:cNvPr id="3508" name="Google Shape;3508;p232" descr="정규분포(1S범위)"/>
              <p:cNvPicPr preferRelativeResize="0"/>
              <p:nvPr/>
            </p:nvPicPr>
            <p:blipFill rotWithShape="1">
              <a:blip r:embed="rId5">
                <a:alphaModFix/>
              </a:blip>
              <a:srcRect l="49205"/>
              <a:stretch/>
            </p:blipFill>
            <p:spPr>
              <a:xfrm>
                <a:off x="2864" y="2119"/>
                <a:ext cx="669" cy="1723"/>
              </a:xfrm>
              <a:prstGeom prst="rect">
                <a:avLst/>
              </a:prstGeom>
              <a:noFill/>
              <a:ln>
                <a:noFill/>
              </a:ln>
            </p:spPr>
          </p:pic>
          <p:sp>
            <p:nvSpPr>
              <p:cNvPr id="3509" name="Google Shape;3509;p232"/>
              <p:cNvSpPr txBox="1"/>
              <p:nvPr/>
            </p:nvSpPr>
            <p:spPr>
              <a:xfrm>
                <a:off x="3358" y="3842"/>
                <a:ext cx="600" cy="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ko-KR" sz="1800" b="0" i="0" u="none" strike="noStrike" cap="none">
                    <a:solidFill>
                      <a:srgbClr val="C00000"/>
                    </a:solidFill>
                    <a:latin typeface="Malgun Gothic"/>
                    <a:ea typeface="Malgun Gothic"/>
                    <a:cs typeface="Malgun Gothic"/>
                    <a:sym typeface="Malgun Gothic"/>
                  </a:rPr>
                  <a:t>-1.17</a:t>
                </a:r>
                <a:endParaRPr sz="1400" b="0" i="0" u="none" strike="noStrike" cap="none">
                  <a:solidFill>
                    <a:srgbClr val="000000"/>
                  </a:solidFill>
                  <a:latin typeface="Arial"/>
                  <a:ea typeface="Arial"/>
                  <a:cs typeface="Arial"/>
                  <a:sym typeface="Arial"/>
                </a:endParaRPr>
              </a:p>
            </p:txBody>
          </p:sp>
        </p:grpSp>
        <p:sp>
          <p:nvSpPr>
            <p:cNvPr id="3510" name="Google Shape;3510;p232"/>
            <p:cNvSpPr/>
            <p:nvPr/>
          </p:nvSpPr>
          <p:spPr>
            <a:xfrm>
              <a:off x="2890" y="2927"/>
              <a:ext cx="600" cy="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Malgun Gothic"/>
                  <a:ea typeface="Malgun Gothic"/>
                  <a:cs typeface="Malgun Gothic"/>
                  <a:sym typeface="Malgun Gothic"/>
                </a:rPr>
                <a:t>0.3790</a:t>
              </a:r>
              <a:endParaRPr sz="1800" b="0" i="0" u="none" strike="noStrike" cap="none">
                <a:solidFill>
                  <a:srgbClr val="000000"/>
                </a:solidFill>
                <a:latin typeface="Malgun Gothic"/>
                <a:ea typeface="Malgun Gothic"/>
                <a:cs typeface="Malgun Gothic"/>
                <a:sym typeface="Malgun Gothic"/>
              </a:endParaRPr>
            </a:p>
          </p:txBody>
        </p:sp>
      </p:grpSp>
      <p:pic>
        <p:nvPicPr>
          <p:cNvPr id="3511" name="Google Shape;3511;p232" descr="Z분포(right_tail)"/>
          <p:cNvPicPr preferRelativeResize="0"/>
          <p:nvPr/>
        </p:nvPicPr>
        <p:blipFill rotWithShape="1">
          <a:blip r:embed="rId6">
            <a:alphaModFix/>
          </a:blip>
          <a:srcRect/>
          <a:stretch/>
        </p:blipFill>
        <p:spPr>
          <a:xfrm>
            <a:off x="5599114" y="4113630"/>
            <a:ext cx="2114550" cy="1673225"/>
          </a:xfrm>
          <a:prstGeom prst="rect">
            <a:avLst/>
          </a:prstGeom>
          <a:noFill/>
          <a:ln>
            <a:noFill/>
          </a:ln>
        </p:spPr>
      </p:pic>
      <p:grpSp>
        <p:nvGrpSpPr>
          <p:cNvPr id="3512" name="Google Shape;3512;p232"/>
          <p:cNvGrpSpPr/>
          <p:nvPr/>
        </p:nvGrpSpPr>
        <p:grpSpPr>
          <a:xfrm>
            <a:off x="6162677" y="4799430"/>
            <a:ext cx="1874837" cy="765174"/>
            <a:chOff x="3895" y="3203"/>
            <a:chExt cx="1181" cy="482"/>
          </a:xfrm>
        </p:grpSpPr>
        <p:sp>
          <p:nvSpPr>
            <p:cNvPr id="3513" name="Google Shape;3513;p232"/>
            <p:cNvSpPr/>
            <p:nvPr/>
          </p:nvSpPr>
          <p:spPr>
            <a:xfrm>
              <a:off x="4176" y="3203"/>
              <a:ext cx="900" cy="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800"/>
                <a:buFont typeface="Arial"/>
                <a:buNone/>
              </a:pPr>
              <a:r>
                <a:rPr lang="ko-KR" sz="1800" b="0" i="0" u="none" strike="noStrike" cap="none">
                  <a:solidFill>
                    <a:srgbClr val="C00000"/>
                  </a:solidFill>
                  <a:latin typeface="Book Antiqua"/>
                  <a:ea typeface="Book Antiqua"/>
                  <a:cs typeface="Book Antiqua"/>
                  <a:sym typeface="Book Antiqua"/>
                </a:rPr>
                <a:t>0.5 – 0.3790</a:t>
              </a:r>
              <a:endParaRPr sz="1400" b="0" i="0" u="none" strike="noStrike" cap="none">
                <a:solidFill>
                  <a:srgbClr val="000000"/>
                </a:solidFill>
                <a:latin typeface="Arial"/>
                <a:ea typeface="Arial"/>
                <a:cs typeface="Arial"/>
                <a:sym typeface="Arial"/>
              </a:endParaRPr>
            </a:p>
          </p:txBody>
        </p:sp>
        <p:cxnSp>
          <p:nvCxnSpPr>
            <p:cNvPr id="3514" name="Google Shape;3514;p232"/>
            <p:cNvCxnSpPr/>
            <p:nvPr/>
          </p:nvCxnSpPr>
          <p:spPr>
            <a:xfrm flipH="1">
              <a:off x="3895" y="3385"/>
              <a:ext cx="300" cy="300"/>
            </a:xfrm>
            <a:prstGeom prst="straightConnector1">
              <a:avLst/>
            </a:prstGeom>
            <a:noFill/>
            <a:ln w="9525" cap="flat" cmpd="sng">
              <a:solidFill>
                <a:schemeClr val="dk1"/>
              </a:solidFill>
              <a:prstDash val="solid"/>
              <a:round/>
              <a:headEnd type="none" w="sm" len="sm"/>
              <a:tailEnd type="triangle" w="med" len="med"/>
            </a:ln>
          </p:spPr>
        </p:cxnSp>
      </p:grpSp>
      <p:pic>
        <p:nvPicPr>
          <p:cNvPr id="3515" name="Google Shape;3515;p232" descr="Z분포(right_tail)"/>
          <p:cNvPicPr preferRelativeResize="0"/>
          <p:nvPr/>
        </p:nvPicPr>
        <p:blipFill rotWithShape="1">
          <a:blip r:embed="rId7">
            <a:alphaModFix/>
          </a:blip>
          <a:srcRect/>
          <a:stretch/>
        </p:blipFill>
        <p:spPr>
          <a:xfrm>
            <a:off x="1363664" y="4113630"/>
            <a:ext cx="2114550" cy="1673225"/>
          </a:xfrm>
          <a:prstGeom prst="rect">
            <a:avLst/>
          </a:prstGeom>
          <a:noFill/>
          <a:ln>
            <a:noFill/>
          </a:ln>
        </p:spPr>
      </p:pic>
      <p:sp>
        <p:nvSpPr>
          <p:cNvPr id="3516" name="Google Shape;3516;p232"/>
          <p:cNvSpPr txBox="1">
            <a:spLocks noGrp="1"/>
          </p:cNvSpPr>
          <p:nvPr>
            <p:ph type="body" idx="4294967295"/>
          </p:nvPr>
        </p:nvSpPr>
        <p:spPr>
          <a:xfrm>
            <a:off x="743625" y="2359865"/>
            <a:ext cx="3419400" cy="402000"/>
          </a:xfrm>
          <a:prstGeom prst="rect">
            <a:avLst/>
          </a:prstGeom>
          <a:noFill/>
          <a:ln>
            <a:noFill/>
          </a:ln>
        </p:spPr>
        <p:txBody>
          <a:bodyPr spcFirstLastPara="1" wrap="square" lIns="91425" tIns="45700" rIns="91425" bIns="45700" anchor="t" anchorCtr="0">
            <a:normAutofit fontScale="85000" lnSpcReduction="20000"/>
          </a:bodyPr>
          <a:lstStyle/>
          <a:p>
            <a:pPr marL="381000" lvl="0" indent="-381000" algn="l" rtl="0">
              <a:lnSpc>
                <a:spcPct val="90000"/>
              </a:lnSpc>
              <a:spcBef>
                <a:spcPts val="1000"/>
              </a:spcBef>
              <a:spcAft>
                <a:spcPts val="0"/>
              </a:spcAft>
              <a:buClr>
                <a:schemeClr val="dk1"/>
              </a:buClr>
              <a:buSzPts val="2000"/>
              <a:buFont typeface="Malgun Gothic"/>
              <a:buChar char="•"/>
            </a:pPr>
            <a:r>
              <a:rPr lang="ko-KR" sz="2000" i="1">
                <a:latin typeface="Times New Roman"/>
                <a:ea typeface="Times New Roman"/>
                <a:cs typeface="Times New Roman"/>
                <a:sym typeface="Times New Roman"/>
              </a:rPr>
              <a:t>Z</a:t>
            </a:r>
            <a:r>
              <a:rPr lang="ko-KR" sz="2000">
                <a:latin typeface="Times New Roman"/>
                <a:ea typeface="Times New Roman"/>
                <a:cs typeface="Times New Roman"/>
                <a:sym typeface="Times New Roman"/>
              </a:rPr>
              <a:t> </a:t>
            </a:r>
            <a:r>
              <a:rPr lang="ko-KR" sz="2000">
                <a:latin typeface="Malgun Gothic"/>
                <a:ea typeface="Malgun Gothic"/>
                <a:cs typeface="Malgun Gothic"/>
                <a:sym typeface="Malgun Gothic"/>
              </a:rPr>
              <a:t>값이 -1.17 이하일 확률</a:t>
            </a:r>
            <a:endParaRPr>
              <a:latin typeface="Malgun Gothic"/>
              <a:ea typeface="Malgun Gothic"/>
              <a:cs typeface="Malgun Gothic"/>
              <a:sym typeface="Malgun Gothic"/>
            </a:endParaRPr>
          </a:p>
        </p:txBody>
      </p:sp>
      <p:pic>
        <p:nvPicPr>
          <p:cNvPr id="3517" name="Google Shape;3517;p232" descr="{&quot;backgroundColor&quot;:&quot;#FFFFFF&quot;,&quot;font&quot;:{&quot;color&quot;:&quot;#000000&quot;,&quot;family&quot;:&quot;Arial&quot;,&quot;size&quot;:12},&quot;type&quot;:&quot;$$&quot;,&quot;backgroundColorModified&quot;:false,&quot;code&quot;:&quot;$$P\\left(Z\\geq1.17\\right)=0.5-0.3790=0.1210$$&quot;,&quot;id&quot;:&quot;186&quot;,&quot;aid&quot;:null,&quot;ts&quot;:1682558614674,&quot;cs&quot;:&quot;d1jdNhTt0E4FOsArFEHy+g==&quot;,&quot;size&quot;:{&quot;width&quot;:300.75,&quot;height&quot;:19}}"/>
          <p:cNvPicPr preferRelativeResize="0"/>
          <p:nvPr/>
        </p:nvPicPr>
        <p:blipFill>
          <a:blip r:embed="rId8">
            <a:alphaModFix/>
          </a:blip>
          <a:stretch>
            <a:fillRect/>
          </a:stretch>
        </p:blipFill>
        <p:spPr>
          <a:xfrm>
            <a:off x="1205350" y="1999075"/>
            <a:ext cx="4632347" cy="292650"/>
          </a:xfrm>
          <a:prstGeom prst="rect">
            <a:avLst/>
          </a:prstGeom>
          <a:noFill/>
          <a:ln>
            <a:noFill/>
          </a:ln>
        </p:spPr>
      </p:pic>
      <p:pic>
        <p:nvPicPr>
          <p:cNvPr id="3518" name="Google Shape;3518;p232" descr="{&quot;aid&quot;:null,&quot;id&quot;:&quot;187&quot;,&quot;backgroundColorModified&quot;:false,&quot;type&quot;:&quot;$$&quot;,&quot;code&quot;:&quot;$$P\\left(Z\\leq-1.17\\right)=P\\left(Z\\geq1.17\\right)=0.1210$$&quot;,&quot;backgroundColor&quot;:&quot;#FFFFFF&quot;,&quot;font&quot;:{&quot;family&quot;:&quot;Arial&quot;,&quot;size&quot;:12,&quot;color&quot;:&quot;#000000&quot;},&quot;ts&quot;:1682558674644,&quot;cs&quot;:&quot;w3KtS/mWpLThaYR4CKNNyg==&quot;,&quot;size&quot;:{&quot;width&quot;:316.75,&quot;height&quot;:19}}"/>
          <p:cNvPicPr preferRelativeResize="0"/>
          <p:nvPr/>
        </p:nvPicPr>
        <p:blipFill>
          <a:blip r:embed="rId9">
            <a:alphaModFix/>
          </a:blip>
          <a:stretch>
            <a:fillRect/>
          </a:stretch>
        </p:blipFill>
        <p:spPr>
          <a:xfrm>
            <a:off x="1211511" y="2821658"/>
            <a:ext cx="4878793" cy="292650"/>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3522"/>
        <p:cNvGrpSpPr/>
        <p:nvPr/>
      </p:nvGrpSpPr>
      <p:grpSpPr>
        <a:xfrm>
          <a:off x="0" y="0"/>
          <a:ext cx="0" cy="0"/>
          <a:chOff x="0" y="0"/>
          <a:chExt cx="0" cy="0"/>
        </a:xfrm>
      </p:grpSpPr>
      <p:pic>
        <p:nvPicPr>
          <p:cNvPr id="3523" name="Google Shape;3523;p233"/>
          <p:cNvPicPr preferRelativeResize="0"/>
          <p:nvPr/>
        </p:nvPicPr>
        <p:blipFill rotWithShape="1">
          <a:blip r:embed="rId3">
            <a:alphaModFix/>
          </a:blip>
          <a:srcRect/>
          <a:stretch/>
        </p:blipFill>
        <p:spPr>
          <a:xfrm>
            <a:off x="269875" y="2312988"/>
            <a:ext cx="8640273" cy="3605377"/>
          </a:xfrm>
          <a:prstGeom prst="rect">
            <a:avLst/>
          </a:prstGeom>
          <a:noFill/>
          <a:ln>
            <a:noFill/>
          </a:ln>
        </p:spPr>
      </p:pic>
      <p:sp>
        <p:nvSpPr>
          <p:cNvPr id="3524" name="Google Shape;3524;p23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525" name="Google Shape;3525;p23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233</a:t>
            </a:fld>
            <a:endParaRPr/>
          </a:p>
        </p:txBody>
      </p:sp>
      <p:sp>
        <p:nvSpPr>
          <p:cNvPr id="3526" name="Google Shape;3526;p233"/>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표준정규분포표의 이용</a:t>
            </a:r>
            <a:endParaRPr/>
          </a:p>
        </p:txBody>
      </p:sp>
      <p:sp>
        <p:nvSpPr>
          <p:cNvPr id="3527" name="Google Shape;3527;p233"/>
          <p:cNvSpPr txBox="1"/>
          <p:nvPr/>
        </p:nvSpPr>
        <p:spPr>
          <a:xfrm>
            <a:off x="315375" y="1052750"/>
            <a:ext cx="8774700" cy="5055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예2) </a:t>
            </a:r>
            <a:r>
              <a:rPr lang="ko-KR" sz="2000" i="1">
                <a:solidFill>
                  <a:schemeClr val="dk1"/>
                </a:solidFill>
                <a:latin typeface="Times New Roman"/>
                <a:ea typeface="Times New Roman"/>
                <a:cs typeface="Times New Roman"/>
                <a:sym typeface="Times New Roman"/>
              </a:rPr>
              <a:t>Z</a:t>
            </a:r>
            <a:r>
              <a:rPr lang="ko-KR" sz="2000">
                <a:solidFill>
                  <a:schemeClr val="dk1"/>
                </a:solidFill>
                <a:latin typeface="Times New Roman"/>
                <a:ea typeface="Times New Roman"/>
                <a:cs typeface="Times New Roman"/>
                <a:sym typeface="Times New Roman"/>
              </a:rPr>
              <a:t> </a:t>
            </a:r>
            <a:r>
              <a:rPr lang="ko-KR" sz="2000">
                <a:solidFill>
                  <a:schemeClr val="dk1"/>
                </a:solidFill>
                <a:latin typeface="Malgun Gothic"/>
                <a:ea typeface="Malgun Gothic"/>
                <a:cs typeface="Malgun Gothic"/>
                <a:sym typeface="Malgun Gothic"/>
              </a:rPr>
              <a:t>값이 0.42와 1.61 사이에 있을 확률</a:t>
            </a:r>
            <a:endParaRPr sz="2000">
              <a:solidFill>
                <a:schemeClr val="dk1"/>
              </a:solidFill>
              <a:latin typeface="Malgun Gothic"/>
              <a:ea typeface="Malgun Gothic"/>
              <a:cs typeface="Malgun Gothic"/>
              <a:sym typeface="Malgun Gothic"/>
            </a:endParaRPr>
          </a:p>
        </p:txBody>
      </p:sp>
      <p:pic>
        <p:nvPicPr>
          <p:cNvPr id="3528" name="Google Shape;3528;p233" descr="Z분포(region)"/>
          <p:cNvPicPr preferRelativeResize="0"/>
          <p:nvPr/>
        </p:nvPicPr>
        <p:blipFill rotWithShape="1">
          <a:blip r:embed="rId4">
            <a:alphaModFix/>
          </a:blip>
          <a:srcRect/>
          <a:stretch/>
        </p:blipFill>
        <p:spPr>
          <a:xfrm>
            <a:off x="5219700" y="3536950"/>
            <a:ext cx="857250" cy="2238375"/>
          </a:xfrm>
          <a:prstGeom prst="rect">
            <a:avLst/>
          </a:prstGeom>
          <a:noFill/>
          <a:ln>
            <a:noFill/>
          </a:ln>
        </p:spPr>
      </p:pic>
      <p:cxnSp>
        <p:nvCxnSpPr>
          <p:cNvPr id="3529" name="Google Shape;3529;p233"/>
          <p:cNvCxnSpPr/>
          <p:nvPr/>
        </p:nvCxnSpPr>
        <p:spPr>
          <a:xfrm>
            <a:off x="5226051" y="3536950"/>
            <a:ext cx="0" cy="2381250"/>
          </a:xfrm>
          <a:prstGeom prst="straightConnector1">
            <a:avLst/>
          </a:prstGeom>
          <a:noFill/>
          <a:ln w="9525" cap="flat" cmpd="sng">
            <a:solidFill>
              <a:schemeClr val="dk1"/>
            </a:solidFill>
            <a:prstDash val="solid"/>
            <a:round/>
            <a:headEnd type="none" w="sm" len="sm"/>
            <a:tailEnd type="none" w="sm" len="sm"/>
          </a:ln>
        </p:spPr>
      </p:cxnSp>
      <p:cxnSp>
        <p:nvCxnSpPr>
          <p:cNvPr id="3530" name="Google Shape;3530;p233"/>
          <p:cNvCxnSpPr/>
          <p:nvPr/>
        </p:nvCxnSpPr>
        <p:spPr>
          <a:xfrm>
            <a:off x="6078538" y="4833938"/>
            <a:ext cx="0" cy="952500"/>
          </a:xfrm>
          <a:prstGeom prst="straightConnector1">
            <a:avLst/>
          </a:prstGeom>
          <a:noFill/>
          <a:ln w="9525" cap="flat" cmpd="sng">
            <a:solidFill>
              <a:schemeClr val="dk1"/>
            </a:solidFill>
            <a:prstDash val="solid"/>
            <a:round/>
            <a:headEnd type="none" w="sm" len="sm"/>
            <a:tailEnd type="none" w="sm" len="sm"/>
          </a:ln>
        </p:spPr>
      </p:cxnSp>
      <p:pic>
        <p:nvPicPr>
          <p:cNvPr id="3531" name="Google Shape;3531;p233" descr="Z분포(right_tail)2"/>
          <p:cNvPicPr preferRelativeResize="0"/>
          <p:nvPr/>
        </p:nvPicPr>
        <p:blipFill rotWithShape="1">
          <a:blip r:embed="rId5">
            <a:alphaModFix/>
          </a:blip>
          <a:srcRect/>
          <a:stretch/>
        </p:blipFill>
        <p:spPr>
          <a:xfrm>
            <a:off x="4546600" y="3043238"/>
            <a:ext cx="1533525" cy="2733674"/>
          </a:xfrm>
          <a:prstGeom prst="rect">
            <a:avLst/>
          </a:prstGeom>
          <a:noFill/>
          <a:ln>
            <a:noFill/>
          </a:ln>
        </p:spPr>
      </p:pic>
      <p:pic>
        <p:nvPicPr>
          <p:cNvPr id="3532" name="Google Shape;3532;p233" descr="Z분포(right_tail)3"/>
          <p:cNvPicPr preferRelativeResize="0"/>
          <p:nvPr/>
        </p:nvPicPr>
        <p:blipFill rotWithShape="1">
          <a:blip r:embed="rId6">
            <a:alphaModFix/>
          </a:blip>
          <a:srcRect/>
          <a:stretch/>
        </p:blipFill>
        <p:spPr>
          <a:xfrm>
            <a:off x="4559300" y="3041650"/>
            <a:ext cx="685800" cy="2733675"/>
          </a:xfrm>
          <a:prstGeom prst="rect">
            <a:avLst/>
          </a:prstGeom>
          <a:noFill/>
          <a:ln>
            <a:noFill/>
          </a:ln>
        </p:spPr>
      </p:pic>
      <p:pic>
        <p:nvPicPr>
          <p:cNvPr id="3533" name="Google Shape;3533;p233" descr="Z분포(right_tail)4"/>
          <p:cNvPicPr preferRelativeResize="0"/>
          <p:nvPr/>
        </p:nvPicPr>
        <p:blipFill rotWithShape="1">
          <a:blip r:embed="rId7">
            <a:alphaModFix/>
          </a:blip>
          <a:srcRect/>
          <a:stretch/>
        </p:blipFill>
        <p:spPr>
          <a:xfrm>
            <a:off x="4552950" y="3040063"/>
            <a:ext cx="685800" cy="2733675"/>
          </a:xfrm>
          <a:prstGeom prst="rect">
            <a:avLst/>
          </a:prstGeom>
          <a:noFill/>
          <a:ln>
            <a:noFill/>
          </a:ln>
        </p:spPr>
      </p:pic>
      <p:sp>
        <p:nvSpPr>
          <p:cNvPr id="3534" name="Google Shape;3534;p233"/>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en-US" altLang="ko-KR"/>
              <a:t>233</a:t>
            </a:fld>
            <a:endParaRPr/>
          </a:p>
        </p:txBody>
      </p:sp>
      <p:pic>
        <p:nvPicPr>
          <p:cNvPr id="3535" name="Google Shape;3535;p233"/>
          <p:cNvPicPr preferRelativeResize="0"/>
          <p:nvPr/>
        </p:nvPicPr>
        <p:blipFill rotWithShape="1">
          <a:blip r:embed="rId8">
            <a:alphaModFix/>
          </a:blip>
          <a:srcRect/>
          <a:stretch/>
        </p:blipFill>
        <p:spPr>
          <a:xfrm>
            <a:off x="4311710" y="5836090"/>
            <a:ext cx="548699" cy="292646"/>
          </a:xfrm>
          <a:prstGeom prst="rect">
            <a:avLst/>
          </a:prstGeom>
          <a:noFill/>
          <a:ln>
            <a:noFill/>
          </a:ln>
        </p:spPr>
      </p:pic>
      <p:pic>
        <p:nvPicPr>
          <p:cNvPr id="3536" name="Google Shape;3536;p233" descr="{&quot;font&quot;:{&quot;color&quot;:&quot;#000000&quot;,&quot;family&quot;:&quot;Arial&quot;,&quot;size&quot;:12},&quot;backgroundColorModified&quot;:false,&quot;code&quot;:&quot;\\begin{align*}\n{P\\left(0.42\\leq Z\\leq1.61\\right)}&amp;={P\\left(0\\leq Z\\leq1.61\\right)-P\\left(0\\leq Z\\leq0.42\\right)}\\\\\n{\\,}&amp;={0.4463-0.1628=0.2781}\t\n\\end{align*}&quot;,&quot;aid&quot;:null,&quot;type&quot;:&quot;align*&quot;,&quot;id&quot;:&quot;188&quot;,&quot;backgroundColor&quot;:&quot;#FFFFFF&quot;,&quot;ts&quot;:1682558782513,&quot;cs&quot;:&quot;v4KzsZI9Rp6tAXP2jDtKzQ==&quot;,&quot;size&quot;:{&quot;width&quot;:475,&quot;height&quot;:39}}"/>
          <p:cNvPicPr preferRelativeResize="0"/>
          <p:nvPr/>
        </p:nvPicPr>
        <p:blipFill>
          <a:blip r:embed="rId9">
            <a:alphaModFix/>
          </a:blip>
          <a:stretch>
            <a:fillRect/>
          </a:stretch>
        </p:blipFill>
        <p:spPr>
          <a:xfrm>
            <a:off x="711210" y="2046535"/>
            <a:ext cx="8049422" cy="660900"/>
          </a:xfrm>
          <a:prstGeom prst="rect">
            <a:avLst/>
          </a:prstGeom>
          <a:noFill/>
          <a:ln>
            <a:noFill/>
          </a:ln>
        </p:spPr>
      </p:pic>
      <p:cxnSp>
        <p:nvCxnSpPr>
          <p:cNvPr id="3537" name="Google Shape;3537;p233"/>
          <p:cNvCxnSpPr/>
          <p:nvPr/>
        </p:nvCxnSpPr>
        <p:spPr>
          <a:xfrm rot="10800000">
            <a:off x="4558396" y="3282096"/>
            <a:ext cx="0" cy="2480650"/>
          </a:xfrm>
          <a:prstGeom prst="straightConnector1">
            <a:avLst/>
          </a:prstGeom>
          <a:noFill/>
          <a:ln w="9525" cap="flat" cmpd="sng">
            <a:solidFill>
              <a:schemeClr val="dk1"/>
            </a:solidFill>
            <a:prstDash val="solid"/>
            <a:round/>
            <a:headEnd type="none" w="sm" len="sm"/>
            <a:tailEnd type="none" w="sm" len="sm"/>
          </a:ln>
        </p:spPr>
      </p:cxnSp>
      <p:sp>
        <p:nvSpPr>
          <p:cNvPr id="3538" name="Google Shape;3538;p233"/>
          <p:cNvSpPr/>
          <p:nvPr/>
        </p:nvSpPr>
        <p:spPr>
          <a:xfrm>
            <a:off x="4970463" y="5802400"/>
            <a:ext cx="685800" cy="3600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CC"/>
              </a:buClr>
              <a:buSzPts val="1800"/>
              <a:buFont typeface="Arial"/>
              <a:buNone/>
            </a:pPr>
            <a:r>
              <a:rPr lang="ko-KR" sz="1800">
                <a:solidFill>
                  <a:srgbClr val="0033CC"/>
                </a:solidFill>
                <a:latin typeface="Times New Roman"/>
                <a:ea typeface="Times New Roman"/>
                <a:cs typeface="Times New Roman"/>
                <a:sym typeface="Times New Roman"/>
              </a:rPr>
              <a:t>0.42</a:t>
            </a:r>
            <a:endParaRPr sz="1800" i="0" u="none" strike="noStrike" cap="none">
              <a:solidFill>
                <a:srgbClr val="0033CC"/>
              </a:solidFill>
              <a:latin typeface="Times New Roman"/>
              <a:ea typeface="Times New Roman"/>
              <a:cs typeface="Times New Roman"/>
              <a:sym typeface="Times New Roman"/>
            </a:endParaRPr>
          </a:p>
        </p:txBody>
      </p:sp>
      <p:sp>
        <p:nvSpPr>
          <p:cNvPr id="3539" name="Google Shape;3539;p233"/>
          <p:cNvSpPr/>
          <p:nvPr/>
        </p:nvSpPr>
        <p:spPr>
          <a:xfrm>
            <a:off x="5757230" y="5799621"/>
            <a:ext cx="685800" cy="36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CC"/>
              </a:buClr>
              <a:buSzPts val="1800"/>
              <a:buFont typeface="Arial"/>
              <a:buNone/>
            </a:pPr>
            <a:r>
              <a:rPr lang="ko-KR" sz="1800">
                <a:solidFill>
                  <a:srgbClr val="0033CC"/>
                </a:solidFill>
                <a:latin typeface="Times New Roman"/>
                <a:ea typeface="Times New Roman"/>
                <a:cs typeface="Times New Roman"/>
                <a:sym typeface="Times New Roman"/>
              </a:rPr>
              <a:t>1.61</a:t>
            </a:r>
            <a:endParaRPr sz="1800" i="0" u="none" strike="noStrike" cap="none">
              <a:solidFill>
                <a:srgbClr val="0033CC"/>
              </a:solidFill>
              <a:latin typeface="Times New Roman"/>
              <a:ea typeface="Times New Roman"/>
              <a:cs typeface="Times New Roman"/>
              <a:sym typeface="Times New Roman"/>
            </a:endParaRPr>
          </a:p>
        </p:txBody>
      </p:sp>
      <p:sp>
        <p:nvSpPr>
          <p:cNvPr id="3540" name="Google Shape;3540;p233"/>
          <p:cNvSpPr/>
          <p:nvPr/>
        </p:nvSpPr>
        <p:spPr>
          <a:xfrm>
            <a:off x="5219700" y="4947950"/>
            <a:ext cx="857400" cy="36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CC"/>
              </a:buClr>
              <a:buSzPts val="1800"/>
              <a:buFont typeface="Arial"/>
              <a:buNone/>
            </a:pPr>
            <a:r>
              <a:rPr lang="ko-KR" sz="1800">
                <a:solidFill>
                  <a:schemeClr val="dk1"/>
                </a:solidFill>
                <a:latin typeface="Times New Roman"/>
                <a:ea typeface="Times New Roman"/>
                <a:cs typeface="Times New Roman"/>
                <a:sym typeface="Times New Roman"/>
              </a:rPr>
              <a:t>0.2781</a:t>
            </a:r>
            <a:endParaRPr sz="180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3544"/>
        <p:cNvGrpSpPr/>
        <p:nvPr/>
      </p:nvGrpSpPr>
      <p:grpSpPr>
        <a:xfrm>
          <a:off x="0" y="0"/>
          <a:ext cx="0" cy="0"/>
          <a:chOff x="0" y="0"/>
          <a:chExt cx="0" cy="0"/>
        </a:xfrm>
      </p:grpSpPr>
      <p:sp>
        <p:nvSpPr>
          <p:cNvPr id="3545" name="Google Shape;3545;p23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546" name="Google Shape;3546;p23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234</a:t>
            </a:fld>
            <a:endParaRPr/>
          </a:p>
        </p:txBody>
      </p:sp>
      <p:sp>
        <p:nvSpPr>
          <p:cNvPr id="3547" name="Google Shape;3547;p234"/>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표준정규분포표의 이용</a:t>
            </a:r>
            <a:endParaRPr/>
          </a:p>
        </p:txBody>
      </p:sp>
      <p:sp>
        <p:nvSpPr>
          <p:cNvPr id="3548" name="Google Shape;3548;p234"/>
          <p:cNvSpPr txBox="1"/>
          <p:nvPr/>
        </p:nvSpPr>
        <p:spPr>
          <a:xfrm>
            <a:off x="315375" y="1052750"/>
            <a:ext cx="8774700" cy="5055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예3) </a:t>
            </a:r>
            <a:r>
              <a:rPr lang="ko-KR" sz="2000" i="1">
                <a:solidFill>
                  <a:schemeClr val="dk1"/>
                </a:solidFill>
                <a:latin typeface="Times New Roman"/>
                <a:ea typeface="Times New Roman"/>
                <a:cs typeface="Times New Roman"/>
                <a:sym typeface="Times New Roman"/>
              </a:rPr>
              <a:t>Z</a:t>
            </a:r>
            <a:r>
              <a:rPr lang="ko-KR" sz="2000">
                <a:solidFill>
                  <a:schemeClr val="dk1"/>
                </a:solidFill>
                <a:latin typeface="Times New Roman"/>
                <a:ea typeface="Times New Roman"/>
                <a:cs typeface="Times New Roman"/>
                <a:sym typeface="Times New Roman"/>
              </a:rPr>
              <a:t> </a:t>
            </a:r>
            <a:r>
              <a:rPr lang="ko-KR" sz="2000">
                <a:solidFill>
                  <a:schemeClr val="dk1"/>
                </a:solidFill>
                <a:latin typeface="Malgun Gothic"/>
                <a:ea typeface="Malgun Gothic"/>
                <a:cs typeface="Malgun Gothic"/>
                <a:sym typeface="Malgun Gothic"/>
              </a:rPr>
              <a:t>값이 절대값으로 1.05 이상일 확률</a:t>
            </a:r>
            <a:endParaRPr sz="2000">
              <a:solidFill>
                <a:schemeClr val="dk1"/>
              </a:solidFill>
              <a:latin typeface="Malgun Gothic"/>
              <a:ea typeface="Malgun Gothic"/>
              <a:cs typeface="Malgun Gothic"/>
              <a:sym typeface="Malgun Gothic"/>
            </a:endParaRPr>
          </a:p>
        </p:txBody>
      </p:sp>
      <p:cxnSp>
        <p:nvCxnSpPr>
          <p:cNvPr id="3549" name="Google Shape;3549;p234"/>
          <p:cNvCxnSpPr/>
          <p:nvPr/>
        </p:nvCxnSpPr>
        <p:spPr>
          <a:xfrm rot="10800000">
            <a:off x="4558396" y="3282046"/>
            <a:ext cx="0" cy="2480700"/>
          </a:xfrm>
          <a:prstGeom prst="straightConnector1">
            <a:avLst/>
          </a:prstGeom>
          <a:noFill/>
          <a:ln w="9525" cap="flat" cmpd="sng">
            <a:solidFill>
              <a:schemeClr val="dk1"/>
            </a:solidFill>
            <a:prstDash val="solid"/>
            <a:round/>
            <a:headEnd type="none" w="sm" len="sm"/>
            <a:tailEnd type="none" w="sm" len="sm"/>
          </a:ln>
        </p:spPr>
      </p:cxnSp>
      <p:pic>
        <p:nvPicPr>
          <p:cNvPr id="3550" name="Google Shape;3550;p234" descr="Z분포(right_tail)"/>
          <p:cNvPicPr preferRelativeResize="0"/>
          <p:nvPr/>
        </p:nvPicPr>
        <p:blipFill rotWithShape="1">
          <a:blip r:embed="rId3">
            <a:alphaModFix/>
          </a:blip>
          <a:srcRect/>
          <a:stretch/>
        </p:blipFill>
        <p:spPr>
          <a:xfrm>
            <a:off x="5619750" y="4081463"/>
            <a:ext cx="2114550" cy="1673126"/>
          </a:xfrm>
          <a:prstGeom prst="rect">
            <a:avLst/>
          </a:prstGeom>
          <a:noFill/>
          <a:ln>
            <a:noFill/>
          </a:ln>
        </p:spPr>
      </p:pic>
      <p:pic>
        <p:nvPicPr>
          <p:cNvPr id="3551" name="Google Shape;3551;p234" descr="Z분포(right_tail)"/>
          <p:cNvPicPr preferRelativeResize="0"/>
          <p:nvPr/>
        </p:nvPicPr>
        <p:blipFill rotWithShape="1">
          <a:blip r:embed="rId4">
            <a:alphaModFix/>
          </a:blip>
          <a:srcRect/>
          <a:stretch/>
        </p:blipFill>
        <p:spPr>
          <a:xfrm>
            <a:off x="1384300" y="4081463"/>
            <a:ext cx="2114550" cy="1673126"/>
          </a:xfrm>
          <a:prstGeom prst="rect">
            <a:avLst/>
          </a:prstGeom>
          <a:noFill/>
          <a:ln>
            <a:noFill/>
          </a:ln>
        </p:spPr>
      </p:pic>
      <p:pic>
        <p:nvPicPr>
          <p:cNvPr id="3552" name="Google Shape;3552;p234" descr="정규분포(1S범위)"/>
          <p:cNvPicPr preferRelativeResize="0"/>
          <p:nvPr/>
        </p:nvPicPr>
        <p:blipFill rotWithShape="1">
          <a:blip r:embed="rId5">
            <a:alphaModFix/>
          </a:blip>
          <a:srcRect l="49205"/>
          <a:stretch/>
        </p:blipFill>
        <p:spPr>
          <a:xfrm>
            <a:off x="4543830" y="3035300"/>
            <a:ext cx="1062256" cy="2736056"/>
          </a:xfrm>
          <a:prstGeom prst="rect">
            <a:avLst/>
          </a:prstGeom>
          <a:noFill/>
          <a:ln>
            <a:noFill/>
          </a:ln>
        </p:spPr>
      </p:pic>
      <p:sp>
        <p:nvSpPr>
          <p:cNvPr id="3553" name="Google Shape;3553;p234"/>
          <p:cNvSpPr/>
          <p:nvPr/>
        </p:nvSpPr>
        <p:spPr>
          <a:xfrm>
            <a:off x="3164524" y="5797550"/>
            <a:ext cx="1113600" cy="47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CC"/>
              </a:buClr>
              <a:buSzPts val="1800"/>
              <a:buFont typeface="Arial"/>
              <a:buNone/>
            </a:pPr>
            <a:r>
              <a:rPr lang="ko-KR" sz="1800" i="0" u="none" strike="noStrike" cap="none">
                <a:solidFill>
                  <a:srgbClr val="0033CC"/>
                </a:solidFill>
                <a:latin typeface="Times New Roman"/>
                <a:ea typeface="Times New Roman"/>
                <a:cs typeface="Times New Roman"/>
                <a:sym typeface="Times New Roman"/>
              </a:rPr>
              <a:t>-1.05</a:t>
            </a:r>
            <a:endParaRPr sz="1800" i="0" u="none" strike="noStrike" cap="none">
              <a:solidFill>
                <a:srgbClr val="0033CC"/>
              </a:solidFill>
              <a:latin typeface="Times New Roman"/>
              <a:ea typeface="Times New Roman"/>
              <a:cs typeface="Times New Roman"/>
              <a:sym typeface="Times New Roman"/>
            </a:endParaRPr>
          </a:p>
        </p:txBody>
      </p:sp>
      <p:sp>
        <p:nvSpPr>
          <p:cNvPr id="3554" name="Google Shape;3554;p234"/>
          <p:cNvSpPr/>
          <p:nvPr/>
        </p:nvSpPr>
        <p:spPr>
          <a:xfrm>
            <a:off x="4656138" y="5128773"/>
            <a:ext cx="812700" cy="36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0.3531</a:t>
            </a:r>
            <a:endParaRPr sz="1800" b="0" i="0" u="none" strike="noStrike" cap="none">
              <a:solidFill>
                <a:srgbClr val="000000"/>
              </a:solidFill>
              <a:latin typeface="Book Antiqua"/>
              <a:ea typeface="Book Antiqua"/>
              <a:cs typeface="Book Antiqua"/>
              <a:sym typeface="Book Antiqua"/>
            </a:endParaRPr>
          </a:p>
        </p:txBody>
      </p:sp>
      <p:pic>
        <p:nvPicPr>
          <p:cNvPr id="3555" name="Google Shape;3555;p234" descr="Z분포(right_tail)"/>
          <p:cNvPicPr preferRelativeResize="0"/>
          <p:nvPr/>
        </p:nvPicPr>
        <p:blipFill rotWithShape="1">
          <a:blip r:embed="rId3">
            <a:alphaModFix/>
          </a:blip>
          <a:srcRect/>
          <a:stretch/>
        </p:blipFill>
        <p:spPr>
          <a:xfrm>
            <a:off x="5619750" y="4081463"/>
            <a:ext cx="2114550" cy="1673126"/>
          </a:xfrm>
          <a:prstGeom prst="rect">
            <a:avLst/>
          </a:prstGeom>
          <a:noFill/>
          <a:ln>
            <a:noFill/>
          </a:ln>
        </p:spPr>
      </p:pic>
      <p:sp>
        <p:nvSpPr>
          <p:cNvPr id="3556" name="Google Shape;3556;p234"/>
          <p:cNvSpPr/>
          <p:nvPr/>
        </p:nvSpPr>
        <p:spPr>
          <a:xfrm>
            <a:off x="5315288" y="5797551"/>
            <a:ext cx="952500" cy="47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CC"/>
              </a:buClr>
              <a:buSzPts val="1800"/>
              <a:buFont typeface="Arial"/>
              <a:buNone/>
            </a:pPr>
            <a:r>
              <a:rPr lang="ko-KR" sz="1800" i="0" u="none" strike="noStrike" cap="none">
                <a:solidFill>
                  <a:srgbClr val="0033CC"/>
                </a:solidFill>
                <a:latin typeface="Times New Roman"/>
                <a:ea typeface="Times New Roman"/>
                <a:cs typeface="Times New Roman"/>
                <a:sym typeface="Times New Roman"/>
              </a:rPr>
              <a:t>1.05</a:t>
            </a:r>
            <a:endParaRPr sz="1800" i="0" u="none" strike="noStrike" cap="none">
              <a:solidFill>
                <a:srgbClr val="0033CC"/>
              </a:solidFill>
              <a:latin typeface="Times New Roman"/>
              <a:ea typeface="Times New Roman"/>
              <a:cs typeface="Times New Roman"/>
              <a:sym typeface="Times New Roman"/>
            </a:endParaRPr>
          </a:p>
        </p:txBody>
      </p:sp>
      <p:pic>
        <p:nvPicPr>
          <p:cNvPr id="3557" name="Google Shape;3557;p234" descr="정규분포(1S범위)"/>
          <p:cNvPicPr preferRelativeResize="0"/>
          <p:nvPr/>
        </p:nvPicPr>
        <p:blipFill rotWithShape="1">
          <a:blip r:embed="rId5">
            <a:alphaModFix/>
          </a:blip>
          <a:srcRect l="49205"/>
          <a:stretch/>
        </p:blipFill>
        <p:spPr>
          <a:xfrm flipH="1">
            <a:off x="3504576" y="3035300"/>
            <a:ext cx="1062256" cy="2736056"/>
          </a:xfrm>
          <a:prstGeom prst="rect">
            <a:avLst/>
          </a:prstGeom>
          <a:noFill/>
          <a:ln>
            <a:noFill/>
          </a:ln>
        </p:spPr>
      </p:pic>
      <p:sp>
        <p:nvSpPr>
          <p:cNvPr id="3558" name="Google Shape;3558;p234"/>
          <p:cNvSpPr/>
          <p:nvPr/>
        </p:nvSpPr>
        <p:spPr>
          <a:xfrm flipH="1">
            <a:off x="3551238" y="5111750"/>
            <a:ext cx="952500" cy="47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0.3531</a:t>
            </a:r>
            <a:endParaRPr sz="1800" b="0" i="0" u="none" strike="noStrike" cap="none">
              <a:solidFill>
                <a:srgbClr val="000000"/>
              </a:solidFill>
              <a:latin typeface="Book Antiqua"/>
              <a:ea typeface="Book Antiqua"/>
              <a:cs typeface="Book Antiqua"/>
              <a:sym typeface="Book Antiqua"/>
            </a:endParaRPr>
          </a:p>
        </p:txBody>
      </p:sp>
      <p:pic>
        <p:nvPicPr>
          <p:cNvPr id="3559" name="Google Shape;3559;p234" descr="Z분포(right_tail)"/>
          <p:cNvPicPr preferRelativeResize="0"/>
          <p:nvPr/>
        </p:nvPicPr>
        <p:blipFill rotWithShape="1">
          <a:blip r:embed="rId4">
            <a:alphaModFix/>
          </a:blip>
          <a:srcRect/>
          <a:stretch/>
        </p:blipFill>
        <p:spPr>
          <a:xfrm>
            <a:off x="1377950" y="4083050"/>
            <a:ext cx="2114550" cy="1673126"/>
          </a:xfrm>
          <a:prstGeom prst="rect">
            <a:avLst/>
          </a:prstGeom>
          <a:noFill/>
          <a:ln>
            <a:noFill/>
          </a:ln>
        </p:spPr>
      </p:pic>
      <p:sp>
        <p:nvSpPr>
          <p:cNvPr id="3560" name="Google Shape;3560;p234"/>
          <p:cNvSpPr/>
          <p:nvPr/>
        </p:nvSpPr>
        <p:spPr>
          <a:xfrm>
            <a:off x="2682073" y="5118289"/>
            <a:ext cx="812700" cy="47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BE0E3"/>
              </a:buClr>
              <a:buSzPts val="1800"/>
              <a:buFont typeface="Arial"/>
              <a:buNone/>
            </a:pPr>
            <a:r>
              <a:rPr lang="ko-KR" sz="1800" i="0" u="none" strike="noStrike" cap="none">
                <a:solidFill>
                  <a:schemeClr val="dk1"/>
                </a:solidFill>
                <a:latin typeface="Times New Roman"/>
                <a:ea typeface="Times New Roman"/>
                <a:cs typeface="Times New Roman"/>
                <a:sym typeface="Times New Roman"/>
              </a:rPr>
              <a:t>0.1469</a:t>
            </a:r>
            <a:endParaRPr sz="1800" i="0" u="none" strike="noStrike" cap="none">
              <a:solidFill>
                <a:schemeClr val="dk1"/>
              </a:solidFill>
              <a:latin typeface="Times New Roman"/>
              <a:ea typeface="Times New Roman"/>
              <a:cs typeface="Times New Roman"/>
              <a:sym typeface="Times New Roman"/>
            </a:endParaRPr>
          </a:p>
        </p:txBody>
      </p:sp>
      <p:sp>
        <p:nvSpPr>
          <p:cNvPr id="3561" name="Google Shape;3561;p234"/>
          <p:cNvSpPr/>
          <p:nvPr/>
        </p:nvSpPr>
        <p:spPr>
          <a:xfrm>
            <a:off x="5617949" y="5136547"/>
            <a:ext cx="866100" cy="47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BE0E3"/>
              </a:buClr>
              <a:buSzPts val="1800"/>
              <a:buFont typeface="Arial"/>
              <a:buNone/>
            </a:pPr>
            <a:r>
              <a:rPr lang="ko-KR" sz="1800" i="0" u="none" strike="noStrike" cap="none">
                <a:solidFill>
                  <a:schemeClr val="dk1"/>
                </a:solidFill>
                <a:latin typeface="Times New Roman"/>
                <a:ea typeface="Times New Roman"/>
                <a:cs typeface="Times New Roman"/>
                <a:sym typeface="Times New Roman"/>
              </a:rPr>
              <a:t>0.1469</a:t>
            </a:r>
            <a:endParaRPr sz="1800" i="0" u="none" strike="noStrike" cap="none">
              <a:solidFill>
                <a:schemeClr val="dk1"/>
              </a:solidFill>
              <a:latin typeface="Times New Roman"/>
              <a:ea typeface="Times New Roman"/>
              <a:cs typeface="Times New Roman"/>
              <a:sym typeface="Times New Roman"/>
            </a:endParaRPr>
          </a:p>
        </p:txBody>
      </p:sp>
      <p:cxnSp>
        <p:nvCxnSpPr>
          <p:cNvPr id="3562" name="Google Shape;3562;p234"/>
          <p:cNvCxnSpPr/>
          <p:nvPr/>
        </p:nvCxnSpPr>
        <p:spPr>
          <a:xfrm>
            <a:off x="957575" y="5775325"/>
            <a:ext cx="7157100" cy="0"/>
          </a:xfrm>
          <a:prstGeom prst="straightConnector1">
            <a:avLst/>
          </a:prstGeom>
          <a:noFill/>
          <a:ln w="12700" cap="flat" cmpd="sng">
            <a:solidFill>
              <a:schemeClr val="dk1"/>
            </a:solidFill>
            <a:prstDash val="solid"/>
            <a:round/>
            <a:headEnd type="stealth" w="sm" len="sm"/>
            <a:tailEnd type="stealth" w="med" len="med"/>
          </a:ln>
        </p:spPr>
      </p:cxnSp>
      <p:sp>
        <p:nvSpPr>
          <p:cNvPr id="3563" name="Google Shape;3563;p234"/>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en-US" altLang="ko-KR"/>
              <a:t>234</a:t>
            </a:fld>
            <a:endParaRPr/>
          </a:p>
        </p:txBody>
      </p:sp>
      <p:pic>
        <p:nvPicPr>
          <p:cNvPr id="3564" name="Google Shape;3564;p234"/>
          <p:cNvPicPr preferRelativeResize="0"/>
          <p:nvPr/>
        </p:nvPicPr>
        <p:blipFill rotWithShape="1">
          <a:blip r:embed="rId6">
            <a:alphaModFix/>
          </a:blip>
          <a:srcRect/>
          <a:stretch/>
        </p:blipFill>
        <p:spPr>
          <a:xfrm>
            <a:off x="4311710" y="5759890"/>
            <a:ext cx="548699" cy="292646"/>
          </a:xfrm>
          <a:prstGeom prst="rect">
            <a:avLst/>
          </a:prstGeom>
          <a:noFill/>
          <a:ln>
            <a:noFill/>
          </a:ln>
        </p:spPr>
      </p:pic>
      <p:pic>
        <p:nvPicPr>
          <p:cNvPr id="3565" name="Google Shape;3565;p234" descr="{&quot;aid&quot;:null,&quot;type&quot;:&quot;align*&quot;,&quot;backgroundColor&quot;:&quot;#FFFFFF&quot;,&quot;id&quot;:&quot;189&quot;,&quot;font&quot;:{&quot;color&quot;:&quot;#000000&quot;,&quot;family&quot;:&quot;Arial&quot;,&quot;size&quot;:14},&quot;backgroundColorModified&quot;:false,&quot;code&quot;:&quot;\\begin{align*}\n{P\\left(\\left|Z\\right|\\geq1.05\\right)}&amp;={2\\times P\\left(Z\\geq1.05\\right)}\\\\\n{\\,}&amp;={2\\times\\left(0.5-\\,\\right)=0.2938}\t\n\\end{align*}&quot;,&quot;ts&quot;:1682558887334,&quot;cs&quot;:&quot;HXiAIX9QNINlPc5IGEHcXg==&quot;,&quot;size&quot;:{&quot;width&quot;:360.6666666666667,&quot;height&quot;:50.333333333333336}}"/>
          <p:cNvPicPr preferRelativeResize="0"/>
          <p:nvPr/>
        </p:nvPicPr>
        <p:blipFill>
          <a:blip r:embed="rId7">
            <a:alphaModFix/>
          </a:blip>
          <a:stretch>
            <a:fillRect/>
          </a:stretch>
        </p:blipFill>
        <p:spPr>
          <a:xfrm>
            <a:off x="2460650" y="1953200"/>
            <a:ext cx="4923817" cy="687150"/>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3569"/>
        <p:cNvGrpSpPr/>
        <p:nvPr/>
      </p:nvGrpSpPr>
      <p:grpSpPr>
        <a:xfrm>
          <a:off x="0" y="0"/>
          <a:ext cx="0" cy="0"/>
          <a:chOff x="0" y="0"/>
          <a:chExt cx="0" cy="0"/>
        </a:xfrm>
      </p:grpSpPr>
      <p:pic>
        <p:nvPicPr>
          <p:cNvPr id="3570" name="Google Shape;3570;p235" descr="예제6-8"/>
          <p:cNvPicPr preferRelativeResize="0"/>
          <p:nvPr/>
        </p:nvPicPr>
        <p:blipFill rotWithShape="1">
          <a:blip r:embed="rId3">
            <a:alphaModFix/>
          </a:blip>
          <a:srcRect/>
          <a:stretch/>
        </p:blipFill>
        <p:spPr>
          <a:xfrm>
            <a:off x="5229225" y="3969975"/>
            <a:ext cx="2505075" cy="1849400"/>
          </a:xfrm>
          <a:prstGeom prst="rect">
            <a:avLst/>
          </a:prstGeom>
          <a:noFill/>
          <a:ln>
            <a:noFill/>
          </a:ln>
        </p:spPr>
      </p:pic>
      <p:sp>
        <p:nvSpPr>
          <p:cNvPr id="3571" name="Google Shape;3571;p23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572" name="Google Shape;3572;p23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235</a:t>
            </a:fld>
            <a:endParaRPr/>
          </a:p>
        </p:txBody>
      </p:sp>
      <p:sp>
        <p:nvSpPr>
          <p:cNvPr id="3573" name="Google Shape;3573;p235"/>
          <p:cNvSpPr txBox="1">
            <a:spLocks noGrp="1"/>
          </p:cNvSpPr>
          <p:nvPr>
            <p:ph type="title"/>
          </p:nvPr>
        </p:nvSpPr>
        <p:spPr>
          <a:xfrm>
            <a:off x="315375" y="527200"/>
            <a:ext cx="38067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표준정규분포표의 이용</a:t>
            </a:r>
            <a:endParaRPr/>
          </a:p>
        </p:txBody>
      </p:sp>
      <p:sp>
        <p:nvSpPr>
          <p:cNvPr id="3574" name="Google Shape;3574;p235"/>
          <p:cNvSpPr txBox="1"/>
          <p:nvPr/>
        </p:nvSpPr>
        <p:spPr>
          <a:xfrm>
            <a:off x="315375" y="1052750"/>
            <a:ext cx="4016100" cy="5055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Malgun Gothic"/>
              <a:buChar char="▪"/>
            </a:pPr>
            <a:r>
              <a:rPr lang="ko-KR" sz="2000">
                <a:solidFill>
                  <a:schemeClr val="dk1"/>
                </a:solidFill>
                <a:latin typeface="Malgun Gothic"/>
                <a:ea typeface="Malgun Gothic"/>
                <a:cs typeface="Malgun Gothic"/>
                <a:sym typeface="Malgun Gothic"/>
              </a:rPr>
              <a:t>예4)</a:t>
            </a:r>
            <a:endParaRPr sz="2000">
              <a:solidFill>
                <a:schemeClr val="dk1"/>
              </a:solidFill>
              <a:latin typeface="Malgun Gothic"/>
              <a:ea typeface="Malgun Gothic"/>
              <a:cs typeface="Malgun Gothic"/>
              <a:sym typeface="Malgun Gothic"/>
            </a:endParaRPr>
          </a:p>
        </p:txBody>
      </p:sp>
      <p:sp>
        <p:nvSpPr>
          <p:cNvPr id="3575" name="Google Shape;3575;p235"/>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en-US" altLang="ko-KR"/>
              <a:t>235</a:t>
            </a:fld>
            <a:endParaRPr/>
          </a:p>
        </p:txBody>
      </p:sp>
      <p:pic>
        <p:nvPicPr>
          <p:cNvPr id="3576" name="Google Shape;3576;p235"/>
          <p:cNvPicPr preferRelativeResize="0"/>
          <p:nvPr/>
        </p:nvPicPr>
        <p:blipFill rotWithShape="1">
          <a:blip r:embed="rId4">
            <a:alphaModFix/>
          </a:blip>
          <a:srcRect/>
          <a:stretch/>
        </p:blipFill>
        <p:spPr>
          <a:xfrm>
            <a:off x="4331558" y="5919011"/>
            <a:ext cx="381000" cy="203199"/>
          </a:xfrm>
          <a:prstGeom prst="rect">
            <a:avLst/>
          </a:prstGeom>
          <a:noFill/>
          <a:ln>
            <a:noFill/>
          </a:ln>
        </p:spPr>
      </p:pic>
      <p:pic>
        <p:nvPicPr>
          <p:cNvPr id="3577" name="Google Shape;3577;p235" descr="Z분포(right_tail)4"/>
          <p:cNvPicPr preferRelativeResize="0"/>
          <p:nvPr/>
        </p:nvPicPr>
        <p:blipFill rotWithShape="1">
          <a:blip r:embed="rId5">
            <a:alphaModFix/>
          </a:blip>
          <a:srcRect/>
          <a:stretch/>
        </p:blipFill>
        <p:spPr>
          <a:xfrm>
            <a:off x="4552951" y="3571878"/>
            <a:ext cx="685800" cy="2247486"/>
          </a:xfrm>
          <a:prstGeom prst="rect">
            <a:avLst/>
          </a:prstGeom>
          <a:noFill/>
          <a:ln>
            <a:noFill/>
          </a:ln>
        </p:spPr>
      </p:pic>
      <p:sp>
        <p:nvSpPr>
          <p:cNvPr id="3578" name="Google Shape;3578;p235"/>
          <p:cNvSpPr/>
          <p:nvPr/>
        </p:nvSpPr>
        <p:spPr>
          <a:xfrm>
            <a:off x="5381626" y="5046312"/>
            <a:ext cx="543600" cy="278400"/>
          </a:xfrm>
          <a:prstGeom prst="rect">
            <a:avLst/>
          </a:prstGeom>
          <a:noFill/>
          <a:ln>
            <a:noFill/>
          </a:ln>
          <a:effectLst>
            <a:outerShdw dist="17961" dir="2700000" algn="ctr" rotWithShape="0">
              <a:schemeClr val="dk1"/>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ko-KR" sz="1600" b="0" i="0" u="none" strike="noStrike" cap="none">
                <a:solidFill>
                  <a:srgbClr val="FFFFFF"/>
                </a:solidFill>
                <a:latin typeface="Book Antiqua"/>
                <a:ea typeface="Book Antiqua"/>
                <a:cs typeface="Book Antiqua"/>
                <a:sym typeface="Book Antiqua"/>
              </a:rPr>
              <a:t>0.25</a:t>
            </a:r>
            <a:endParaRPr sz="1600" b="0" i="0" u="none" strike="noStrike" cap="none">
              <a:solidFill>
                <a:srgbClr val="FFFFFF"/>
              </a:solidFill>
              <a:latin typeface="Book Antiqua"/>
              <a:ea typeface="Book Antiqua"/>
              <a:cs typeface="Book Antiqua"/>
              <a:sym typeface="Book Antiqua"/>
            </a:endParaRPr>
          </a:p>
        </p:txBody>
      </p:sp>
      <p:sp>
        <p:nvSpPr>
          <p:cNvPr id="3579" name="Google Shape;3579;p235"/>
          <p:cNvSpPr/>
          <p:nvPr/>
        </p:nvSpPr>
        <p:spPr>
          <a:xfrm>
            <a:off x="4624038" y="5034402"/>
            <a:ext cx="5436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CC"/>
              </a:buClr>
              <a:buSzPts val="1600"/>
              <a:buFont typeface="Arial"/>
              <a:buNone/>
            </a:pPr>
            <a:r>
              <a:rPr lang="ko-KR" sz="1600" b="0" i="0" u="none" strike="noStrike" cap="none">
                <a:solidFill>
                  <a:srgbClr val="0033CC"/>
                </a:solidFill>
                <a:latin typeface="Book Antiqua"/>
                <a:ea typeface="Book Antiqua"/>
                <a:cs typeface="Book Antiqua"/>
                <a:sym typeface="Book Antiqua"/>
              </a:rPr>
              <a:t>0.25</a:t>
            </a:r>
            <a:endParaRPr sz="1600" b="0" i="0" u="none" strike="noStrike" cap="none">
              <a:solidFill>
                <a:srgbClr val="0033CC"/>
              </a:solidFill>
              <a:latin typeface="Book Antiqua"/>
              <a:ea typeface="Book Antiqua"/>
              <a:cs typeface="Book Antiqua"/>
              <a:sym typeface="Book Antiqua"/>
            </a:endParaRPr>
          </a:p>
        </p:txBody>
      </p:sp>
      <p:sp>
        <p:nvSpPr>
          <p:cNvPr id="3580" name="Google Shape;3580;p235"/>
          <p:cNvSpPr/>
          <p:nvPr/>
        </p:nvSpPr>
        <p:spPr>
          <a:xfrm>
            <a:off x="4977241" y="5851241"/>
            <a:ext cx="599400" cy="338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ko-KR" sz="1600" b="1" i="0" u="none" strike="noStrike" cap="none">
                <a:solidFill>
                  <a:srgbClr val="FF0000"/>
                </a:solidFill>
                <a:latin typeface="Book Antiqua"/>
                <a:ea typeface="Book Antiqua"/>
                <a:cs typeface="Book Antiqua"/>
                <a:sym typeface="Book Antiqua"/>
              </a:rPr>
              <a:t>0.67</a:t>
            </a:r>
            <a:endParaRPr sz="1600" b="1" i="0" u="none" strike="noStrike" cap="none">
              <a:solidFill>
                <a:srgbClr val="FF0000"/>
              </a:solidFill>
              <a:latin typeface="Book Antiqua"/>
              <a:ea typeface="Book Antiqua"/>
              <a:cs typeface="Book Antiqua"/>
              <a:sym typeface="Book Antiqua"/>
            </a:endParaRPr>
          </a:p>
        </p:txBody>
      </p:sp>
      <p:pic>
        <p:nvPicPr>
          <p:cNvPr id="3581" name="Google Shape;3581;p235" descr="{&quot;code&quot;:&quot;$$P\\left(Z\\geq0.67\\right)=0.25$$&quot;,&quot;type&quot;:&quot;$$&quot;,&quot;aid&quot;:null,&quot;id&quot;:&quot;199&quot;,&quot;font&quot;:{&quot;family&quot;:&quot;Malgun Gothic&quot;,&quot;size&quot;:14,&quot;color&quot;:&quot;#000000&quot;},&quot;backgroundColorModified&quot;:false,&quot;backgroundColor&quot;:&quot;#FFFFFF&quot;,&quot;ts&quot;:1682561009931,&quot;cs&quot;:&quot;2Nma1UwAybXag//KsF6yRQ==&quot;,&quot;size&quot;:{&quot;width&quot;:158.66666666666666,&quot;height&quot;:19.166666666666668}}"/>
          <p:cNvPicPr preferRelativeResize="0"/>
          <p:nvPr/>
        </p:nvPicPr>
        <p:blipFill>
          <a:blip r:embed="rId6">
            <a:alphaModFix/>
          </a:blip>
          <a:stretch>
            <a:fillRect/>
          </a:stretch>
        </p:blipFill>
        <p:spPr>
          <a:xfrm>
            <a:off x="434875" y="1733613"/>
            <a:ext cx="3062132" cy="369875"/>
          </a:xfrm>
          <a:prstGeom prst="rect">
            <a:avLst/>
          </a:prstGeom>
          <a:noFill/>
          <a:ln>
            <a:noFill/>
          </a:ln>
        </p:spPr>
      </p:pic>
      <p:cxnSp>
        <p:nvCxnSpPr>
          <p:cNvPr id="3582" name="Google Shape;3582;p235"/>
          <p:cNvCxnSpPr/>
          <p:nvPr/>
        </p:nvCxnSpPr>
        <p:spPr>
          <a:xfrm>
            <a:off x="228000" y="5820923"/>
            <a:ext cx="8618100" cy="0"/>
          </a:xfrm>
          <a:prstGeom prst="straightConnector1">
            <a:avLst/>
          </a:prstGeom>
          <a:noFill/>
          <a:ln w="12700" cap="flat" cmpd="sng">
            <a:solidFill>
              <a:schemeClr val="dk1"/>
            </a:solidFill>
            <a:prstDash val="solid"/>
            <a:round/>
            <a:headEnd type="stealth" w="sm" len="sm"/>
            <a:tailEnd type="stealth" w="med" len="med"/>
          </a:ln>
        </p:spPr>
      </p:cxnSp>
      <p:graphicFrame>
        <p:nvGraphicFramePr>
          <p:cNvPr id="3583" name="Google Shape;3583;p235"/>
          <p:cNvGraphicFramePr/>
          <p:nvPr/>
        </p:nvGraphicFramePr>
        <p:xfrm>
          <a:off x="3845563" y="628875"/>
          <a:ext cx="5162125" cy="2752500"/>
        </p:xfrm>
        <a:graphic>
          <a:graphicData uri="http://schemas.openxmlformats.org/drawingml/2006/table">
            <a:tbl>
              <a:tblPr>
                <a:noFill/>
                <a:tableStyleId>{342C0DD2-4815-4FDF-B76C-85A42CDE0021}</a:tableStyleId>
              </a:tblPr>
              <a:tblGrid>
                <a:gridCol w="473125">
                  <a:extLst>
                    <a:ext uri="{9D8B030D-6E8A-4147-A177-3AD203B41FA5}">
                      <a16:colId xmlns:a16="http://schemas.microsoft.com/office/drawing/2014/main" val="20000"/>
                    </a:ext>
                  </a:extLst>
                </a:gridCol>
                <a:gridCol w="430875">
                  <a:extLst>
                    <a:ext uri="{9D8B030D-6E8A-4147-A177-3AD203B41FA5}">
                      <a16:colId xmlns:a16="http://schemas.microsoft.com/office/drawing/2014/main" val="20001"/>
                    </a:ext>
                  </a:extLst>
                </a:gridCol>
                <a:gridCol w="473125">
                  <a:extLst>
                    <a:ext uri="{9D8B030D-6E8A-4147-A177-3AD203B41FA5}">
                      <a16:colId xmlns:a16="http://schemas.microsoft.com/office/drawing/2014/main" val="20002"/>
                    </a:ext>
                  </a:extLst>
                </a:gridCol>
                <a:gridCol w="473125">
                  <a:extLst>
                    <a:ext uri="{9D8B030D-6E8A-4147-A177-3AD203B41FA5}">
                      <a16:colId xmlns:a16="http://schemas.microsoft.com/office/drawing/2014/main" val="20003"/>
                    </a:ext>
                  </a:extLst>
                </a:gridCol>
                <a:gridCol w="473125">
                  <a:extLst>
                    <a:ext uri="{9D8B030D-6E8A-4147-A177-3AD203B41FA5}">
                      <a16:colId xmlns:a16="http://schemas.microsoft.com/office/drawing/2014/main" val="20004"/>
                    </a:ext>
                  </a:extLst>
                </a:gridCol>
                <a:gridCol w="473125">
                  <a:extLst>
                    <a:ext uri="{9D8B030D-6E8A-4147-A177-3AD203B41FA5}">
                      <a16:colId xmlns:a16="http://schemas.microsoft.com/office/drawing/2014/main" val="20005"/>
                    </a:ext>
                  </a:extLst>
                </a:gridCol>
                <a:gridCol w="473125">
                  <a:extLst>
                    <a:ext uri="{9D8B030D-6E8A-4147-A177-3AD203B41FA5}">
                      <a16:colId xmlns:a16="http://schemas.microsoft.com/office/drawing/2014/main" val="20006"/>
                    </a:ext>
                  </a:extLst>
                </a:gridCol>
                <a:gridCol w="473125">
                  <a:extLst>
                    <a:ext uri="{9D8B030D-6E8A-4147-A177-3AD203B41FA5}">
                      <a16:colId xmlns:a16="http://schemas.microsoft.com/office/drawing/2014/main" val="20007"/>
                    </a:ext>
                  </a:extLst>
                </a:gridCol>
                <a:gridCol w="473125">
                  <a:extLst>
                    <a:ext uri="{9D8B030D-6E8A-4147-A177-3AD203B41FA5}">
                      <a16:colId xmlns:a16="http://schemas.microsoft.com/office/drawing/2014/main" val="20008"/>
                    </a:ext>
                  </a:extLst>
                </a:gridCol>
                <a:gridCol w="473125">
                  <a:extLst>
                    <a:ext uri="{9D8B030D-6E8A-4147-A177-3AD203B41FA5}">
                      <a16:colId xmlns:a16="http://schemas.microsoft.com/office/drawing/2014/main" val="20009"/>
                    </a:ext>
                  </a:extLst>
                </a:gridCol>
                <a:gridCol w="473125">
                  <a:extLst>
                    <a:ext uri="{9D8B030D-6E8A-4147-A177-3AD203B41FA5}">
                      <a16:colId xmlns:a16="http://schemas.microsoft.com/office/drawing/2014/main" val="20010"/>
                    </a:ext>
                  </a:extLst>
                </a:gridCol>
              </a:tblGrid>
              <a:tr h="338500">
                <a:tc rowSpan="2">
                  <a:txBody>
                    <a:bodyPr/>
                    <a:lstStyle/>
                    <a:p>
                      <a:pPr marL="0" lvl="0" indent="0" algn="ctr" rtl="0">
                        <a:spcBef>
                          <a:spcPts val="0"/>
                        </a:spcBef>
                        <a:spcAft>
                          <a:spcPts val="0"/>
                        </a:spcAft>
                        <a:buNone/>
                      </a:pPr>
                      <a:r>
                        <a:rPr lang="ko-KR" sz="1600" i="1">
                          <a:latin typeface="Times New Roman"/>
                          <a:ea typeface="Times New Roman"/>
                          <a:cs typeface="Times New Roman"/>
                          <a:sym typeface="Times New Roman"/>
                        </a:rPr>
                        <a:t>Z</a:t>
                      </a:r>
                      <a:endParaRPr sz="1600" i="1">
                        <a:latin typeface="Times New Roman"/>
                        <a:ea typeface="Times New Roman"/>
                        <a:cs typeface="Times New Roman"/>
                        <a:sym typeface="Times New Roman"/>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gridSpan="10">
                  <a:txBody>
                    <a:bodyPr/>
                    <a:lstStyle/>
                    <a:p>
                      <a:pPr marL="0" lvl="0" indent="0" algn="ctr" rtl="0">
                        <a:spcBef>
                          <a:spcPts val="0"/>
                        </a:spcBef>
                        <a:spcAft>
                          <a:spcPts val="0"/>
                        </a:spcAft>
                        <a:buNone/>
                      </a:pPr>
                      <a:r>
                        <a:rPr lang="ko-KR" sz="900">
                          <a:latin typeface="Malgun Gothic"/>
                          <a:ea typeface="Malgun Gothic"/>
                          <a:cs typeface="Malgun Gothic"/>
                          <a:sym typeface="Malgun Gothic"/>
                        </a:rPr>
                        <a:t> </a:t>
                      </a:r>
                      <a:r>
                        <a:rPr lang="ko-KR" sz="1200" i="1">
                          <a:latin typeface="Times New Roman"/>
                          <a:ea typeface="Times New Roman"/>
                          <a:cs typeface="Times New Roman"/>
                          <a:sym typeface="Times New Roman"/>
                        </a:rPr>
                        <a:t>Z</a:t>
                      </a:r>
                      <a:r>
                        <a:rPr lang="ko-KR" sz="1100">
                          <a:latin typeface="Malgun Gothic"/>
                          <a:ea typeface="Malgun Gothic"/>
                          <a:cs typeface="Malgun Gothic"/>
                          <a:sym typeface="Malgun Gothic"/>
                        </a:rPr>
                        <a:t>의 두번째 소수점</a:t>
                      </a:r>
                      <a:endParaRPr sz="11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212000">
                <a:tc vMerge="1">
                  <a:txBody>
                    <a:bodyPr/>
                    <a:lstStyle/>
                    <a:p>
                      <a:endParaRPr lang="ko-KR"/>
                    </a:p>
                  </a:txBody>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0.00</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0.01</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0.02</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0.03</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0.04</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0.05</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0.06</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b="1">
                          <a:solidFill>
                            <a:srgbClr val="FF0000"/>
                          </a:solidFill>
                          <a:latin typeface="Malgun Gothic"/>
                          <a:ea typeface="Malgun Gothic"/>
                          <a:cs typeface="Malgun Gothic"/>
                          <a:sym typeface="Malgun Gothic"/>
                        </a:rPr>
                        <a:t>0.07</a:t>
                      </a:r>
                      <a:endParaRPr sz="1000" b="1">
                        <a:solidFill>
                          <a:srgbClr val="FF0000"/>
                        </a:solidFill>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0.08</a:t>
                      </a:r>
                      <a:endParaRPr sz="10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0.09</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2202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1000"/>
                        <a:t>0.0000</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0.0040</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0.0080</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0.0120</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0.0160</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0.0199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0.0239</a:t>
                      </a:r>
                      <a:endParaRPr sz="1000"/>
                    </a:p>
                  </a:txBody>
                  <a:tcPr marL="0" marR="0" marT="0" marB="0" anchor="ctr">
                    <a:lnL w="9525" cap="flat" cmpd="sng">
                      <a:solidFill>
                        <a:srgbClr val="999999"/>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0.0279</a:t>
                      </a:r>
                      <a:endParaRPr sz="1000"/>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0.0319</a:t>
                      </a:r>
                      <a:endParaRPr sz="1000"/>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0.0359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2"/>
                  </a:ext>
                </a:extLst>
              </a:tr>
              <a:tr h="2202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0.1</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1000"/>
                        <a:t>0.0398</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0.0438</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0.0478</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0.0517</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0.0557</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0.0596</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0.0636</a:t>
                      </a:r>
                      <a:endParaRPr sz="1000"/>
                    </a:p>
                  </a:txBody>
                  <a:tcPr marL="0" marR="0" marT="0" marB="0" anchor="ctr">
                    <a:lnL w="9525" cap="flat" cmpd="sng">
                      <a:solidFill>
                        <a:srgbClr val="999999"/>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0.0675</a:t>
                      </a:r>
                      <a:endParaRPr sz="1000"/>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0.0714</a:t>
                      </a:r>
                      <a:endParaRPr sz="1000"/>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0.0753</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3"/>
                  </a:ext>
                </a:extLst>
              </a:tr>
              <a:tr h="2202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0.2</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1000"/>
                        <a:t>0.0793</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0.0832</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0.0871</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0.0910</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0.0948</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0.0987</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0.1026</a:t>
                      </a:r>
                      <a:endParaRPr sz="1000"/>
                    </a:p>
                  </a:txBody>
                  <a:tcPr marL="0" marR="0" marT="0" marB="0" anchor="ctr">
                    <a:lnL w="9525" cap="flat" cmpd="sng">
                      <a:solidFill>
                        <a:srgbClr val="999999"/>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0.1064</a:t>
                      </a:r>
                      <a:endParaRPr sz="1000"/>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0.1103</a:t>
                      </a:r>
                      <a:endParaRPr sz="1000"/>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0.1141</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4"/>
                  </a:ext>
                </a:extLst>
              </a:tr>
              <a:tr h="2202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0.3</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1000"/>
                        <a:t>0.1179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0.1217</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0.1255</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0.1293</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0.1331</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0.1368</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0.1406</a:t>
                      </a:r>
                      <a:endParaRPr sz="1000"/>
                    </a:p>
                  </a:txBody>
                  <a:tcPr marL="0" marR="0" marT="0" marB="0" anchor="ctr">
                    <a:lnL w="9525" cap="flat" cmpd="sng">
                      <a:solidFill>
                        <a:srgbClr val="999999"/>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0.1443</a:t>
                      </a:r>
                      <a:endParaRPr sz="1000"/>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0.148</a:t>
                      </a:r>
                      <a:endParaRPr sz="1000"/>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0.1517</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5"/>
                  </a:ext>
                </a:extLst>
              </a:tr>
              <a:tr h="2202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0.4</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1000"/>
                        <a:t>0.1554</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0.1591</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0.1628</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0.1664</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0.1700</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0.1736</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0.1772</a:t>
                      </a:r>
                      <a:endParaRPr sz="1000"/>
                    </a:p>
                  </a:txBody>
                  <a:tcPr marL="0" marR="0" marT="0" marB="0" anchor="ctr">
                    <a:lnL w="9525" cap="flat" cmpd="sng">
                      <a:solidFill>
                        <a:srgbClr val="999999"/>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0.1808</a:t>
                      </a:r>
                      <a:endParaRPr sz="1000"/>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0.1844</a:t>
                      </a:r>
                      <a:endParaRPr sz="1000"/>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0.1879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6"/>
                  </a:ext>
                </a:extLst>
              </a:tr>
              <a:tr h="2202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0.5</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1000"/>
                        <a:t>0.1915</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0.1950</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0.1985</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0.2019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0.2054</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0.2088</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0.2123</a:t>
                      </a:r>
                      <a:endParaRPr sz="1000"/>
                    </a:p>
                  </a:txBody>
                  <a:tcPr marL="0" marR="0" marT="0" marB="0" anchor="ctr">
                    <a:lnL w="9525" cap="flat" cmpd="sng">
                      <a:solidFill>
                        <a:srgbClr val="999999"/>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0.2157</a:t>
                      </a:r>
                      <a:endParaRPr sz="1000"/>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0.2190</a:t>
                      </a:r>
                      <a:endParaRPr sz="1000"/>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0.2224</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7"/>
                  </a:ext>
                </a:extLst>
              </a:tr>
              <a:tr h="220200">
                <a:tc>
                  <a:txBody>
                    <a:bodyPr/>
                    <a:lstStyle/>
                    <a:p>
                      <a:pPr marL="0" lvl="0" indent="0" algn="ctr" rtl="0">
                        <a:spcBef>
                          <a:spcPts val="0"/>
                        </a:spcBef>
                        <a:spcAft>
                          <a:spcPts val="0"/>
                        </a:spcAft>
                        <a:buNone/>
                      </a:pPr>
                      <a:r>
                        <a:rPr lang="ko-KR" sz="1000" b="1">
                          <a:solidFill>
                            <a:srgbClr val="FF0000"/>
                          </a:solidFill>
                          <a:latin typeface="Malgun Gothic"/>
                          <a:ea typeface="Malgun Gothic"/>
                          <a:cs typeface="Malgun Gothic"/>
                          <a:sym typeface="Malgun Gothic"/>
                        </a:rPr>
                        <a:t>0.6</a:t>
                      </a:r>
                      <a:endParaRPr sz="1000" b="1">
                        <a:solidFill>
                          <a:srgbClr val="FF0000"/>
                        </a:solidFill>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1000"/>
                        <a:t>0.2257</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0.2291</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0.2324</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0.2357</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0.2389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0.2422</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0.2454</a:t>
                      </a:r>
                      <a:endParaRPr sz="1000"/>
                    </a:p>
                  </a:txBody>
                  <a:tcPr marL="0" marR="0" marT="0" marB="0" anchor="ctr">
                    <a:lnL w="9525" cap="flat" cmpd="sng">
                      <a:solidFill>
                        <a:srgbClr val="999999"/>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b="1">
                          <a:solidFill>
                            <a:schemeClr val="lt1"/>
                          </a:solidFill>
                        </a:rPr>
                        <a:t>0.2486</a:t>
                      </a:r>
                      <a:endParaRPr sz="1000" b="1">
                        <a:solidFill>
                          <a:schemeClr val="lt1"/>
                        </a:solidFill>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3C78D8"/>
                    </a:solidFill>
                  </a:tcPr>
                </a:tc>
                <a:tc>
                  <a:txBody>
                    <a:bodyPr/>
                    <a:lstStyle/>
                    <a:p>
                      <a:pPr marL="0" lvl="0" indent="0" algn="ctr" rtl="0">
                        <a:lnSpc>
                          <a:spcPct val="115000"/>
                        </a:lnSpc>
                        <a:spcBef>
                          <a:spcPts val="0"/>
                        </a:spcBef>
                        <a:spcAft>
                          <a:spcPts val="0"/>
                        </a:spcAft>
                        <a:buNone/>
                      </a:pPr>
                      <a:r>
                        <a:rPr lang="ko-KR" sz="1000"/>
                        <a:t>0.2517</a:t>
                      </a:r>
                      <a:endParaRPr sz="1000"/>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0.2549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8"/>
                  </a:ext>
                </a:extLst>
              </a:tr>
              <a:tr h="2202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0.7</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1000"/>
                        <a:t>0.2580</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0.2611</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0.2642</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0.2673</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0.2703</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0.2734</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0.2764</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0.2794</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0.2823</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0.2852</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9"/>
                  </a:ext>
                </a:extLst>
              </a:tr>
              <a:tr h="2202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1000"/>
                        <a:t>0.2881</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0.2910</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0.2939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0.2967</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0.2995</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0.3023</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0.3051</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0.3078</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0.3106</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0.3133</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0"/>
                  </a:ext>
                </a:extLst>
              </a:tr>
              <a:tr h="2202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a:t>
                      </a:r>
                      <a:endParaRPr sz="10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ko-KR" sz="1000"/>
                        <a:t>0.3159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0.3186</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0.3212</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0.3238</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0.3264</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0.3289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0.3315</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0.334</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0.3365</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ko-KR" sz="1000"/>
                        <a:t>0.3389</a:t>
                      </a:r>
                      <a:endParaRPr sz="1000"/>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pic>
        <p:nvPicPr>
          <p:cNvPr id="3584" name="Google Shape;3584;p235"/>
          <p:cNvPicPr preferRelativeResize="0"/>
          <p:nvPr/>
        </p:nvPicPr>
        <p:blipFill rotWithShape="1">
          <a:blip r:embed="rId7">
            <a:alphaModFix/>
          </a:blip>
          <a:srcRect/>
          <a:stretch/>
        </p:blipFill>
        <p:spPr>
          <a:xfrm>
            <a:off x="288161" y="2980137"/>
            <a:ext cx="8640273" cy="2964155"/>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3588"/>
        <p:cNvGrpSpPr/>
        <p:nvPr/>
      </p:nvGrpSpPr>
      <p:grpSpPr>
        <a:xfrm>
          <a:off x="0" y="0"/>
          <a:ext cx="0" cy="0"/>
          <a:chOff x="0" y="0"/>
          <a:chExt cx="0" cy="0"/>
        </a:xfrm>
      </p:grpSpPr>
      <p:sp>
        <p:nvSpPr>
          <p:cNvPr id="3589" name="Google Shape;3589;p23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590" name="Google Shape;3590;p23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236</a:t>
            </a:fld>
            <a:endParaRPr/>
          </a:p>
        </p:txBody>
      </p:sp>
      <p:sp>
        <p:nvSpPr>
          <p:cNvPr id="3591" name="Google Shape;3591;p236"/>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표준정규분포표의 이용</a:t>
            </a:r>
            <a:endParaRPr/>
          </a:p>
        </p:txBody>
      </p:sp>
      <p:sp>
        <p:nvSpPr>
          <p:cNvPr id="3592" name="Google Shape;3592;p236"/>
          <p:cNvSpPr txBox="1"/>
          <p:nvPr/>
        </p:nvSpPr>
        <p:spPr>
          <a:xfrm>
            <a:off x="315375" y="1052750"/>
            <a:ext cx="1504188" cy="505500"/>
          </a:xfrm>
          <a:prstGeom prst="rect">
            <a:avLst/>
          </a:prstGeom>
          <a:noFill/>
          <a:ln>
            <a:noFill/>
          </a:ln>
        </p:spPr>
        <p:txBody>
          <a:bodyPr spcFirstLastPara="1" wrap="square" lIns="91425" tIns="91425" rIns="91425" bIns="91425" anchor="t" anchorCtr="0">
            <a:noAutofit/>
          </a:bodyPr>
          <a:lstStyle/>
          <a:p>
            <a:pPr marL="101600" lvl="0" algn="l" rtl="0">
              <a:lnSpc>
                <a:spcPct val="115000"/>
              </a:lnSpc>
              <a:spcBef>
                <a:spcPts val="0"/>
              </a:spcBef>
              <a:spcAft>
                <a:spcPts val="0"/>
              </a:spcAft>
              <a:buClr>
                <a:schemeClr val="dk1"/>
              </a:buClr>
              <a:buSzPts val="2000"/>
            </a:pPr>
            <a:r>
              <a:rPr lang="en-US" altLang="ko-KR" sz="1600" dirty="0">
                <a:solidFill>
                  <a:schemeClr val="dk1"/>
                </a:solidFill>
                <a:latin typeface="Malgun Gothic"/>
                <a:ea typeface="Malgun Gothic"/>
                <a:cs typeface="Malgun Gothic"/>
                <a:sym typeface="Malgun Gothic"/>
              </a:rPr>
              <a:t>[</a:t>
            </a:r>
            <a:r>
              <a:rPr lang="ko-KR" sz="1600" dirty="0">
                <a:solidFill>
                  <a:schemeClr val="dk1"/>
                </a:solidFill>
                <a:latin typeface="Malgun Gothic"/>
                <a:ea typeface="Malgun Gothic"/>
                <a:cs typeface="Malgun Gothic"/>
                <a:sym typeface="Malgun Gothic"/>
              </a:rPr>
              <a:t>예</a:t>
            </a:r>
            <a:r>
              <a:rPr lang="ko-KR" altLang="en-US" sz="1600" dirty="0">
                <a:solidFill>
                  <a:schemeClr val="dk1"/>
                </a:solidFill>
                <a:latin typeface="Malgun Gothic"/>
                <a:ea typeface="Malgun Gothic"/>
                <a:cs typeface="Malgun Gothic"/>
                <a:sym typeface="Malgun Gothic"/>
              </a:rPr>
              <a:t>제 </a:t>
            </a:r>
            <a:r>
              <a:rPr lang="en-US" altLang="ko-KR" sz="1600" dirty="0">
                <a:solidFill>
                  <a:schemeClr val="dk1"/>
                </a:solidFill>
                <a:latin typeface="Malgun Gothic"/>
                <a:ea typeface="Malgun Gothic"/>
                <a:cs typeface="Malgun Gothic"/>
                <a:sym typeface="Malgun Gothic"/>
              </a:rPr>
              <a:t>12-1]</a:t>
            </a:r>
            <a:endParaRPr sz="1600" dirty="0">
              <a:solidFill>
                <a:schemeClr val="dk1"/>
              </a:solidFill>
              <a:latin typeface="Malgun Gothic"/>
              <a:ea typeface="Malgun Gothic"/>
              <a:cs typeface="Malgun Gothic"/>
              <a:sym typeface="Malgun Gothic"/>
            </a:endParaRPr>
          </a:p>
        </p:txBody>
      </p:sp>
      <p:sp>
        <p:nvSpPr>
          <p:cNvPr id="3593" name="Google Shape;3593;p236"/>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en-US" altLang="ko-KR"/>
              <a:t>236</a:t>
            </a:fld>
            <a:endParaRPr/>
          </a:p>
        </p:txBody>
      </p:sp>
      <p:sp>
        <p:nvSpPr>
          <p:cNvPr id="3594" name="Google Shape;3594;p236"/>
          <p:cNvSpPr/>
          <p:nvPr/>
        </p:nvSpPr>
        <p:spPr>
          <a:xfrm>
            <a:off x="1681023" y="1109986"/>
            <a:ext cx="7056699" cy="169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E427B"/>
              </a:buClr>
              <a:buSzPts val="1400"/>
              <a:buFont typeface="Arial"/>
              <a:buNone/>
            </a:pPr>
            <a:r>
              <a:rPr lang="ko-KR" sz="1600" b="1" i="0" u="none" strike="noStrike" cap="none" dirty="0" err="1">
                <a:solidFill>
                  <a:schemeClr val="dk1"/>
                </a:solidFill>
                <a:latin typeface="Malgun Gothic"/>
                <a:ea typeface="Malgun Gothic"/>
                <a:cs typeface="Malgun Gothic"/>
                <a:sym typeface="Malgun Gothic"/>
              </a:rPr>
              <a:t>A</a:t>
            </a:r>
            <a:r>
              <a:rPr lang="ko-KR" sz="1600" b="1" i="0" u="none" strike="noStrike" cap="none" dirty="0">
                <a:solidFill>
                  <a:schemeClr val="dk1"/>
                </a:solidFill>
                <a:latin typeface="Malgun Gothic"/>
                <a:ea typeface="Malgun Gothic"/>
                <a:cs typeface="Malgun Gothic"/>
                <a:sym typeface="Malgun Gothic"/>
              </a:rPr>
              <a:t> 목장에서 갓 부화된 병아리들의 무게는 </a:t>
            </a:r>
            <a:r>
              <a:rPr lang="ko-KR" sz="1600" b="1" i="0" u="none" strike="noStrike" cap="none" dirty="0" err="1">
                <a:solidFill>
                  <a:schemeClr val="dk1"/>
                </a:solidFill>
                <a:latin typeface="Malgun Gothic"/>
                <a:ea typeface="Malgun Gothic"/>
                <a:cs typeface="Malgun Gothic"/>
                <a:sym typeface="Malgun Gothic"/>
              </a:rPr>
              <a:t>정규분포</a:t>
            </a:r>
            <a:r>
              <a:rPr lang="ko-KR" sz="1600" b="1" dirty="0" err="1">
                <a:solidFill>
                  <a:schemeClr val="dk1"/>
                </a:solidFill>
                <a:latin typeface="Malgun Gothic"/>
                <a:ea typeface="Malgun Gothic"/>
                <a:cs typeface="Malgun Gothic"/>
                <a:sym typeface="Malgun Gothic"/>
              </a:rPr>
              <a:t>이</a:t>
            </a:r>
            <a:r>
              <a:rPr lang="ko-KR" sz="1600" b="1" i="0" u="none" strike="noStrike" cap="none" dirty="0" err="1">
                <a:solidFill>
                  <a:schemeClr val="dk1"/>
                </a:solidFill>
                <a:latin typeface="Malgun Gothic"/>
                <a:ea typeface="Malgun Gothic"/>
                <a:cs typeface="Malgun Gothic"/>
                <a:sym typeface="Malgun Gothic"/>
              </a:rPr>
              <a:t>고</a:t>
            </a:r>
            <a:r>
              <a:rPr lang="ko-KR" sz="1600" b="1" i="0" u="none" strike="noStrike" cap="none" dirty="0">
                <a:solidFill>
                  <a:schemeClr val="dk1"/>
                </a:solidFill>
                <a:latin typeface="Malgun Gothic"/>
                <a:ea typeface="Malgun Gothic"/>
                <a:cs typeface="Malgun Gothic"/>
                <a:sym typeface="Malgun Gothic"/>
              </a:rPr>
              <a:t> </a:t>
            </a:r>
            <a:r>
              <a:rPr lang="ko-KR" sz="1600" b="1" i="1" u="none" strike="noStrike" cap="none" dirty="0" err="1">
                <a:solidFill>
                  <a:schemeClr val="dk1"/>
                </a:solidFill>
                <a:latin typeface="Malgun Gothic"/>
                <a:ea typeface="Malgun Gothic"/>
                <a:cs typeface="Malgun Gothic"/>
                <a:sym typeface="Malgun Gothic"/>
              </a:rPr>
              <a:t>μ</a:t>
            </a:r>
            <a:r>
              <a:rPr lang="ko-KR" sz="1600" b="1" i="0" u="none" strike="noStrike" cap="none" dirty="0">
                <a:solidFill>
                  <a:schemeClr val="dk1"/>
                </a:solidFill>
                <a:latin typeface="Malgun Gothic"/>
                <a:ea typeface="Malgun Gothic"/>
                <a:cs typeface="Malgun Gothic"/>
                <a:sym typeface="Malgun Gothic"/>
              </a:rPr>
              <a:t>=40g, </a:t>
            </a:r>
            <a:r>
              <a:rPr lang="ko-KR" sz="1600" b="1" i="1" u="none" strike="noStrike" cap="none" dirty="0" err="1">
                <a:solidFill>
                  <a:schemeClr val="dk1"/>
                </a:solidFill>
                <a:latin typeface="Malgun Gothic"/>
                <a:ea typeface="Malgun Gothic"/>
                <a:cs typeface="Malgun Gothic"/>
                <a:sym typeface="Malgun Gothic"/>
              </a:rPr>
              <a:t>σ</a:t>
            </a:r>
            <a:r>
              <a:rPr lang="ko-KR" sz="1600" b="1" i="0" u="none" strike="noStrike" cap="none" dirty="0">
                <a:solidFill>
                  <a:schemeClr val="dk1"/>
                </a:solidFill>
                <a:latin typeface="Malgun Gothic"/>
                <a:ea typeface="Malgun Gothic"/>
                <a:cs typeface="Malgun Gothic"/>
                <a:sym typeface="Malgun Gothic"/>
              </a:rPr>
              <a:t>=5 이다.</a:t>
            </a:r>
            <a:endParaRPr sz="1600" i="0" u="none" strike="noStrike" cap="none" dirty="0">
              <a:solidFill>
                <a:schemeClr val="dk1"/>
              </a:solidFill>
              <a:latin typeface="Malgun Gothic"/>
              <a:ea typeface="Malgun Gothic"/>
              <a:cs typeface="Malgun Gothic"/>
              <a:sym typeface="Malgun Gothic"/>
            </a:endParaRPr>
          </a:p>
          <a:p>
            <a:pPr marL="381000" marR="0" lvl="0" indent="-393700" algn="l" rtl="0">
              <a:lnSpc>
                <a:spcPct val="100000"/>
              </a:lnSpc>
              <a:spcBef>
                <a:spcPts val="560"/>
              </a:spcBef>
              <a:spcAft>
                <a:spcPts val="0"/>
              </a:spcAft>
              <a:buClr>
                <a:schemeClr val="dk1"/>
              </a:buClr>
              <a:buSzPts val="1600"/>
              <a:buFont typeface="Malgun Gothic"/>
              <a:buAutoNum type="arabicParenR"/>
            </a:pPr>
            <a:r>
              <a:rPr lang="ko-KR" sz="1600" i="0" u="none" strike="noStrike" cap="none" dirty="0">
                <a:solidFill>
                  <a:schemeClr val="dk1"/>
                </a:solidFill>
                <a:latin typeface="Malgun Gothic"/>
                <a:ea typeface="Malgun Gothic"/>
                <a:cs typeface="Malgun Gothic"/>
                <a:sym typeface="Malgun Gothic"/>
              </a:rPr>
              <a:t>무게가 40~45g인 병아리 수는 전체의 몇 %인가?</a:t>
            </a:r>
            <a:endParaRPr sz="1600" i="0" u="none" strike="noStrike" cap="none" dirty="0">
              <a:solidFill>
                <a:schemeClr val="dk1"/>
              </a:solidFill>
              <a:latin typeface="Malgun Gothic"/>
              <a:ea typeface="Malgun Gothic"/>
              <a:cs typeface="Malgun Gothic"/>
              <a:sym typeface="Malgun Gothic"/>
            </a:endParaRPr>
          </a:p>
          <a:p>
            <a:pPr marL="381000" marR="0" lvl="0" indent="-393700" algn="l" rtl="0">
              <a:lnSpc>
                <a:spcPct val="100000"/>
              </a:lnSpc>
              <a:spcBef>
                <a:spcPts val="560"/>
              </a:spcBef>
              <a:spcAft>
                <a:spcPts val="0"/>
              </a:spcAft>
              <a:buClr>
                <a:schemeClr val="dk1"/>
              </a:buClr>
              <a:buSzPts val="1600"/>
              <a:buFont typeface="Malgun Gothic"/>
              <a:buAutoNum type="arabicParenR"/>
            </a:pPr>
            <a:r>
              <a:rPr lang="ko-KR" sz="1600" i="0" u="none" strike="noStrike" cap="none" dirty="0">
                <a:solidFill>
                  <a:schemeClr val="dk1"/>
                </a:solidFill>
                <a:latin typeface="Malgun Gothic"/>
                <a:ea typeface="Malgun Gothic"/>
                <a:cs typeface="Malgun Gothic"/>
                <a:sym typeface="Malgun Gothic"/>
              </a:rPr>
              <a:t>무게가 40~50g인 병아리 수는 전체의 몇 %인가?</a:t>
            </a:r>
            <a:endParaRPr sz="1600" i="0" u="none" strike="noStrike" cap="none" dirty="0">
              <a:solidFill>
                <a:schemeClr val="dk1"/>
              </a:solidFill>
              <a:latin typeface="Malgun Gothic"/>
              <a:ea typeface="Malgun Gothic"/>
              <a:cs typeface="Malgun Gothic"/>
              <a:sym typeface="Malgun Gothic"/>
            </a:endParaRPr>
          </a:p>
          <a:p>
            <a:pPr marL="381000" marR="0" lvl="0" indent="-393700" algn="l" rtl="0">
              <a:lnSpc>
                <a:spcPct val="100000"/>
              </a:lnSpc>
              <a:spcBef>
                <a:spcPts val="560"/>
              </a:spcBef>
              <a:spcAft>
                <a:spcPts val="0"/>
              </a:spcAft>
              <a:buClr>
                <a:schemeClr val="dk1"/>
              </a:buClr>
              <a:buSzPts val="1600"/>
              <a:buFont typeface="Malgun Gothic"/>
              <a:buAutoNum type="arabicParenR"/>
            </a:pPr>
            <a:r>
              <a:rPr lang="ko-KR" sz="1600" i="0" u="none" strike="noStrike" cap="none" dirty="0">
                <a:solidFill>
                  <a:schemeClr val="dk1"/>
                </a:solidFill>
                <a:latin typeface="Malgun Gothic"/>
                <a:ea typeface="Malgun Gothic"/>
                <a:cs typeface="Malgun Gothic"/>
                <a:sym typeface="Malgun Gothic"/>
              </a:rPr>
              <a:t>무게가 35~45g인 병아리 수는 전체의 몇 %인가?</a:t>
            </a:r>
            <a:endParaRPr sz="1600" i="0" u="none" strike="noStrike" cap="none" dirty="0">
              <a:solidFill>
                <a:schemeClr val="dk1"/>
              </a:solidFill>
              <a:latin typeface="Malgun Gothic"/>
              <a:ea typeface="Malgun Gothic"/>
              <a:cs typeface="Malgun Gothic"/>
              <a:sym typeface="Malgun Gothic"/>
            </a:endParaRPr>
          </a:p>
          <a:p>
            <a:pPr marL="381000" marR="0" lvl="0" indent="-393700" algn="l" rtl="0">
              <a:lnSpc>
                <a:spcPct val="100000"/>
              </a:lnSpc>
              <a:spcBef>
                <a:spcPts val="560"/>
              </a:spcBef>
              <a:spcAft>
                <a:spcPts val="0"/>
              </a:spcAft>
              <a:buClr>
                <a:schemeClr val="dk1"/>
              </a:buClr>
              <a:buSzPts val="1600"/>
              <a:buFont typeface="Malgun Gothic"/>
              <a:buAutoNum type="arabicParenR"/>
            </a:pPr>
            <a:r>
              <a:rPr lang="ko-KR" sz="1600" i="0" u="none" strike="noStrike" cap="none" dirty="0">
                <a:solidFill>
                  <a:schemeClr val="dk1"/>
                </a:solidFill>
                <a:latin typeface="Malgun Gothic"/>
                <a:ea typeface="Malgun Gothic"/>
                <a:cs typeface="Malgun Gothic"/>
                <a:sym typeface="Malgun Gothic"/>
              </a:rPr>
              <a:t>전체가 1,000마리일 때 각각의 병아리는 몇 </a:t>
            </a:r>
            <a:r>
              <a:rPr lang="ko-KR" sz="1600" i="0" u="none" strike="noStrike" cap="none" dirty="0" err="1">
                <a:solidFill>
                  <a:schemeClr val="dk1"/>
                </a:solidFill>
                <a:latin typeface="Malgun Gothic"/>
                <a:ea typeface="Malgun Gothic"/>
                <a:cs typeface="Malgun Gothic"/>
                <a:sym typeface="Malgun Gothic"/>
              </a:rPr>
              <a:t>마리씩인가</a:t>
            </a:r>
            <a:r>
              <a:rPr lang="ko-KR" sz="1600" i="0" u="none" strike="noStrike" cap="none" dirty="0">
                <a:solidFill>
                  <a:schemeClr val="dk1"/>
                </a:solidFill>
                <a:latin typeface="Malgun Gothic"/>
                <a:ea typeface="Malgun Gothic"/>
                <a:cs typeface="Malgun Gothic"/>
                <a:sym typeface="Malgun Gothic"/>
              </a:rPr>
              <a:t>?</a:t>
            </a:r>
            <a:endParaRPr sz="1600" i="0" u="none" strike="noStrike" cap="none" dirty="0">
              <a:solidFill>
                <a:schemeClr val="dk1"/>
              </a:solidFill>
              <a:latin typeface="Malgun Gothic"/>
              <a:ea typeface="Malgun Gothic"/>
              <a:cs typeface="Malgun Gothic"/>
              <a:sym typeface="Malgun Gothic"/>
            </a:endParaRPr>
          </a:p>
        </p:txBody>
      </p:sp>
      <p:pic>
        <p:nvPicPr>
          <p:cNvPr id="3595" name="Google Shape;3595;p236"/>
          <p:cNvPicPr preferRelativeResize="0"/>
          <p:nvPr/>
        </p:nvPicPr>
        <p:blipFill rotWithShape="1">
          <a:blip r:embed="rId3">
            <a:alphaModFix/>
          </a:blip>
          <a:srcRect t="15842" b="5958"/>
          <a:stretch/>
        </p:blipFill>
        <p:spPr>
          <a:xfrm>
            <a:off x="914400" y="2836050"/>
            <a:ext cx="7238999" cy="2338725"/>
          </a:xfrm>
          <a:prstGeom prst="rect">
            <a:avLst/>
          </a:prstGeom>
          <a:noFill/>
          <a:ln>
            <a:noFill/>
          </a:ln>
        </p:spPr>
      </p:pic>
      <p:pic>
        <p:nvPicPr>
          <p:cNvPr id="3596" name="Google Shape;3596;p236" descr="정규분포(1S범위)"/>
          <p:cNvPicPr preferRelativeResize="0"/>
          <p:nvPr/>
        </p:nvPicPr>
        <p:blipFill rotWithShape="1">
          <a:blip r:embed="rId4">
            <a:alphaModFix/>
          </a:blip>
          <a:srcRect l="49174"/>
          <a:stretch/>
        </p:blipFill>
        <p:spPr>
          <a:xfrm>
            <a:off x="4500564" y="2935366"/>
            <a:ext cx="879697" cy="2206239"/>
          </a:xfrm>
          <a:prstGeom prst="rect">
            <a:avLst/>
          </a:prstGeom>
          <a:noFill/>
          <a:ln>
            <a:noFill/>
          </a:ln>
        </p:spPr>
      </p:pic>
      <p:sp>
        <p:nvSpPr>
          <p:cNvPr id="3597" name="Google Shape;3597;p236"/>
          <p:cNvSpPr txBox="1"/>
          <p:nvPr/>
        </p:nvSpPr>
        <p:spPr>
          <a:xfrm>
            <a:off x="4503739" y="4102833"/>
            <a:ext cx="952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34.13%</a:t>
            </a:r>
            <a:endParaRPr sz="1400" b="0" i="0" u="none" strike="noStrike" cap="none">
              <a:solidFill>
                <a:srgbClr val="000000"/>
              </a:solidFill>
              <a:latin typeface="Arial"/>
              <a:ea typeface="Arial"/>
              <a:cs typeface="Arial"/>
              <a:sym typeface="Arial"/>
            </a:endParaRPr>
          </a:p>
        </p:txBody>
      </p:sp>
      <p:pic>
        <p:nvPicPr>
          <p:cNvPr id="3598" name="Google Shape;3598;p236" descr="정규분포(1S범위)"/>
          <p:cNvPicPr preferRelativeResize="0"/>
          <p:nvPr/>
        </p:nvPicPr>
        <p:blipFill rotWithShape="1">
          <a:blip r:embed="rId4">
            <a:alphaModFix/>
          </a:blip>
          <a:srcRect/>
          <a:stretch/>
        </p:blipFill>
        <p:spPr>
          <a:xfrm>
            <a:off x="3649663" y="2935366"/>
            <a:ext cx="1730570" cy="2206239"/>
          </a:xfrm>
          <a:prstGeom prst="rect">
            <a:avLst/>
          </a:prstGeom>
          <a:noFill/>
          <a:ln>
            <a:noFill/>
          </a:ln>
        </p:spPr>
      </p:pic>
      <p:grpSp>
        <p:nvGrpSpPr>
          <p:cNvPr id="3599" name="Google Shape;3599;p236"/>
          <p:cNvGrpSpPr/>
          <p:nvPr/>
        </p:nvGrpSpPr>
        <p:grpSpPr>
          <a:xfrm>
            <a:off x="3644900" y="4102833"/>
            <a:ext cx="1811338" cy="362943"/>
            <a:chOff x="2296" y="2496"/>
            <a:chExt cx="1141" cy="300"/>
          </a:xfrm>
        </p:grpSpPr>
        <p:sp>
          <p:nvSpPr>
            <p:cNvPr id="3600" name="Google Shape;3600;p236"/>
            <p:cNvSpPr txBox="1"/>
            <p:nvPr/>
          </p:nvSpPr>
          <p:spPr>
            <a:xfrm>
              <a:off x="2296" y="2496"/>
              <a:ext cx="600" cy="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34.13%</a:t>
              </a:r>
              <a:endParaRPr sz="1400" b="0" i="0" u="none" strike="noStrike" cap="none">
                <a:solidFill>
                  <a:srgbClr val="000000"/>
                </a:solidFill>
                <a:latin typeface="Arial"/>
                <a:ea typeface="Arial"/>
                <a:cs typeface="Arial"/>
                <a:sym typeface="Arial"/>
              </a:endParaRPr>
            </a:p>
          </p:txBody>
        </p:sp>
        <p:sp>
          <p:nvSpPr>
            <p:cNvPr id="3601" name="Google Shape;3601;p236"/>
            <p:cNvSpPr txBox="1"/>
            <p:nvPr/>
          </p:nvSpPr>
          <p:spPr>
            <a:xfrm>
              <a:off x="2837" y="2496"/>
              <a:ext cx="600" cy="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34.13%</a:t>
              </a:r>
              <a:endParaRPr sz="1400" b="0" i="0" u="none" strike="noStrike" cap="none">
                <a:solidFill>
                  <a:srgbClr val="000000"/>
                </a:solidFill>
                <a:latin typeface="Arial"/>
                <a:ea typeface="Arial"/>
                <a:cs typeface="Arial"/>
                <a:sym typeface="Arial"/>
              </a:endParaRPr>
            </a:p>
          </p:txBody>
        </p:sp>
      </p:grpSp>
      <p:pic>
        <p:nvPicPr>
          <p:cNvPr id="3602" name="Google Shape;3602;p236" descr="정규분포(2S범위-1)"/>
          <p:cNvPicPr preferRelativeResize="0"/>
          <p:nvPr/>
        </p:nvPicPr>
        <p:blipFill rotWithShape="1">
          <a:blip r:embed="rId5">
            <a:alphaModFix/>
          </a:blip>
          <a:srcRect/>
          <a:stretch/>
        </p:blipFill>
        <p:spPr>
          <a:xfrm>
            <a:off x="5357814" y="3760456"/>
            <a:ext cx="885718" cy="1387479"/>
          </a:xfrm>
          <a:prstGeom prst="rect">
            <a:avLst/>
          </a:prstGeom>
          <a:noFill/>
          <a:ln>
            <a:noFill/>
          </a:ln>
        </p:spPr>
      </p:pic>
      <p:pic>
        <p:nvPicPr>
          <p:cNvPr id="3603" name="Google Shape;3603;p236" descr="정규분포(1S범위)"/>
          <p:cNvPicPr preferRelativeResize="0"/>
          <p:nvPr/>
        </p:nvPicPr>
        <p:blipFill rotWithShape="1">
          <a:blip r:embed="rId4">
            <a:alphaModFix/>
          </a:blip>
          <a:srcRect l="49174"/>
          <a:stretch/>
        </p:blipFill>
        <p:spPr>
          <a:xfrm>
            <a:off x="4500564" y="2937786"/>
            <a:ext cx="879697" cy="2206239"/>
          </a:xfrm>
          <a:prstGeom prst="rect">
            <a:avLst/>
          </a:prstGeom>
          <a:noFill/>
          <a:ln>
            <a:noFill/>
          </a:ln>
        </p:spPr>
      </p:pic>
      <p:sp>
        <p:nvSpPr>
          <p:cNvPr id="3604" name="Google Shape;3604;p236"/>
          <p:cNvSpPr txBox="1"/>
          <p:nvPr/>
        </p:nvSpPr>
        <p:spPr>
          <a:xfrm>
            <a:off x="4503739" y="4105252"/>
            <a:ext cx="952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800" b="1" i="0" u="none" strike="noStrike" cap="none">
                <a:solidFill>
                  <a:srgbClr val="0000FF"/>
                </a:solidFill>
                <a:latin typeface="Book Antiqua"/>
                <a:ea typeface="Book Antiqua"/>
                <a:cs typeface="Book Antiqua"/>
                <a:sym typeface="Book Antiqua"/>
              </a:rPr>
              <a:t>34.13%</a:t>
            </a:r>
            <a:endParaRPr sz="1400" b="1" i="0" u="none" strike="noStrike" cap="none">
              <a:solidFill>
                <a:srgbClr val="0000FF"/>
              </a:solidFill>
            </a:endParaRPr>
          </a:p>
        </p:txBody>
      </p:sp>
      <p:sp>
        <p:nvSpPr>
          <p:cNvPr id="3605" name="Google Shape;3605;p236"/>
          <p:cNvSpPr/>
          <p:nvPr/>
        </p:nvSpPr>
        <p:spPr>
          <a:xfrm>
            <a:off x="5365751" y="4811781"/>
            <a:ext cx="952500" cy="36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ko-KR" sz="1800" b="0" i="0" u="none" strike="noStrike" cap="none">
                <a:solidFill>
                  <a:srgbClr val="000000"/>
                </a:solidFill>
                <a:latin typeface="Book Antiqua"/>
                <a:ea typeface="Book Antiqua"/>
                <a:cs typeface="Book Antiqua"/>
                <a:sym typeface="Book Antiqua"/>
              </a:rPr>
              <a:t>13.60%</a:t>
            </a:r>
            <a:endParaRPr sz="1400" b="0" i="0" u="none" strike="noStrike" cap="none">
              <a:solidFill>
                <a:srgbClr val="000000"/>
              </a:solidFill>
              <a:latin typeface="Arial"/>
              <a:ea typeface="Arial"/>
              <a:cs typeface="Arial"/>
              <a:sym typeface="Arial"/>
            </a:endParaRPr>
          </a:p>
        </p:txBody>
      </p:sp>
      <p:cxnSp>
        <p:nvCxnSpPr>
          <p:cNvPr id="3606" name="Google Shape;3606;p236"/>
          <p:cNvCxnSpPr/>
          <p:nvPr/>
        </p:nvCxnSpPr>
        <p:spPr>
          <a:xfrm>
            <a:off x="6229145" y="5436553"/>
            <a:ext cx="0" cy="232200"/>
          </a:xfrm>
          <a:prstGeom prst="straightConnector1">
            <a:avLst/>
          </a:prstGeom>
          <a:noFill/>
          <a:ln w="9525" cap="flat" cmpd="sng">
            <a:solidFill>
              <a:schemeClr val="dk1"/>
            </a:solidFill>
            <a:prstDash val="solid"/>
            <a:round/>
            <a:headEnd type="none" w="sm" len="sm"/>
            <a:tailEnd type="none" w="sm" len="sm"/>
          </a:ln>
        </p:spPr>
      </p:cxnSp>
      <p:cxnSp>
        <p:nvCxnSpPr>
          <p:cNvPr id="3607" name="Google Shape;3607;p236"/>
          <p:cNvCxnSpPr/>
          <p:nvPr/>
        </p:nvCxnSpPr>
        <p:spPr>
          <a:xfrm>
            <a:off x="4516393" y="5607413"/>
            <a:ext cx="1711200" cy="0"/>
          </a:xfrm>
          <a:prstGeom prst="straightConnector1">
            <a:avLst/>
          </a:prstGeom>
          <a:noFill/>
          <a:ln w="9525" cap="flat" cmpd="sng">
            <a:solidFill>
              <a:schemeClr val="dk1"/>
            </a:solidFill>
            <a:prstDash val="solid"/>
            <a:round/>
            <a:headEnd type="oval" w="med" len="med"/>
            <a:tailEnd type="triangle" w="med" len="med"/>
          </a:ln>
        </p:spPr>
      </p:cxnSp>
      <p:sp>
        <p:nvSpPr>
          <p:cNvPr id="3608" name="Google Shape;3608;p236"/>
          <p:cNvSpPr/>
          <p:nvPr/>
        </p:nvSpPr>
        <p:spPr>
          <a:xfrm>
            <a:off x="4951414" y="5287148"/>
            <a:ext cx="952500" cy="36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800"/>
              <a:buFont typeface="Arial"/>
              <a:buNone/>
            </a:pPr>
            <a:r>
              <a:rPr lang="ko-KR" sz="1800" b="1" i="0" u="none" strike="noStrike" cap="none">
                <a:solidFill>
                  <a:srgbClr val="0000FF"/>
                </a:solidFill>
                <a:latin typeface="Book Antiqua"/>
                <a:ea typeface="Book Antiqua"/>
                <a:cs typeface="Book Antiqua"/>
                <a:sym typeface="Book Antiqua"/>
              </a:rPr>
              <a:t>47.73%</a:t>
            </a:r>
            <a:endParaRPr sz="1400" b="1" i="0" u="none" strike="noStrike" cap="none">
              <a:solidFill>
                <a:srgbClr val="0000FF"/>
              </a:solidFill>
            </a:endParaRPr>
          </a:p>
        </p:txBody>
      </p:sp>
      <p:cxnSp>
        <p:nvCxnSpPr>
          <p:cNvPr id="3609" name="Google Shape;3609;p236"/>
          <p:cNvCxnSpPr/>
          <p:nvPr/>
        </p:nvCxnSpPr>
        <p:spPr>
          <a:xfrm>
            <a:off x="3657600" y="5838542"/>
            <a:ext cx="0" cy="284400"/>
          </a:xfrm>
          <a:prstGeom prst="straightConnector1">
            <a:avLst/>
          </a:prstGeom>
          <a:noFill/>
          <a:ln w="9525" cap="flat" cmpd="sng">
            <a:solidFill>
              <a:schemeClr val="dk1"/>
            </a:solidFill>
            <a:prstDash val="solid"/>
            <a:round/>
            <a:headEnd type="none" w="sm" len="sm"/>
            <a:tailEnd type="none" w="sm" len="sm"/>
          </a:ln>
        </p:spPr>
      </p:cxnSp>
      <p:cxnSp>
        <p:nvCxnSpPr>
          <p:cNvPr id="3610" name="Google Shape;3610;p236"/>
          <p:cNvCxnSpPr/>
          <p:nvPr/>
        </p:nvCxnSpPr>
        <p:spPr>
          <a:xfrm>
            <a:off x="5357825" y="5838542"/>
            <a:ext cx="0" cy="284400"/>
          </a:xfrm>
          <a:prstGeom prst="straightConnector1">
            <a:avLst/>
          </a:prstGeom>
          <a:noFill/>
          <a:ln w="9525" cap="flat" cmpd="sng">
            <a:solidFill>
              <a:schemeClr val="dk1"/>
            </a:solidFill>
            <a:prstDash val="solid"/>
            <a:round/>
            <a:headEnd type="none" w="sm" len="sm"/>
            <a:tailEnd type="none" w="sm" len="sm"/>
          </a:ln>
        </p:spPr>
      </p:cxnSp>
      <p:cxnSp>
        <p:nvCxnSpPr>
          <p:cNvPr id="3611" name="Google Shape;3611;p236"/>
          <p:cNvCxnSpPr/>
          <p:nvPr/>
        </p:nvCxnSpPr>
        <p:spPr>
          <a:xfrm>
            <a:off x="3666300" y="5959543"/>
            <a:ext cx="1685100" cy="0"/>
          </a:xfrm>
          <a:prstGeom prst="straightConnector1">
            <a:avLst/>
          </a:prstGeom>
          <a:noFill/>
          <a:ln w="9525" cap="flat" cmpd="sng">
            <a:solidFill>
              <a:schemeClr val="dk1"/>
            </a:solidFill>
            <a:prstDash val="solid"/>
            <a:round/>
            <a:headEnd type="triangle" w="med" len="med"/>
            <a:tailEnd type="triangle" w="med" len="med"/>
          </a:ln>
        </p:spPr>
      </p:cxnSp>
      <p:sp>
        <p:nvSpPr>
          <p:cNvPr id="3612" name="Google Shape;3612;p236"/>
          <p:cNvSpPr txBox="1"/>
          <p:nvPr/>
        </p:nvSpPr>
        <p:spPr>
          <a:xfrm>
            <a:off x="4107663" y="5636928"/>
            <a:ext cx="952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b="1" i="0" u="none" strike="noStrike" cap="none">
                <a:solidFill>
                  <a:srgbClr val="0000FF"/>
                </a:solidFill>
                <a:latin typeface="Book Antiqua"/>
                <a:ea typeface="Book Antiqua"/>
                <a:cs typeface="Book Antiqua"/>
                <a:sym typeface="Book Antiqua"/>
              </a:rPr>
              <a:t>68.26%</a:t>
            </a:r>
            <a:endParaRPr sz="1400" b="1" i="0" u="none" strike="noStrike" cap="none">
              <a:solidFill>
                <a:srgbClr val="0000FF"/>
              </a:solidFill>
            </a:endParaRPr>
          </a:p>
        </p:txBody>
      </p:sp>
      <p:cxnSp>
        <p:nvCxnSpPr>
          <p:cNvPr id="3613" name="Google Shape;3613;p236"/>
          <p:cNvCxnSpPr/>
          <p:nvPr/>
        </p:nvCxnSpPr>
        <p:spPr>
          <a:xfrm>
            <a:off x="4526669" y="5436553"/>
            <a:ext cx="0" cy="232200"/>
          </a:xfrm>
          <a:prstGeom prst="straightConnector1">
            <a:avLst/>
          </a:prstGeom>
          <a:noFill/>
          <a:ln w="9525" cap="flat" cmpd="sng">
            <a:solidFill>
              <a:schemeClr val="dk1"/>
            </a:solidFill>
            <a:prstDash val="solid"/>
            <a:round/>
            <a:headEnd type="none" w="sm" len="sm"/>
            <a:tailEnd type="none" w="sm" len="sm"/>
          </a:ln>
        </p:spPr>
      </p:cxnSp>
      <p:pic>
        <p:nvPicPr>
          <p:cNvPr id="3614" name="Google Shape;3614;p236" descr="{&quot;font&quot;:{&quot;family&quot;:&quot;Arial&quot;,&quot;color&quot;:&quot;#000000&quot;,&quot;size&quot;:12},&quot;id&quot;:&quot;273&quot;,&quot;code&quot;:&quot;$$-4\\sigma$$&quot;,&quot;type&quot;:&quot;$$&quot;,&quot;aid&quot;:null,&quot;backgroundColorModified&quot;:false,&quot;backgroundColor&quot;:&quot;#FFFFFF&quot;,&quot;ts&quot;:1724729032659,&quot;cs&quot;:&quot;3SCQYNjZC9C32RXd+drLmA==&quot;,&quot;size&quot;:{&quot;width&quot;:33.333333333333336,&quot;height&quot;:13}}"/>
          <p:cNvPicPr preferRelativeResize="0"/>
          <p:nvPr/>
        </p:nvPicPr>
        <p:blipFill>
          <a:blip r:embed="rId6">
            <a:alphaModFix/>
          </a:blip>
          <a:stretch>
            <a:fillRect/>
          </a:stretch>
        </p:blipFill>
        <p:spPr>
          <a:xfrm>
            <a:off x="873975" y="5185751"/>
            <a:ext cx="317500" cy="123825"/>
          </a:xfrm>
          <a:prstGeom prst="rect">
            <a:avLst/>
          </a:prstGeom>
          <a:noFill/>
          <a:ln>
            <a:noFill/>
          </a:ln>
        </p:spPr>
      </p:pic>
      <p:pic>
        <p:nvPicPr>
          <p:cNvPr id="3615" name="Google Shape;3615;p236" descr="{&quot;type&quot;:&quot;$$&quot;,&quot;aid&quot;:null,&quot;code&quot;:&quot;$$-3\\sigma$$&quot;,&quot;font&quot;:{&quot;color&quot;:&quot;#000000&quot;,&quot;family&quot;:&quot;Arial&quot;,&quot;size&quot;:12},&quot;backgroundColorModified&quot;:false,&quot;backgroundColor&quot;:&quot;#FFFFFF&quot;,&quot;id&quot;:&quot;273&quot;,&quot;ts&quot;:1724728863004,&quot;cs&quot;:&quot;R3rm+k26zBE2YMFNiQjY9Q==&quot;,&quot;size&quot;:{&quot;width&quot;:33.333333333333336,&quot;height&quot;:13}}"/>
          <p:cNvPicPr preferRelativeResize="0"/>
          <p:nvPr/>
        </p:nvPicPr>
        <p:blipFill>
          <a:blip r:embed="rId7">
            <a:alphaModFix/>
          </a:blip>
          <a:stretch>
            <a:fillRect/>
          </a:stretch>
        </p:blipFill>
        <p:spPr>
          <a:xfrm>
            <a:off x="1712175" y="5185751"/>
            <a:ext cx="317500" cy="123825"/>
          </a:xfrm>
          <a:prstGeom prst="rect">
            <a:avLst/>
          </a:prstGeom>
          <a:noFill/>
          <a:ln>
            <a:noFill/>
          </a:ln>
        </p:spPr>
      </p:pic>
      <p:pic>
        <p:nvPicPr>
          <p:cNvPr id="3616" name="Google Shape;3616;p236" descr="{&quot;font&quot;:{&quot;color&quot;:&quot;#000000&quot;,&quot;family&quot;:&quot;Arial&quot;,&quot;size&quot;:12},&quot;code&quot;:&quot;$$-2\\sigma$$&quot;,&quot;type&quot;:&quot;$$&quot;,&quot;backgroundColorModified&quot;:false,&quot;aid&quot;:null,&quot;id&quot;:&quot;273&quot;,&quot;backgroundColor&quot;:&quot;#FFFFFF&quot;,&quot;ts&quot;:1724729056171,&quot;cs&quot;:&quot;u4uG3VAjlvNEDmOdi8xuTw==&quot;,&quot;size&quot;:{&quot;width&quot;:33.333333333333336,&quot;height&quot;:12.833333333333334}}"/>
          <p:cNvPicPr preferRelativeResize="0"/>
          <p:nvPr/>
        </p:nvPicPr>
        <p:blipFill>
          <a:blip r:embed="rId8">
            <a:alphaModFix/>
          </a:blip>
          <a:stretch>
            <a:fillRect/>
          </a:stretch>
        </p:blipFill>
        <p:spPr>
          <a:xfrm>
            <a:off x="2626575" y="5186545"/>
            <a:ext cx="317500" cy="122238"/>
          </a:xfrm>
          <a:prstGeom prst="rect">
            <a:avLst/>
          </a:prstGeom>
          <a:noFill/>
          <a:ln>
            <a:noFill/>
          </a:ln>
        </p:spPr>
      </p:pic>
      <p:pic>
        <p:nvPicPr>
          <p:cNvPr id="3617" name="Google Shape;3617;p236" descr="{&quot;backgroundColor&quot;:&quot;#FFFFFF&quot;,&quot;aid&quot;:null,&quot;type&quot;:&quot;$$&quot;,&quot;id&quot;:&quot;273&quot;,&quot;backgroundColorModified&quot;:false,&quot;code&quot;:&quot;$$-\\sigma$$&quot;,&quot;font&quot;:{&quot;color&quot;:&quot;#000000&quot;,&quot;size&quot;:12,&quot;family&quot;:&quot;Arial&quot;},&quot;ts&quot;:1724729090519,&quot;cs&quot;:&quot;onJD9cC7s9pniP1gK9ev9g==&quot;,&quot;size&quot;:{&quot;width&quot;:23.833333333333332,&quot;height&quot;:8.333333333333334}}"/>
          <p:cNvPicPr preferRelativeResize="0"/>
          <p:nvPr/>
        </p:nvPicPr>
        <p:blipFill>
          <a:blip r:embed="rId9">
            <a:alphaModFix/>
          </a:blip>
          <a:stretch>
            <a:fillRect/>
          </a:stretch>
        </p:blipFill>
        <p:spPr>
          <a:xfrm>
            <a:off x="3464775" y="5207976"/>
            <a:ext cx="227013" cy="79375"/>
          </a:xfrm>
          <a:prstGeom prst="rect">
            <a:avLst/>
          </a:prstGeom>
          <a:noFill/>
          <a:ln>
            <a:noFill/>
          </a:ln>
        </p:spPr>
      </p:pic>
      <p:pic>
        <p:nvPicPr>
          <p:cNvPr id="3618" name="Google Shape;3618;p236" descr="{&quot;type&quot;:&quot;$$&quot;,&quot;font&quot;:{&quot;color&quot;:&quot;#000000&quot;,&quot;size&quot;:12,&quot;family&quot;:&quot;Arial&quot;},&quot;backgroundColor&quot;:&quot;#FFFFFF&quot;,&quot;backgroundColorModified&quot;:false,&quot;aid&quot;:null,&quot;code&quot;:&quot;$$\\mu$$&quot;,&quot;id&quot;:&quot;273&quot;,&quot;ts&quot;:1724729117354,&quot;cs&quot;:&quot;QiSjw5iZnd1v7Vi0t/4/aw==&quot;,&quot;size&quot;:{&quot;width&quot;:10.666666666666666,&quot;height&quot;:12.5}}"/>
          <p:cNvPicPr preferRelativeResize="0"/>
          <p:nvPr/>
        </p:nvPicPr>
        <p:blipFill>
          <a:blip r:embed="rId10">
            <a:alphaModFix/>
          </a:blip>
          <a:stretch>
            <a:fillRect/>
          </a:stretch>
        </p:blipFill>
        <p:spPr>
          <a:xfrm>
            <a:off x="4427132" y="5188132"/>
            <a:ext cx="101600" cy="119063"/>
          </a:xfrm>
          <a:prstGeom prst="rect">
            <a:avLst/>
          </a:prstGeom>
          <a:noFill/>
          <a:ln>
            <a:noFill/>
          </a:ln>
        </p:spPr>
      </p:pic>
      <p:pic>
        <p:nvPicPr>
          <p:cNvPr id="3619" name="Google Shape;3619;p236" descr="{&quot;backgroundColor&quot;:&quot;#FFFFFF&quot;,&quot;aid&quot;:null,&quot;backgroundColorModified&quot;:false,&quot;font&quot;:{&quot;color&quot;:&quot;#000000&quot;,&quot;size&quot;:12,&quot;family&quot;:&quot;Arial&quot;},&quot;id&quot;:&quot;273&quot;,&quot;code&quot;:&quot;$$\\sigma$$&quot;,&quot;type&quot;:&quot;$$&quot;,&quot;ts&quot;:1724729166349,&quot;cs&quot;:&quot;702BPTd/HnxnS8T3yNwmKg==&quot;,&quot;size&quot;:{&quot;width&quot;:10.333333333333334,&quot;height&quot;:8.333333333333334}}"/>
          <p:cNvPicPr preferRelativeResize="0"/>
          <p:nvPr/>
        </p:nvPicPr>
        <p:blipFill>
          <a:blip r:embed="rId11">
            <a:alphaModFix/>
          </a:blip>
          <a:stretch>
            <a:fillRect/>
          </a:stretch>
        </p:blipFill>
        <p:spPr>
          <a:xfrm>
            <a:off x="5326713" y="5207976"/>
            <a:ext cx="98425" cy="79375"/>
          </a:xfrm>
          <a:prstGeom prst="rect">
            <a:avLst/>
          </a:prstGeom>
          <a:noFill/>
          <a:ln>
            <a:noFill/>
          </a:ln>
        </p:spPr>
      </p:pic>
      <p:pic>
        <p:nvPicPr>
          <p:cNvPr id="3620" name="Google Shape;3620;p236" descr="{&quot;backgroundColorModified&quot;:false,&quot;font&quot;:{&quot;family&quot;:&quot;Arial&quot;,&quot;color&quot;:&quot;#000000&quot;,&quot;size&quot;:12},&quot;backgroundColor&quot;:&quot;#FFFFFF&quot;,&quot;aid&quot;:null,&quot;type&quot;:&quot;$$&quot;,&quot;id&quot;:&quot;273&quot;,&quot;code&quot;:&quot;$$2\\sigma$$&quot;,&quot;ts&quot;:1724729189447,&quot;cs&quot;:&quot;3uuAiNJgpFU3thCZqr8f8w==&quot;,&quot;size&quot;:{&quot;width&quot;:19.333333333333332,&quot;height&quot;:12.833333333333334}}"/>
          <p:cNvPicPr preferRelativeResize="0"/>
          <p:nvPr/>
        </p:nvPicPr>
        <p:blipFill>
          <a:blip r:embed="rId12">
            <a:alphaModFix/>
          </a:blip>
          <a:stretch>
            <a:fillRect/>
          </a:stretch>
        </p:blipFill>
        <p:spPr>
          <a:xfrm>
            <a:off x="6166653" y="5186545"/>
            <a:ext cx="184150" cy="122238"/>
          </a:xfrm>
          <a:prstGeom prst="rect">
            <a:avLst/>
          </a:prstGeom>
          <a:noFill/>
          <a:ln>
            <a:noFill/>
          </a:ln>
        </p:spPr>
      </p:pic>
      <p:pic>
        <p:nvPicPr>
          <p:cNvPr id="3621" name="Google Shape;3621;p236" descr="{&quot;aid&quot;:null,&quot;id&quot;:&quot;273&quot;,&quot;backgroundColorModified&quot;:false,&quot;backgroundColor&quot;:&quot;#FFFFFF&quot;,&quot;type&quot;:&quot;$$&quot;,&quot;code&quot;:&quot;$$3\\sigma$$&quot;,&quot;font&quot;:{&quot;family&quot;:&quot;Arial&quot;,&quot;size&quot;:12,&quot;color&quot;:&quot;#000000&quot;},&quot;ts&quot;:1724729214522,&quot;cs&quot;:&quot;rq9CyQM/+Vl5oZgt+j8JJg==&quot;,&quot;size&quot;:{&quot;width&quot;:19.5,&quot;height&quot;:13}}"/>
          <p:cNvPicPr preferRelativeResize="0"/>
          <p:nvPr/>
        </p:nvPicPr>
        <p:blipFill>
          <a:blip r:embed="rId13">
            <a:alphaModFix/>
          </a:blip>
          <a:stretch>
            <a:fillRect/>
          </a:stretch>
        </p:blipFill>
        <p:spPr>
          <a:xfrm>
            <a:off x="7023494" y="5185751"/>
            <a:ext cx="185738" cy="123825"/>
          </a:xfrm>
          <a:prstGeom prst="rect">
            <a:avLst/>
          </a:prstGeom>
          <a:noFill/>
          <a:ln>
            <a:noFill/>
          </a:ln>
        </p:spPr>
      </p:pic>
      <p:pic>
        <p:nvPicPr>
          <p:cNvPr id="3622" name="Google Shape;3622;p236" descr="{&quot;backgroundColorModified&quot;:false,&quot;code&quot;:&quot;$$4\\sigma$$&quot;,&quot;aid&quot;:null,&quot;type&quot;:&quot;$$&quot;,&quot;font&quot;:{&quot;color&quot;:&quot;#000000&quot;,&quot;family&quot;:&quot;Arial&quot;,&quot;size&quot;:12},&quot;backgroundColor&quot;:&quot;#FFFFFF&quot;,&quot;id&quot;:&quot;273&quot;,&quot;ts&quot;:1724729232047,&quot;cs&quot;:&quot;6KL4lOiI17KrYjfo24+Btg==&quot;,&quot;size&quot;:{&quot;width&quot;:19.833333333333332,&quot;height&quot;:13}}"/>
          <p:cNvPicPr preferRelativeResize="0"/>
          <p:nvPr/>
        </p:nvPicPr>
        <p:blipFill>
          <a:blip r:embed="rId14">
            <a:alphaModFix/>
          </a:blip>
          <a:stretch>
            <a:fillRect/>
          </a:stretch>
        </p:blipFill>
        <p:spPr>
          <a:xfrm>
            <a:off x="7985147" y="5185751"/>
            <a:ext cx="188913" cy="123825"/>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3626"/>
        <p:cNvGrpSpPr/>
        <p:nvPr/>
      </p:nvGrpSpPr>
      <p:grpSpPr>
        <a:xfrm>
          <a:off x="0" y="0"/>
          <a:ext cx="0" cy="0"/>
          <a:chOff x="0" y="0"/>
          <a:chExt cx="0" cy="0"/>
        </a:xfrm>
      </p:grpSpPr>
      <p:sp>
        <p:nvSpPr>
          <p:cNvPr id="3627" name="Google Shape;3627;p23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628" name="Google Shape;3628;p23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237</a:t>
            </a:fld>
            <a:endParaRPr/>
          </a:p>
        </p:txBody>
      </p:sp>
      <p:sp>
        <p:nvSpPr>
          <p:cNvPr id="3629" name="Google Shape;3629;p237"/>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정규분포표</a:t>
            </a:r>
            <a:endParaRPr/>
          </a:p>
        </p:txBody>
      </p:sp>
      <p:sp>
        <p:nvSpPr>
          <p:cNvPr id="3630" name="Google Shape;3630;p237"/>
          <p:cNvSpPr txBox="1">
            <a:spLocks noGrp="1"/>
          </p:cNvSpPr>
          <p:nvPr>
            <p:ph type="sldNum" idx="12"/>
          </p:nvPr>
        </p:nvSpPr>
        <p:spPr>
          <a:xfrm>
            <a:off x="4297650" y="6326552"/>
            <a:ext cx="548700" cy="40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en-US" altLang="ko-KR"/>
              <a:t>237</a:t>
            </a:fld>
            <a:endParaRPr/>
          </a:p>
        </p:txBody>
      </p:sp>
      <p:sp>
        <p:nvSpPr>
          <p:cNvPr id="3631" name="Google Shape;3631;p237"/>
          <p:cNvSpPr txBox="1"/>
          <p:nvPr/>
        </p:nvSpPr>
        <p:spPr>
          <a:xfrm>
            <a:off x="152400" y="152400"/>
            <a:ext cx="30000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600">
                <a:solidFill>
                  <a:schemeClr val="dk1"/>
                </a:solidFill>
              </a:rPr>
              <a:t>P(X ≤ x)</a:t>
            </a:r>
            <a:endParaRPr/>
          </a:p>
        </p:txBody>
      </p:sp>
      <p:graphicFrame>
        <p:nvGraphicFramePr>
          <p:cNvPr id="3632" name="Google Shape;3632;p237"/>
          <p:cNvGraphicFramePr/>
          <p:nvPr/>
        </p:nvGraphicFramePr>
        <p:xfrm>
          <a:off x="478750" y="1484254"/>
          <a:ext cx="8228000" cy="4013450"/>
        </p:xfrm>
        <a:graphic>
          <a:graphicData uri="http://schemas.openxmlformats.org/drawingml/2006/table">
            <a:tbl>
              <a:tblPr>
                <a:noFill/>
                <a:tableStyleId>{0944CDFF-17AD-4667-B9B5-D25C10F7F634}</a:tableStyleId>
              </a:tblPr>
              <a:tblGrid>
                <a:gridCol w="514250">
                  <a:extLst>
                    <a:ext uri="{9D8B030D-6E8A-4147-A177-3AD203B41FA5}">
                      <a16:colId xmlns:a16="http://schemas.microsoft.com/office/drawing/2014/main" val="20000"/>
                    </a:ext>
                  </a:extLst>
                </a:gridCol>
                <a:gridCol w="514250">
                  <a:extLst>
                    <a:ext uri="{9D8B030D-6E8A-4147-A177-3AD203B41FA5}">
                      <a16:colId xmlns:a16="http://schemas.microsoft.com/office/drawing/2014/main" val="20001"/>
                    </a:ext>
                  </a:extLst>
                </a:gridCol>
                <a:gridCol w="514250">
                  <a:extLst>
                    <a:ext uri="{9D8B030D-6E8A-4147-A177-3AD203B41FA5}">
                      <a16:colId xmlns:a16="http://schemas.microsoft.com/office/drawing/2014/main" val="20002"/>
                    </a:ext>
                  </a:extLst>
                </a:gridCol>
                <a:gridCol w="514250">
                  <a:extLst>
                    <a:ext uri="{9D8B030D-6E8A-4147-A177-3AD203B41FA5}">
                      <a16:colId xmlns:a16="http://schemas.microsoft.com/office/drawing/2014/main" val="20003"/>
                    </a:ext>
                  </a:extLst>
                </a:gridCol>
                <a:gridCol w="514250">
                  <a:extLst>
                    <a:ext uri="{9D8B030D-6E8A-4147-A177-3AD203B41FA5}">
                      <a16:colId xmlns:a16="http://schemas.microsoft.com/office/drawing/2014/main" val="20004"/>
                    </a:ext>
                  </a:extLst>
                </a:gridCol>
                <a:gridCol w="514250">
                  <a:extLst>
                    <a:ext uri="{9D8B030D-6E8A-4147-A177-3AD203B41FA5}">
                      <a16:colId xmlns:a16="http://schemas.microsoft.com/office/drawing/2014/main" val="20005"/>
                    </a:ext>
                  </a:extLst>
                </a:gridCol>
                <a:gridCol w="514250">
                  <a:extLst>
                    <a:ext uri="{9D8B030D-6E8A-4147-A177-3AD203B41FA5}">
                      <a16:colId xmlns:a16="http://schemas.microsoft.com/office/drawing/2014/main" val="20006"/>
                    </a:ext>
                  </a:extLst>
                </a:gridCol>
                <a:gridCol w="514250">
                  <a:extLst>
                    <a:ext uri="{9D8B030D-6E8A-4147-A177-3AD203B41FA5}">
                      <a16:colId xmlns:a16="http://schemas.microsoft.com/office/drawing/2014/main" val="20007"/>
                    </a:ext>
                  </a:extLst>
                </a:gridCol>
                <a:gridCol w="514250">
                  <a:extLst>
                    <a:ext uri="{9D8B030D-6E8A-4147-A177-3AD203B41FA5}">
                      <a16:colId xmlns:a16="http://schemas.microsoft.com/office/drawing/2014/main" val="20008"/>
                    </a:ext>
                  </a:extLst>
                </a:gridCol>
                <a:gridCol w="514250">
                  <a:extLst>
                    <a:ext uri="{9D8B030D-6E8A-4147-A177-3AD203B41FA5}">
                      <a16:colId xmlns:a16="http://schemas.microsoft.com/office/drawing/2014/main" val="20009"/>
                    </a:ext>
                  </a:extLst>
                </a:gridCol>
                <a:gridCol w="514250">
                  <a:extLst>
                    <a:ext uri="{9D8B030D-6E8A-4147-A177-3AD203B41FA5}">
                      <a16:colId xmlns:a16="http://schemas.microsoft.com/office/drawing/2014/main" val="20010"/>
                    </a:ext>
                  </a:extLst>
                </a:gridCol>
                <a:gridCol w="514250">
                  <a:extLst>
                    <a:ext uri="{9D8B030D-6E8A-4147-A177-3AD203B41FA5}">
                      <a16:colId xmlns:a16="http://schemas.microsoft.com/office/drawing/2014/main" val="20011"/>
                    </a:ext>
                  </a:extLst>
                </a:gridCol>
                <a:gridCol w="514250">
                  <a:extLst>
                    <a:ext uri="{9D8B030D-6E8A-4147-A177-3AD203B41FA5}">
                      <a16:colId xmlns:a16="http://schemas.microsoft.com/office/drawing/2014/main" val="20012"/>
                    </a:ext>
                  </a:extLst>
                </a:gridCol>
                <a:gridCol w="514250">
                  <a:extLst>
                    <a:ext uri="{9D8B030D-6E8A-4147-A177-3AD203B41FA5}">
                      <a16:colId xmlns:a16="http://schemas.microsoft.com/office/drawing/2014/main" val="20013"/>
                    </a:ext>
                  </a:extLst>
                </a:gridCol>
                <a:gridCol w="514250">
                  <a:extLst>
                    <a:ext uri="{9D8B030D-6E8A-4147-A177-3AD203B41FA5}">
                      <a16:colId xmlns:a16="http://schemas.microsoft.com/office/drawing/2014/main" val="20014"/>
                    </a:ext>
                  </a:extLst>
                </a:gridCol>
                <a:gridCol w="514250">
                  <a:extLst>
                    <a:ext uri="{9D8B030D-6E8A-4147-A177-3AD203B41FA5}">
                      <a16:colId xmlns:a16="http://schemas.microsoft.com/office/drawing/2014/main" val="20015"/>
                    </a:ext>
                  </a:extLst>
                </a:gridCol>
              </a:tblGrid>
              <a:tr h="264575">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정규분포</a:t>
                      </a:r>
                      <a:endParaRPr sz="900">
                        <a:latin typeface="Malgun Gothic"/>
                        <a:ea typeface="Malgun Gothic"/>
                        <a:cs typeface="Malgun Gothic"/>
                        <a:sym typeface="Malgun Gothic"/>
                      </a:endParaRPr>
                    </a:p>
                  </a:txBody>
                  <a:tcPr marL="0" marR="0" marT="0" marB="18000" anchor="ctr">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μ = 0</a:t>
                      </a:r>
                      <a:endParaRPr sz="900">
                        <a:latin typeface="Malgun Gothic"/>
                        <a:ea typeface="Malgun Gothic"/>
                        <a:cs typeface="Malgun Gothic"/>
                        <a:sym typeface="Malgun Gothic"/>
                      </a:endParaRPr>
                    </a:p>
                  </a:txBody>
                  <a:tcPr marL="0" marR="0" marT="0" marB="18000" anchor="ctr">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σ = 1</a:t>
                      </a:r>
                      <a:endParaRPr sz="900">
                        <a:latin typeface="Malgun Gothic"/>
                        <a:ea typeface="Malgun Gothic"/>
                        <a:cs typeface="Malgun Gothic"/>
                        <a:sym typeface="Malgun Gothic"/>
                      </a:endParaRPr>
                    </a:p>
                  </a:txBody>
                  <a:tcPr marL="0" marR="0" marT="0" marB="18000" anchor="ctr">
                    <a:lnB w="9525" cap="flat" cmpd="sng">
                      <a:solidFill>
                        <a:srgbClr val="A0A0A0"/>
                      </a:solidFill>
                      <a:prstDash val="solid"/>
                      <a:round/>
                      <a:headEnd type="none" w="sm" len="sm"/>
                      <a:tailEnd type="none" w="sm" len="sm"/>
                    </a:lnB>
                  </a:tcPr>
                </a:tc>
                <a:tc gridSpan="13">
                  <a:txBody>
                    <a:bodyPr/>
                    <a:lstStyle/>
                    <a:p>
                      <a:pPr marL="0" lvl="0" indent="0" algn="ctr" rtl="0">
                        <a:spcBef>
                          <a:spcPts val="0"/>
                        </a:spcBef>
                        <a:spcAft>
                          <a:spcPts val="0"/>
                        </a:spcAft>
                        <a:buNone/>
                      </a:pPr>
                      <a:endParaRPr sz="500">
                        <a:latin typeface="Malgun Gothic"/>
                        <a:ea typeface="Malgun Gothic"/>
                        <a:cs typeface="Malgun Gothic"/>
                        <a:sym typeface="Malgun Gothic"/>
                      </a:endParaRPr>
                    </a:p>
                  </a:txBody>
                  <a:tcPr marL="0" marR="0" marT="0" marB="18000" anchor="ctr">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A0A0A0"/>
                      </a:solidFill>
                      <a:prstDash val="solid"/>
                      <a:round/>
                      <a:headEnd type="none" w="sm" len="sm"/>
                      <a:tailEnd type="none" w="sm" len="sm"/>
                    </a:lnB>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178125">
                <a:tc>
                  <a:txBody>
                    <a:bodyPr/>
                    <a:lstStyle/>
                    <a:p>
                      <a:pPr marL="0" lvl="0" indent="0" algn="ctr" rtl="0">
                        <a:spcBef>
                          <a:spcPts val="0"/>
                        </a:spcBef>
                        <a:spcAft>
                          <a:spcPts val="0"/>
                        </a:spcAft>
                        <a:buNone/>
                      </a:pPr>
                      <a:r>
                        <a:rPr lang="ko-KR" sz="900">
                          <a:latin typeface="Times New Roman"/>
                          <a:ea typeface="Times New Roman"/>
                          <a:cs typeface="Times New Roman"/>
                          <a:sym typeface="Times New Roman"/>
                        </a:rPr>
                        <a:t>x</a:t>
                      </a:r>
                      <a:endParaRPr sz="900">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Times New Roman"/>
                          <a:ea typeface="Times New Roman"/>
                          <a:cs typeface="Times New Roman"/>
                          <a:sym typeface="Times New Roman"/>
                        </a:rPr>
                        <a:t>P(X ≤ x)</a:t>
                      </a:r>
                      <a:endParaRPr sz="900">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178125">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-3.99</a:t>
                      </a:r>
                      <a:endParaRPr sz="1000">
                        <a:latin typeface="Malgun Gothic"/>
                        <a:ea typeface="Malgun Gothic"/>
                        <a:cs typeface="Malgun Gothic"/>
                        <a:sym typeface="Malgun Gothic"/>
                      </a:endParaRPr>
                    </a:p>
                  </a:txBody>
                  <a:tcPr marL="0" marR="0" marT="0" marB="18000" anchor="ctr">
                    <a:lnT w="9525" cap="flat" cmpd="sng">
                      <a:solidFill>
                        <a:srgbClr val="A0A0A0"/>
                      </a:solidFill>
                      <a:prstDash val="solid"/>
                      <a:round/>
                      <a:headEnd type="none" w="sm" len="sm"/>
                      <a:tailEnd type="none" w="sm" len="sm"/>
                    </a:lnT>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-2.99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0.0014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-1.99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0.0233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0.1611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0.01</a:t>
                      </a:r>
                      <a:endParaRPr sz="1000">
                        <a:latin typeface="Malgun Gothic"/>
                        <a:ea typeface="Malgun Gothic"/>
                        <a:cs typeface="Malgun Gothic"/>
                        <a:sym typeface="Malgun Gothic"/>
                      </a:endParaRPr>
                    </a:p>
                  </a:txBody>
                  <a:tcPr marL="0" marR="0" marT="0" marB="18000" anchor="ctr">
                    <a:lnT w="9525" cap="flat" cmpd="sng">
                      <a:solidFill>
                        <a:srgbClr val="A0A0A0"/>
                      </a:solidFill>
                      <a:prstDash val="solid"/>
                      <a:round/>
                      <a:headEnd type="none" w="sm" len="sm"/>
                      <a:tailEnd type="none" w="sm" len="sm"/>
                    </a:lnT>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0.5040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1.01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2.01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0.9778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3.01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0.9987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T w="9525" cap="flat" cmpd="sng">
                      <a:solidFill>
                        <a:srgbClr val="A0A0A0"/>
                      </a:solidFill>
                      <a:prstDash val="solid"/>
                      <a:round/>
                      <a:headEnd type="none" w="sm" len="sm"/>
                      <a:tailEnd type="none" w="sm" len="sm"/>
                    </a:lnT>
                  </a:tcPr>
                </a:tc>
                <a:extLst>
                  <a:ext uri="{0D108BD9-81ED-4DB2-BD59-A6C34878D82A}">
                    <a16:rowId xmlns:a16="http://schemas.microsoft.com/office/drawing/2014/main" val="10002"/>
                  </a:ext>
                </a:extLst>
              </a:tr>
              <a:tr h="178125">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-3.98</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-2.98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-1.98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0.0239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0.1635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0.5080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0.9783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r h="178125">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-3.97</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-2.97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-1.97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0.0244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0.1660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0.5120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0.9788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r h="178125">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-3.96</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-2.96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-1.96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0.0250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0.1685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0.04</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0.5160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0.9793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5"/>
                  </a:ext>
                </a:extLst>
              </a:tr>
              <a:tr h="178125">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-3.95</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-2.95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-1.95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0.0256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0.1711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0.05</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0.5199</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0.9798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6"/>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-3.94</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-2.94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-1.94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0.0262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-0.94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0.1736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0.06</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0.5239</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99999"/>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2.06</a:t>
                      </a:r>
                      <a:endParaRPr sz="1000">
                        <a:latin typeface="Malgun Gothic"/>
                        <a:ea typeface="Malgun Gothic"/>
                        <a:cs typeface="Malgun Gothic"/>
                        <a:sym typeface="Malgun Gothic"/>
                      </a:endParaRPr>
                    </a:p>
                  </a:txBody>
                  <a:tcPr marL="0" marR="0" marT="0" marB="180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0.9803</a:t>
                      </a:r>
                      <a:endParaRPr sz="1000">
                        <a:latin typeface="Malgun Gothic"/>
                        <a:ea typeface="Malgun Gothic"/>
                        <a:cs typeface="Malgun Gothic"/>
                        <a:sym typeface="Malgun Gothic"/>
                      </a:endParaRPr>
                    </a:p>
                  </a:txBody>
                  <a:tcPr marL="0" marR="0" marT="0" marB="1800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3.06</a:t>
                      </a:r>
                      <a:endParaRPr sz="1000">
                        <a:latin typeface="Malgun Gothic"/>
                        <a:ea typeface="Malgun Gothic"/>
                        <a:cs typeface="Malgun Gothic"/>
                        <a:sym typeface="Malgun Gothic"/>
                      </a:endParaRPr>
                    </a:p>
                  </a:txBody>
                  <a:tcPr marL="0" marR="0" marT="0" marB="18000" anchor="ctr">
                    <a:lnL w="9525" cap="flat" cmpd="sng">
                      <a:solidFill>
                        <a:srgbClr val="999999"/>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7"/>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-3.93</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0.0268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0.1762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0.07</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0.5279</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8"/>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-3.92</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0.0274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0.1788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0.08</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0.5319</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0.9812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9"/>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-3.91</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0.0281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0.1814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0.09</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0.5359</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0.9817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0"/>
                  </a:ext>
                </a:extLst>
              </a:tr>
              <a:tr h="18637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-3.90</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0.1841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0.10</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0.5398</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0.9821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1"/>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-3.89</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0.0294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0.1867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0.11</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0.5438</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0.9826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2"/>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-3.88</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0.0301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0.1894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0.12</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0.5478</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0.9830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3"/>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-3.87</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0.0307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0.1922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0.13</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0.5517</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0.9834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4"/>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-3.86</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0.1949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0.14</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0.5557</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0.9838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5"/>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-3.85</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0.0322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0.1977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0.15</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0.5596</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0.9842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6"/>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-3.84</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0.0329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0.2005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0.16</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0.5636</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0.9846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7"/>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-3.83</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0.0336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0.2033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0.17</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0.5675</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0.9850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8"/>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-3.82</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0.0344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0.2061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0.18</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0.5714</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0.9854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9"/>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-3.81</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0.0351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0.2090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0.19</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0.5753</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0.9857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20"/>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-3.80</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0.0359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0.2119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0.20</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0.5793</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1.20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2.20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0.9861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3.20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21"/>
                  </a:ext>
                </a:extLst>
              </a:tr>
            </a:tbl>
          </a:graphicData>
        </a:graphic>
      </p:graphicFrame>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3636"/>
        <p:cNvGrpSpPr/>
        <p:nvPr/>
      </p:nvGrpSpPr>
      <p:grpSpPr>
        <a:xfrm>
          <a:off x="0" y="0"/>
          <a:ext cx="0" cy="0"/>
          <a:chOff x="0" y="0"/>
          <a:chExt cx="0" cy="0"/>
        </a:xfrm>
      </p:grpSpPr>
      <p:sp>
        <p:nvSpPr>
          <p:cNvPr id="3637" name="Google Shape;3637;p238"/>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 예제</a:t>
            </a:r>
            <a:endParaRPr/>
          </a:p>
        </p:txBody>
      </p:sp>
      <p:sp>
        <p:nvSpPr>
          <p:cNvPr id="3638" name="Google Shape;3638;p23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12. 연속형 확률분포 - 정규분포</a:t>
            </a:r>
            <a:endParaRPr/>
          </a:p>
        </p:txBody>
      </p:sp>
      <p:sp>
        <p:nvSpPr>
          <p:cNvPr id="3639" name="Google Shape;3639;p23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238</a:t>
            </a:fld>
            <a:endParaRPr/>
          </a:p>
        </p:txBody>
      </p:sp>
      <p:sp>
        <p:nvSpPr>
          <p:cNvPr id="3640" name="Google Shape;3640;p238"/>
          <p:cNvSpPr txBox="1"/>
          <p:nvPr/>
        </p:nvSpPr>
        <p:spPr>
          <a:xfrm>
            <a:off x="315375" y="1110100"/>
            <a:ext cx="8255100" cy="1526100"/>
          </a:xfrm>
          <a:prstGeom prst="rect">
            <a:avLst/>
          </a:prstGeom>
          <a:noFill/>
          <a:ln>
            <a:noFill/>
          </a:ln>
        </p:spPr>
        <p:txBody>
          <a:bodyPr spcFirstLastPara="1" wrap="square" lIns="68550" tIns="34275" rIns="68550" bIns="34275" anchor="t" anchorCtr="0">
            <a:noAutofit/>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12-2</a:t>
            </a:r>
            <a:r>
              <a:rPr lang="ko-KR" sz="1600" dirty="0">
                <a:latin typeface="Malgun Gothic"/>
                <a:ea typeface="Malgun Gothic"/>
                <a:cs typeface="Malgun Gothic"/>
                <a:sym typeface="Malgun Gothic"/>
              </a:rPr>
              <a:t>] 확률변수 </a:t>
            </a:r>
            <a:r>
              <a:rPr lang="ko-KR" sz="1600" dirty="0" err="1">
                <a:latin typeface="Malgun Gothic"/>
                <a:ea typeface="Malgun Gothic"/>
                <a:cs typeface="Malgun Gothic"/>
                <a:sym typeface="Malgun Gothic"/>
              </a:rPr>
              <a:t>X가</a:t>
            </a:r>
            <a:r>
              <a:rPr lang="ko-KR" sz="1600" dirty="0">
                <a:latin typeface="Malgun Gothic"/>
                <a:ea typeface="Malgun Gothic"/>
                <a:cs typeface="Malgun Gothic"/>
                <a:sym typeface="Malgun Gothic"/>
              </a:rPr>
              <a:t> 평균이 70, 표준편차가 10인 정규분포를 따를 때 다음의 확률을 구하라. </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i="1" dirty="0" err="1">
                <a:solidFill>
                  <a:schemeClr val="dk1"/>
                </a:solidFill>
                <a:latin typeface="Times New Roman"/>
                <a:ea typeface="Times New Roman"/>
                <a:cs typeface="Times New Roman"/>
                <a:sym typeface="Times New Roman"/>
              </a:rPr>
              <a:t>P</a:t>
            </a:r>
            <a:r>
              <a:rPr lang="ko-KR" sz="1600" dirty="0">
                <a:solidFill>
                  <a:schemeClr val="dk1"/>
                </a:solidFill>
                <a:latin typeface="Malgun Gothic"/>
                <a:ea typeface="Malgun Gothic"/>
                <a:cs typeface="Malgun Gothic"/>
                <a:sym typeface="Malgun Gothic"/>
              </a:rPr>
              <a:t>(</a:t>
            </a:r>
            <a:r>
              <a:rPr lang="ko-KR" sz="1600" i="1" dirty="0" err="1">
                <a:solidFill>
                  <a:schemeClr val="dk1"/>
                </a:solidFill>
                <a:latin typeface="Times New Roman"/>
                <a:ea typeface="Times New Roman"/>
                <a:cs typeface="Times New Roman"/>
                <a:sym typeface="Times New Roman"/>
              </a:rPr>
              <a:t>X</a:t>
            </a:r>
            <a:r>
              <a:rPr lang="ko-KR" sz="1600" dirty="0">
                <a:solidFill>
                  <a:schemeClr val="dk1"/>
                </a:solidFill>
                <a:latin typeface="Malgun Gothic"/>
                <a:ea typeface="Malgun Gothic"/>
                <a:cs typeface="Malgun Gothic"/>
                <a:sym typeface="Malgun Gothic"/>
              </a:rPr>
              <a:t> &lt; </a:t>
            </a:r>
            <a:r>
              <a:rPr lang="ko-KR" sz="1600" dirty="0">
                <a:solidFill>
                  <a:schemeClr val="dk1"/>
                </a:solidFill>
                <a:latin typeface="Times New Roman"/>
                <a:ea typeface="Times New Roman"/>
                <a:cs typeface="Times New Roman"/>
                <a:sym typeface="Times New Roman"/>
              </a:rPr>
              <a:t>94.3</a:t>
            </a:r>
            <a:r>
              <a:rPr lang="ko-KR" sz="1600" dirty="0">
                <a:solidFill>
                  <a:schemeClr val="dk1"/>
                </a:solidFill>
                <a:latin typeface="Malgun Gothic"/>
                <a:ea typeface="Malgun Gothic"/>
                <a:cs typeface="Malgun Gothic"/>
                <a:sym typeface="Malgun Gothic"/>
              </a:rPr>
              <a:t>)</a:t>
            </a:r>
            <a:endParaRPr sz="1600" dirty="0">
              <a:solidFill>
                <a:schemeClr val="dk1"/>
              </a:solidFill>
              <a:latin typeface="Malgun Gothic"/>
              <a:ea typeface="Malgun Gothic"/>
              <a:cs typeface="Malgun Gothic"/>
              <a:sym typeface="Malgun Gothic"/>
            </a:endParaRPr>
          </a:p>
          <a:p>
            <a:pPr marL="457200" lvl="0" indent="-330200" algn="l" rtl="0">
              <a:lnSpc>
                <a:spcPct val="115000"/>
              </a:lnSpc>
              <a:spcBef>
                <a:spcPts val="0"/>
              </a:spcBef>
              <a:spcAft>
                <a:spcPts val="0"/>
              </a:spcAft>
              <a:buClr>
                <a:schemeClr val="dk1"/>
              </a:buClr>
              <a:buSzPts val="1600"/>
              <a:buFont typeface="Malgun Gothic"/>
              <a:buAutoNum type="arabicParenR"/>
            </a:pPr>
            <a:r>
              <a:rPr lang="ko-KR" sz="1600" i="1" dirty="0" err="1">
                <a:solidFill>
                  <a:schemeClr val="dk1"/>
                </a:solidFill>
                <a:latin typeface="Times New Roman"/>
                <a:ea typeface="Times New Roman"/>
                <a:cs typeface="Times New Roman"/>
                <a:sym typeface="Times New Roman"/>
              </a:rPr>
              <a:t>P</a:t>
            </a:r>
            <a:r>
              <a:rPr lang="ko-KR" sz="1600" dirty="0">
                <a:solidFill>
                  <a:schemeClr val="dk1"/>
                </a:solidFill>
                <a:latin typeface="Malgun Gothic"/>
                <a:ea typeface="Malgun Gothic"/>
                <a:cs typeface="Malgun Gothic"/>
                <a:sym typeface="Malgun Gothic"/>
              </a:rPr>
              <a:t>(</a:t>
            </a:r>
            <a:r>
              <a:rPr lang="ko-KR" sz="1600" i="1" dirty="0" err="1">
                <a:solidFill>
                  <a:schemeClr val="dk1"/>
                </a:solidFill>
                <a:latin typeface="Times New Roman"/>
                <a:ea typeface="Times New Roman"/>
                <a:cs typeface="Times New Roman"/>
                <a:sym typeface="Times New Roman"/>
              </a:rPr>
              <a:t>X</a:t>
            </a:r>
            <a:r>
              <a:rPr lang="ko-KR" sz="1600" dirty="0">
                <a:solidFill>
                  <a:schemeClr val="dk1"/>
                </a:solidFill>
                <a:latin typeface="Times New Roman"/>
                <a:ea typeface="Times New Roman"/>
                <a:cs typeface="Times New Roman"/>
                <a:sym typeface="Times New Roman"/>
              </a:rPr>
              <a:t> </a:t>
            </a:r>
            <a:r>
              <a:rPr lang="ko-KR" sz="1600" dirty="0">
                <a:solidFill>
                  <a:schemeClr val="dk1"/>
                </a:solidFill>
                <a:latin typeface="Malgun Gothic"/>
                <a:ea typeface="Malgun Gothic"/>
                <a:cs typeface="Malgun Gothic"/>
                <a:sym typeface="Malgun Gothic"/>
              </a:rPr>
              <a:t>&gt; </a:t>
            </a:r>
            <a:r>
              <a:rPr lang="ko-KR" sz="1600" dirty="0">
                <a:solidFill>
                  <a:schemeClr val="dk1"/>
                </a:solidFill>
                <a:latin typeface="Times New Roman"/>
                <a:ea typeface="Times New Roman"/>
                <a:cs typeface="Times New Roman"/>
                <a:sym typeface="Times New Roman"/>
              </a:rPr>
              <a:t>57.7</a:t>
            </a:r>
            <a:r>
              <a:rPr lang="ko-KR" sz="1600" dirty="0">
                <a:solidFill>
                  <a:schemeClr val="dk1"/>
                </a:solidFill>
                <a:latin typeface="Malgun Gothic"/>
                <a:ea typeface="Malgun Gothic"/>
                <a:cs typeface="Malgun Gothic"/>
                <a:sym typeface="Malgun Gothic"/>
              </a:rPr>
              <a:t>)</a:t>
            </a:r>
            <a:endParaRPr sz="1600" dirty="0">
              <a:solidFill>
                <a:schemeClr val="dk1"/>
              </a:solidFill>
              <a:latin typeface="Malgun Gothic"/>
              <a:ea typeface="Malgun Gothic"/>
              <a:cs typeface="Malgun Gothic"/>
              <a:sym typeface="Malgun Gothic"/>
            </a:endParaRPr>
          </a:p>
          <a:p>
            <a:pPr marL="457200" lvl="0" indent="-330200" algn="l" rtl="0">
              <a:lnSpc>
                <a:spcPct val="115000"/>
              </a:lnSpc>
              <a:spcBef>
                <a:spcPts val="0"/>
              </a:spcBef>
              <a:spcAft>
                <a:spcPts val="0"/>
              </a:spcAft>
              <a:buClr>
                <a:schemeClr val="dk1"/>
              </a:buClr>
              <a:buSzPts val="1600"/>
              <a:buFont typeface="Malgun Gothic"/>
              <a:buAutoNum type="arabicParenR"/>
            </a:pPr>
            <a:r>
              <a:rPr lang="ko-KR" sz="1600" i="1" dirty="0" err="1">
                <a:solidFill>
                  <a:schemeClr val="dk1"/>
                </a:solidFill>
                <a:latin typeface="Times New Roman"/>
                <a:ea typeface="Times New Roman"/>
                <a:cs typeface="Times New Roman"/>
                <a:sym typeface="Times New Roman"/>
              </a:rPr>
              <a:t>P</a:t>
            </a:r>
            <a:r>
              <a:rPr lang="ko-KR" sz="1600" dirty="0">
                <a:solidFill>
                  <a:schemeClr val="dk1"/>
                </a:solidFill>
                <a:latin typeface="Malgun Gothic"/>
                <a:ea typeface="Malgun Gothic"/>
                <a:cs typeface="Malgun Gothic"/>
                <a:sym typeface="Malgun Gothic"/>
              </a:rPr>
              <a:t>(</a:t>
            </a:r>
            <a:r>
              <a:rPr lang="ko-KR" sz="1600" dirty="0">
                <a:solidFill>
                  <a:schemeClr val="dk1"/>
                </a:solidFill>
                <a:latin typeface="Times New Roman"/>
                <a:ea typeface="Times New Roman"/>
                <a:cs typeface="Times New Roman"/>
                <a:sym typeface="Times New Roman"/>
              </a:rPr>
              <a:t>57.7</a:t>
            </a:r>
            <a:r>
              <a:rPr lang="ko-KR" sz="1600" dirty="0">
                <a:solidFill>
                  <a:schemeClr val="dk1"/>
                </a:solidFill>
                <a:latin typeface="Malgun Gothic"/>
                <a:ea typeface="Malgun Gothic"/>
                <a:cs typeface="Malgun Gothic"/>
                <a:sym typeface="Malgun Gothic"/>
              </a:rPr>
              <a:t> &lt; </a:t>
            </a:r>
            <a:r>
              <a:rPr lang="ko-KR" sz="1600" i="1" dirty="0" err="1">
                <a:solidFill>
                  <a:schemeClr val="dk1"/>
                </a:solidFill>
                <a:latin typeface="Times New Roman"/>
                <a:ea typeface="Times New Roman"/>
                <a:cs typeface="Times New Roman"/>
                <a:sym typeface="Times New Roman"/>
              </a:rPr>
              <a:t>X</a:t>
            </a:r>
            <a:r>
              <a:rPr lang="ko-KR" sz="1600" dirty="0">
                <a:solidFill>
                  <a:schemeClr val="dk1"/>
                </a:solidFill>
                <a:latin typeface="Malgun Gothic"/>
                <a:ea typeface="Malgun Gothic"/>
                <a:cs typeface="Malgun Gothic"/>
                <a:sym typeface="Malgun Gothic"/>
              </a:rPr>
              <a:t> &lt; </a:t>
            </a:r>
            <a:r>
              <a:rPr lang="ko-KR" sz="1600" dirty="0">
                <a:solidFill>
                  <a:schemeClr val="dk1"/>
                </a:solidFill>
                <a:latin typeface="Times New Roman"/>
                <a:ea typeface="Times New Roman"/>
                <a:cs typeface="Times New Roman"/>
                <a:sym typeface="Times New Roman"/>
              </a:rPr>
              <a:t>94.3</a:t>
            </a:r>
            <a:r>
              <a:rPr lang="ko-KR" sz="1600" dirty="0">
                <a:solidFill>
                  <a:schemeClr val="dk1"/>
                </a:solidFill>
                <a:latin typeface="Malgun Gothic"/>
                <a:ea typeface="Malgun Gothic"/>
                <a:cs typeface="Malgun Gothic"/>
                <a:sym typeface="Malgun Gothic"/>
              </a:rPr>
              <a:t>)</a:t>
            </a:r>
            <a:endParaRPr sz="1600" dirty="0">
              <a:solidFill>
                <a:schemeClr val="dk1"/>
              </a:solidFill>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3641" name="Google Shape;3641;p238"/>
          <p:cNvSpPr txBox="1"/>
          <p:nvPr/>
        </p:nvSpPr>
        <p:spPr>
          <a:xfrm>
            <a:off x="379200" y="2636200"/>
            <a:ext cx="8385600" cy="34188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1)</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2)</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3)</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pic>
        <p:nvPicPr>
          <p:cNvPr id="3642" name="Google Shape;3642;p238" descr="{&quot;aid&quot;:null,&quot;code&quot;:&quot;$$P\\left(X&lt;94.3\\right)=P\\left(\\dfrac{X-70}{10}&lt;\\dfrac{94.3-70}{10}\\right)=P\\left(Z&lt;2.43\\right)=0.9925$$&quot;,&quot;font&quot;:{&quot;family&quot;:&quot;Malgun Gothic&quot;,&quot;color&quot;:&quot;#000000&quot;,&quot;size&quot;:14},&quot;backgroundColorModified&quot;:false,&quot;type&quot;:&quot;$$&quot;,&quot;backgroundColor&quot;:&quot;#FFFFFF&quot;,&quot;id&quot;:&quot;193&quot;,&quot;ts&quot;:1682560360516,&quot;cs&quot;:&quot;0OQIPRpLLrk4DHFLz1MIoA==&quot;,&quot;size&quot;:{&quot;width&quot;:550,&quot;height&quot;:45.5}}"/>
          <p:cNvPicPr preferRelativeResize="0"/>
          <p:nvPr/>
        </p:nvPicPr>
        <p:blipFill>
          <a:blip r:embed="rId3">
            <a:alphaModFix/>
          </a:blip>
          <a:stretch>
            <a:fillRect/>
          </a:stretch>
        </p:blipFill>
        <p:spPr>
          <a:xfrm>
            <a:off x="933875" y="3144625"/>
            <a:ext cx="5238750" cy="433388"/>
          </a:xfrm>
          <a:prstGeom prst="rect">
            <a:avLst/>
          </a:prstGeom>
          <a:noFill/>
          <a:ln>
            <a:noFill/>
          </a:ln>
        </p:spPr>
      </p:pic>
      <p:pic>
        <p:nvPicPr>
          <p:cNvPr id="3643" name="Google Shape;3643;p238" descr="{&quot;aid&quot;:null,&quot;backgroundColor&quot;:&quot;#F3F3F3&quot;,&quot;backgroundColorModified&quot;:false,&quot;font&quot;:{&quot;family&quot;:&quot;Malgun Gothic&quot;,&quot;color&quot;:&quot;#000000&quot;,&quot;size&quot;:14},&quot;id&quot;:&quot;194&quot;,&quot;code&quot;:&quot;$$P\\left(X&gt;57.7\\right)=P\\left(\\dfrac{X-70}{10}&gt;\\dfrac{57.7-70}{10}\\right)=P\\left(Z&gt;1.23\\right)=0.8907$$&quot;,&quot;type&quot;:&quot;$$&quot;,&quot;ts&quot;:1683073152943,&quot;cs&quot;:&quot;HUMi2OYhtnka6ljcdgci0A==&quot;,&quot;size&quot;:{&quot;width&quot;:551,&quot;height&quot;:45.5}}"/>
          <p:cNvPicPr preferRelativeResize="0"/>
          <p:nvPr/>
        </p:nvPicPr>
        <p:blipFill>
          <a:blip r:embed="rId4">
            <a:alphaModFix/>
          </a:blip>
          <a:stretch>
            <a:fillRect/>
          </a:stretch>
        </p:blipFill>
        <p:spPr>
          <a:xfrm>
            <a:off x="924350" y="3907688"/>
            <a:ext cx="5248275" cy="433388"/>
          </a:xfrm>
          <a:prstGeom prst="rect">
            <a:avLst/>
          </a:prstGeom>
          <a:noFill/>
          <a:ln>
            <a:noFill/>
          </a:ln>
        </p:spPr>
      </p:pic>
      <p:pic>
        <p:nvPicPr>
          <p:cNvPr id="3644" name="Google Shape;3644;p238" descr="{&quot;backgroundColor&quot;:&quot;#F3F3F3&quot;,&quot;backgroundColorModified&quot;:false,&quot;id&quot;:&quot;195&quot;,&quot;aid&quot;:null,&quot;type&quot;:&quot;align*&quot;,&quot;font&quot;:{&quot;family&quot;:&quot;Malgun Gothic&quot;,&quot;color&quot;:&quot;#000000&quot;,&quot;size&quot;:14},&quot;code&quot;:&quot;\\begin{align*}\n{P\\left(57.7&lt;X&lt;94.3\\right)}&amp;={P\\left(\\dfrac{57.7-70}{10}&lt;\\dfrac{X-70}{10}&lt;\\dfrac{94.3-70}{10}\\right)}\\\\\n{\\,}&amp;={P\\left(-1.23&lt;Z&lt;2.43\\right)=0.8832}\t\n\\end{align*}&quot;,&quot;ts&quot;:1682560507892,&quot;cs&quot;:&quot;0pkCExYBR8Gfjhm14dLPxg==&quot;,&quot;size&quot;:{&quot;width&quot;:511,&quot;height&quot;:70}}"/>
          <p:cNvPicPr preferRelativeResize="0"/>
          <p:nvPr/>
        </p:nvPicPr>
        <p:blipFill>
          <a:blip r:embed="rId5">
            <a:alphaModFix/>
          </a:blip>
          <a:stretch>
            <a:fillRect/>
          </a:stretch>
        </p:blipFill>
        <p:spPr>
          <a:xfrm>
            <a:off x="933875" y="4618900"/>
            <a:ext cx="4867275" cy="666750"/>
          </a:xfrm>
          <a:prstGeom prst="rect">
            <a:avLst/>
          </a:prstGeom>
          <a:noFill/>
          <a:ln>
            <a:noFill/>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3648"/>
        <p:cNvGrpSpPr/>
        <p:nvPr/>
      </p:nvGrpSpPr>
      <p:grpSpPr>
        <a:xfrm>
          <a:off x="0" y="0"/>
          <a:ext cx="0" cy="0"/>
          <a:chOff x="0" y="0"/>
          <a:chExt cx="0" cy="0"/>
        </a:xfrm>
      </p:grpSpPr>
      <p:sp>
        <p:nvSpPr>
          <p:cNvPr id="3649" name="Google Shape;3649;p239"/>
          <p:cNvSpPr txBox="1">
            <a:spLocks noGrp="1"/>
          </p:cNvSpPr>
          <p:nvPr>
            <p:ph type="title"/>
          </p:nvPr>
        </p:nvSpPr>
        <p:spPr>
          <a:xfrm>
            <a:off x="315375" y="527200"/>
            <a:ext cx="7275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정규분포 예제</a:t>
            </a:r>
            <a:endParaRPr/>
          </a:p>
        </p:txBody>
      </p:sp>
      <p:sp>
        <p:nvSpPr>
          <p:cNvPr id="3650" name="Google Shape;3650;p23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12. 연속형 확률분포 - 정규분포</a:t>
            </a:r>
            <a:endParaRPr/>
          </a:p>
        </p:txBody>
      </p:sp>
      <p:sp>
        <p:nvSpPr>
          <p:cNvPr id="3651" name="Google Shape;3651;p23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239</a:t>
            </a:fld>
            <a:endParaRPr/>
          </a:p>
        </p:txBody>
      </p:sp>
      <p:sp>
        <p:nvSpPr>
          <p:cNvPr id="3652" name="Google Shape;3652;p239"/>
          <p:cNvSpPr txBox="1"/>
          <p:nvPr/>
        </p:nvSpPr>
        <p:spPr>
          <a:xfrm>
            <a:off x="315375" y="1110100"/>
            <a:ext cx="8255100" cy="1526100"/>
          </a:xfrm>
          <a:prstGeom prst="rect">
            <a:avLst/>
          </a:prstGeom>
          <a:noFill/>
          <a:ln>
            <a:noFill/>
          </a:ln>
        </p:spPr>
        <p:txBody>
          <a:bodyPr spcFirstLastPara="1" wrap="square" lIns="68550" tIns="34275" rIns="68550" bIns="34275" anchor="t" anchorCtr="0">
            <a:noAutofit/>
          </a:bodyPr>
          <a:lstStyle/>
          <a:p>
            <a:pPr marL="0" lvl="0" indent="0" algn="l" rtl="0">
              <a:lnSpc>
                <a:spcPct val="115000"/>
              </a:lnSpc>
              <a:spcBef>
                <a:spcPts val="0"/>
              </a:spcBef>
              <a:spcAft>
                <a:spcPts val="0"/>
              </a:spcAft>
              <a:buNone/>
            </a:pPr>
            <a:r>
              <a:rPr lang="ko-KR" sz="1600" dirty="0">
                <a:latin typeface="Malgun Gothic"/>
                <a:ea typeface="Malgun Gothic"/>
                <a:cs typeface="Malgun Gothic"/>
                <a:sym typeface="Malgun Gothic"/>
              </a:rPr>
              <a:t>[</a:t>
            </a:r>
            <a:r>
              <a:rPr lang="ko-KR" altLang="en-US" sz="1600" dirty="0">
                <a:latin typeface="Malgun Gothic"/>
                <a:ea typeface="Malgun Gothic"/>
                <a:cs typeface="Malgun Gothic"/>
                <a:sym typeface="Malgun Gothic"/>
              </a:rPr>
              <a:t>예제 </a:t>
            </a:r>
            <a:r>
              <a:rPr lang="en-US" altLang="ko-KR" sz="1600" dirty="0">
                <a:latin typeface="Malgun Gothic"/>
                <a:ea typeface="Malgun Gothic"/>
                <a:cs typeface="Malgun Gothic"/>
                <a:sym typeface="Malgun Gothic"/>
              </a:rPr>
              <a:t>12-3</a:t>
            </a:r>
            <a:r>
              <a:rPr lang="ko-KR" sz="1600" dirty="0">
                <a:latin typeface="Malgun Gothic"/>
                <a:ea typeface="Malgun Gothic"/>
                <a:cs typeface="Malgun Gothic"/>
                <a:sym typeface="Malgun Gothic"/>
              </a:rPr>
              <a:t>] 한 회사의 건전지 수명은 평균이 110시간, 표준편차가 10인 정규분포를 따른다고 하자.</a:t>
            </a:r>
            <a:endParaRPr sz="1600" dirty="0">
              <a:latin typeface="Malgun Gothic"/>
              <a:ea typeface="Malgun Gothic"/>
              <a:cs typeface="Malgun Gothic"/>
              <a:sym typeface="Malgun Gothic"/>
            </a:endParaRPr>
          </a:p>
          <a:p>
            <a:pPr marL="457200" lvl="0" indent="-330200" algn="l" rtl="0">
              <a:lnSpc>
                <a:spcPct val="115000"/>
              </a:lnSpc>
              <a:spcBef>
                <a:spcPts val="0"/>
              </a:spcBef>
              <a:spcAft>
                <a:spcPts val="0"/>
              </a:spcAft>
              <a:buSzPts val="1600"/>
              <a:buFont typeface="Malgun Gothic"/>
              <a:buAutoNum type="arabicParenR"/>
            </a:pPr>
            <a:r>
              <a:rPr lang="ko-KR" sz="1600" dirty="0">
                <a:solidFill>
                  <a:schemeClr val="dk1"/>
                </a:solidFill>
                <a:latin typeface="Malgun Gothic"/>
                <a:ea typeface="Malgun Gothic"/>
                <a:cs typeface="Malgun Gothic"/>
                <a:sym typeface="Malgun Gothic"/>
              </a:rPr>
              <a:t>건전지 수명이 90시간 이하일 확률은?</a:t>
            </a:r>
            <a:endParaRPr sz="1600" dirty="0">
              <a:solidFill>
                <a:schemeClr val="dk1"/>
              </a:solidFill>
              <a:latin typeface="Malgun Gothic"/>
              <a:ea typeface="Malgun Gothic"/>
              <a:cs typeface="Malgun Gothic"/>
              <a:sym typeface="Malgun Gothic"/>
            </a:endParaRPr>
          </a:p>
          <a:p>
            <a:pPr marL="457200" lvl="0" indent="-330200" algn="l" rtl="0">
              <a:lnSpc>
                <a:spcPct val="115000"/>
              </a:lnSpc>
              <a:spcBef>
                <a:spcPts val="0"/>
              </a:spcBef>
              <a:spcAft>
                <a:spcPts val="0"/>
              </a:spcAft>
              <a:buClr>
                <a:schemeClr val="dk1"/>
              </a:buClr>
              <a:buSzPts val="1600"/>
              <a:buFont typeface="Malgun Gothic"/>
              <a:buAutoNum type="arabicParenR"/>
            </a:pPr>
            <a:r>
              <a:rPr lang="ko-KR" sz="1600" dirty="0">
                <a:solidFill>
                  <a:schemeClr val="dk1"/>
                </a:solidFill>
                <a:latin typeface="Malgun Gothic"/>
                <a:ea typeface="Malgun Gothic"/>
                <a:cs typeface="Malgun Gothic"/>
                <a:sym typeface="Malgun Gothic"/>
              </a:rPr>
              <a:t>건전지 수명이 100시간 이상, 115시간 이하일 확률은?</a:t>
            </a:r>
            <a:endParaRPr sz="1600" dirty="0">
              <a:solidFill>
                <a:schemeClr val="dk1"/>
              </a:solidFill>
              <a:latin typeface="Malgun Gothic"/>
              <a:ea typeface="Malgun Gothic"/>
              <a:cs typeface="Malgun Gothic"/>
              <a:sym typeface="Malgun Gothic"/>
            </a:endParaRPr>
          </a:p>
          <a:p>
            <a:pPr marL="457200" lvl="0" indent="-330200" algn="l" rtl="0">
              <a:lnSpc>
                <a:spcPct val="115000"/>
              </a:lnSpc>
              <a:spcBef>
                <a:spcPts val="0"/>
              </a:spcBef>
              <a:spcAft>
                <a:spcPts val="0"/>
              </a:spcAft>
              <a:buClr>
                <a:schemeClr val="dk1"/>
              </a:buClr>
              <a:buSzPts val="1600"/>
              <a:buFont typeface="Malgun Gothic"/>
              <a:buAutoNum type="arabicParenR"/>
            </a:pPr>
            <a:r>
              <a:rPr lang="ko-KR" sz="1600" dirty="0">
                <a:solidFill>
                  <a:schemeClr val="dk1"/>
                </a:solidFill>
                <a:latin typeface="Malgun Gothic"/>
                <a:ea typeface="Malgun Gothic"/>
                <a:cs typeface="Malgun Gothic"/>
                <a:sym typeface="Malgun Gothic"/>
              </a:rPr>
              <a:t>건전지 수명이 120시간 이상일 확률은?</a:t>
            </a:r>
            <a:endParaRPr sz="1600" dirty="0">
              <a:solidFill>
                <a:schemeClr val="dk1"/>
              </a:solidFill>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a:p>
            <a:pPr marL="0" marR="0" lvl="0" indent="0" algn="l" rtl="0">
              <a:lnSpc>
                <a:spcPct val="115000"/>
              </a:lnSpc>
              <a:spcBef>
                <a:spcPts val="0"/>
              </a:spcBef>
              <a:spcAft>
                <a:spcPts val="0"/>
              </a:spcAft>
              <a:buNone/>
            </a:pPr>
            <a:endParaRPr sz="1600" dirty="0">
              <a:latin typeface="Malgun Gothic"/>
              <a:ea typeface="Malgun Gothic"/>
              <a:cs typeface="Malgun Gothic"/>
              <a:sym typeface="Malgun Gothic"/>
            </a:endParaRPr>
          </a:p>
        </p:txBody>
      </p:sp>
      <p:sp>
        <p:nvSpPr>
          <p:cNvPr id="3653" name="Google Shape;3653;p239"/>
          <p:cNvSpPr txBox="1"/>
          <p:nvPr/>
        </p:nvSpPr>
        <p:spPr>
          <a:xfrm>
            <a:off x="379200" y="2636200"/>
            <a:ext cx="8385600" cy="35229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&lt;풀이&gt;</a:t>
            </a:r>
            <a:endParaRPr>
              <a:solidFill>
                <a:schemeClr val="dk1"/>
              </a:solidFill>
              <a:latin typeface="Malgun Gothic"/>
              <a:ea typeface="Malgun Gothic"/>
              <a:cs typeface="Malgun Gothic"/>
              <a:sym typeface="Malgun Gothic"/>
            </a:endParaRPr>
          </a:p>
          <a:p>
            <a:pPr marL="457200" lvl="0" indent="-317500" algn="l" rtl="0">
              <a:lnSpc>
                <a:spcPct val="115000"/>
              </a:lnSpc>
              <a:spcBef>
                <a:spcPts val="0"/>
              </a:spcBef>
              <a:spcAft>
                <a:spcPts val="0"/>
              </a:spcAft>
              <a:buClr>
                <a:schemeClr val="dk1"/>
              </a:buClr>
              <a:buSzPts val="1400"/>
              <a:buChar char="●"/>
            </a:pPr>
            <a:r>
              <a:rPr lang="ko-KR">
                <a:solidFill>
                  <a:schemeClr val="dk1"/>
                </a:solidFill>
                <a:latin typeface="Malgun Gothic"/>
                <a:ea typeface="Malgun Gothic"/>
                <a:cs typeface="Malgun Gothic"/>
                <a:sym typeface="Malgun Gothic"/>
              </a:rPr>
              <a:t>확률변수 </a:t>
            </a:r>
            <a:r>
              <a:rPr lang="ko-KR" i="1">
                <a:solidFill>
                  <a:schemeClr val="dk1"/>
                </a:solidFill>
                <a:latin typeface="Times New Roman"/>
                <a:ea typeface="Times New Roman"/>
                <a:cs typeface="Times New Roman"/>
                <a:sym typeface="Times New Roman"/>
              </a:rPr>
              <a:t>X</a:t>
            </a:r>
            <a:r>
              <a:rPr lang="ko-KR">
                <a:solidFill>
                  <a:schemeClr val="dk1"/>
                </a:solidFill>
                <a:latin typeface="Malgun Gothic"/>
                <a:ea typeface="Malgun Gothic"/>
                <a:cs typeface="Malgun Gothic"/>
                <a:sym typeface="Malgun Gothic"/>
              </a:rPr>
              <a:t>를 건전지 수명이라고 하자.</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1)</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2)</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r>
              <a:rPr lang="ko-KR">
                <a:solidFill>
                  <a:schemeClr val="dk1"/>
                </a:solidFill>
                <a:latin typeface="Malgun Gothic"/>
                <a:ea typeface="Malgun Gothic"/>
                <a:cs typeface="Malgun Gothic"/>
                <a:sym typeface="Malgun Gothic"/>
              </a:rPr>
              <a:t>3)</a:t>
            </a: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a:p>
            <a:pPr marL="0" lvl="0" indent="0" algn="l" rtl="0">
              <a:lnSpc>
                <a:spcPct val="115000"/>
              </a:lnSpc>
              <a:spcBef>
                <a:spcPts val="0"/>
              </a:spcBef>
              <a:spcAft>
                <a:spcPts val="0"/>
              </a:spcAft>
              <a:buNone/>
            </a:pPr>
            <a:endParaRPr sz="1200">
              <a:solidFill>
                <a:schemeClr val="dk1"/>
              </a:solidFill>
              <a:latin typeface="Malgun Gothic"/>
              <a:ea typeface="Malgun Gothic"/>
              <a:cs typeface="Malgun Gothic"/>
              <a:sym typeface="Malgun Gothic"/>
            </a:endParaRPr>
          </a:p>
          <a:p>
            <a:pPr marL="457200" lvl="0" indent="0" algn="ctr" rtl="0">
              <a:lnSpc>
                <a:spcPct val="115000"/>
              </a:lnSpc>
              <a:spcBef>
                <a:spcPts val="0"/>
              </a:spcBef>
              <a:spcAft>
                <a:spcPts val="0"/>
              </a:spcAft>
              <a:buNone/>
            </a:pPr>
            <a:endParaRPr>
              <a:solidFill>
                <a:schemeClr val="dk1"/>
              </a:solidFill>
              <a:latin typeface="Malgun Gothic"/>
              <a:ea typeface="Malgun Gothic"/>
              <a:cs typeface="Malgun Gothic"/>
              <a:sym typeface="Malgun Gothic"/>
            </a:endParaRPr>
          </a:p>
        </p:txBody>
      </p:sp>
      <p:pic>
        <p:nvPicPr>
          <p:cNvPr id="3654" name="Google Shape;3654;p239" descr="{&quot;font&quot;:{&quot;color&quot;:&quot;#000000&quot;,&quot;family&quot;:&quot;Malgun Gothic&quot;,&quot;size&quot;:14},&quot;aid&quot;:null,&quot;id&quot;:&quot;196&quot;,&quot;code&quot;:&quot;\\begin{align*}\n{P\\left(X\\leq90\\right)}&amp;={P\\left(\\dfrac{X-110}{10}\\leq\\dfrac{90-110}{10}\\right)=P\\left(Z\\leq-2\\right)}\\\\\n{\\,}&amp;={0.0028}\t\n\\end{align*}&quot;,&quot;backgroundColorModified&quot;:false,&quot;backgroundColor&quot;:&quot;#FFFFFF&quot;,&quot;type&quot;:&quot;align*&quot;,&quot;ts&quot;:1682560665737,&quot;cs&quot;:&quot;8MX7fSwh1eMndvzdLQuCSw==&quot;,&quot;size&quot;:{&quot;width&quot;:451.3333333333333,&quot;height&quot;:65.66666666666667}}"/>
          <p:cNvPicPr preferRelativeResize="0"/>
          <p:nvPr/>
        </p:nvPicPr>
        <p:blipFill>
          <a:blip r:embed="rId3">
            <a:alphaModFix/>
          </a:blip>
          <a:stretch>
            <a:fillRect/>
          </a:stretch>
        </p:blipFill>
        <p:spPr>
          <a:xfrm>
            <a:off x="1433725" y="3204975"/>
            <a:ext cx="4298950" cy="625475"/>
          </a:xfrm>
          <a:prstGeom prst="rect">
            <a:avLst/>
          </a:prstGeom>
          <a:noFill/>
          <a:ln>
            <a:noFill/>
          </a:ln>
        </p:spPr>
      </p:pic>
      <p:pic>
        <p:nvPicPr>
          <p:cNvPr id="3655" name="Google Shape;3655;p239" descr="{&quot;aid&quot;:null,&quot;code&quot;:&quot;\\begin{align*}\n{P\\left(100\\leq X\\leq115\\right)}&amp;={P\\left(\\dfrac{100-110}{10}\\leq\\dfrac{X-110}{10}\\leq\\dfrac{115-110}{10}\\right)}\\\\\n{\\,}&amp;={P\\left(-1\\leq Z\\leq0.5\\right)=0.6915-0.1587}\\\\\n{\\,}&amp;={0.5328}\t\n\\end{align*}&quot;,&quot;font&quot;:{&quot;color&quot;:&quot;#000000&quot;,&quot;size&quot;:12,&quot;family&quot;:&quot;Malgun Gothic&quot;},&quot;backgroundColor&quot;:&quot;#FFFFFF&quot;,&quot;type&quot;:&quot;align*&quot;,&quot;id&quot;:&quot;197&quot;,&quot;backgroundColorModified&quot;:false,&quot;ts&quot;:1682560829889,&quot;cs&quot;:&quot;6SdCCQRuGHxQj2HTzwqd6w==&quot;,&quot;size&quot;:{&quot;width&quot;:514,&quot;height&quot;:89.5}}"/>
          <p:cNvPicPr preferRelativeResize="0"/>
          <p:nvPr/>
        </p:nvPicPr>
        <p:blipFill>
          <a:blip r:embed="rId4">
            <a:alphaModFix/>
          </a:blip>
          <a:stretch>
            <a:fillRect/>
          </a:stretch>
        </p:blipFill>
        <p:spPr>
          <a:xfrm>
            <a:off x="1317800" y="4089448"/>
            <a:ext cx="4895850" cy="852488"/>
          </a:xfrm>
          <a:prstGeom prst="rect">
            <a:avLst/>
          </a:prstGeom>
          <a:noFill/>
          <a:ln>
            <a:noFill/>
          </a:ln>
        </p:spPr>
      </p:pic>
      <p:pic>
        <p:nvPicPr>
          <p:cNvPr id="3656" name="Google Shape;3656;p239" descr="{&quot;font&quot;:{&quot;color&quot;:&quot;#000000&quot;,&quot;size&quot;:12,&quot;family&quot;:&quot;Arial&quot;},&quot;backgroundColorModified&quot;:false,&quot;id&quot;:&quot;198&quot;,&quot;aid&quot;:null,&quot;type&quot;:&quot;align*&quot;,&quot;code&quot;:&quot;\\begin{align*}\n{P\\left(X\\geq120\\right)}&amp;={P\\left(\\dfrac{X-110}{10}\\geq\\dfrac{120-110}{10}\\right)=P\\left(Z\\geq1\\right)}\\\\\n{\\,}&amp;={1-P\\left(Z&lt;1\\right)=1-0.8413}\\\\\n{\\,}&amp;={0.1587}\t\n\\end{align*}&quot;,&quot;backgroundColor&quot;:&quot;#FFFFFF&quot;,&quot;ts&quot;:1682560950249,&quot;cs&quot;:&quot;59sWdu6a/hoZMRRfhOyHVQ==&quot;,&quot;size&quot;:{&quot;width&quot;:452,&quot;height&quot;:89.66666666666667}}"/>
          <p:cNvPicPr preferRelativeResize="0"/>
          <p:nvPr/>
        </p:nvPicPr>
        <p:blipFill>
          <a:blip r:embed="rId5">
            <a:alphaModFix/>
          </a:blip>
          <a:stretch>
            <a:fillRect/>
          </a:stretch>
        </p:blipFill>
        <p:spPr>
          <a:xfrm>
            <a:off x="1613075" y="5200925"/>
            <a:ext cx="4305300" cy="854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모수와 통계량의 기호</a:t>
            </a:r>
            <a:endParaRPr/>
          </a:p>
        </p:txBody>
      </p:sp>
      <p:sp>
        <p:nvSpPr>
          <p:cNvPr id="316" name="Google Shape;316;p3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317" name="Google Shape;317;p3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24</a:t>
            </a:fld>
            <a:endParaRPr/>
          </a:p>
        </p:txBody>
      </p:sp>
      <p:graphicFrame>
        <p:nvGraphicFramePr>
          <p:cNvPr id="318" name="Google Shape;318;p31"/>
          <p:cNvGraphicFramePr/>
          <p:nvPr/>
        </p:nvGraphicFramePr>
        <p:xfrm>
          <a:off x="685800" y="1524000"/>
          <a:ext cx="7924800" cy="4064000"/>
        </p:xfrm>
        <a:graphic>
          <a:graphicData uri="http://schemas.openxmlformats.org/drawingml/2006/table">
            <a:tbl>
              <a:tblPr>
                <a:noFill/>
                <a:tableStyleId>{F41085A2-962C-4FD3-9F40-4B6A08268D1C}</a:tableStyleId>
              </a:tblPr>
              <a:tblGrid>
                <a:gridCol w="10668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gridCol w="1733550">
                  <a:extLst>
                    <a:ext uri="{9D8B030D-6E8A-4147-A177-3AD203B41FA5}">
                      <a16:colId xmlns:a16="http://schemas.microsoft.com/office/drawing/2014/main" val="20002"/>
                    </a:ext>
                  </a:extLst>
                </a:gridCol>
                <a:gridCol w="1733550">
                  <a:extLst>
                    <a:ext uri="{9D8B030D-6E8A-4147-A177-3AD203B41FA5}">
                      <a16:colId xmlns:a16="http://schemas.microsoft.com/office/drawing/2014/main" val="20003"/>
                    </a:ext>
                  </a:extLst>
                </a:gridCol>
              </a:tblGrid>
              <a:tr h="508000">
                <a:tc gridSpan="2">
                  <a:txBody>
                    <a:bodyPr/>
                    <a:lstStyle/>
                    <a:p>
                      <a:pPr marL="0" marR="0" lvl="0" indent="0" algn="ctr" rtl="0">
                        <a:lnSpc>
                          <a:spcPct val="100000"/>
                        </a:lnSpc>
                        <a:spcBef>
                          <a:spcPts val="0"/>
                        </a:spcBef>
                        <a:spcAft>
                          <a:spcPts val="0"/>
                        </a:spcAft>
                        <a:buClr>
                          <a:srgbClr val="93AF1B"/>
                        </a:buClr>
                        <a:buSzPts val="1500"/>
                        <a:buFont typeface="Noto Sans Symbols"/>
                        <a:buNone/>
                      </a:pPr>
                      <a:r>
                        <a:rPr lang="ko-KR" sz="1600" i="0" u="none" strike="noStrike" cap="none">
                          <a:solidFill>
                            <a:schemeClr val="dk1"/>
                          </a:solidFill>
                          <a:latin typeface="Malgun Gothic"/>
                          <a:ea typeface="Malgun Gothic"/>
                          <a:cs typeface="Malgun Gothic"/>
                          <a:sym typeface="Malgun Gothic"/>
                        </a:rPr>
                        <a:t>통계적 특성</a:t>
                      </a:r>
                      <a:endParaRPr sz="1600" u="none" strike="noStrike" cap="none">
                        <a:solidFill>
                          <a:schemeClr val="dk1"/>
                        </a:solidFill>
                        <a:latin typeface="Malgun Gothic"/>
                        <a:ea typeface="Malgun Gothic"/>
                        <a:cs typeface="Malgun Gothic"/>
                        <a:sym typeface="Malgun Gothic"/>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hMerge="1">
                  <a:txBody>
                    <a:bodyPr/>
                    <a:lstStyle/>
                    <a:p>
                      <a:endParaRPr lang="ko-KR"/>
                    </a:p>
                  </a:txBody>
                  <a:tcPr/>
                </a:tc>
                <a:tc>
                  <a:txBody>
                    <a:bodyPr/>
                    <a:lstStyle/>
                    <a:p>
                      <a:pPr marL="0" marR="0" lvl="0" indent="0" algn="ctr" rtl="0">
                        <a:lnSpc>
                          <a:spcPct val="100000"/>
                        </a:lnSpc>
                        <a:spcBef>
                          <a:spcPts val="0"/>
                        </a:spcBef>
                        <a:spcAft>
                          <a:spcPts val="0"/>
                        </a:spcAft>
                        <a:buClr>
                          <a:srgbClr val="93AF1B"/>
                        </a:buClr>
                        <a:buSzPts val="1500"/>
                        <a:buFont typeface="Noto Sans Symbols"/>
                        <a:buNone/>
                      </a:pPr>
                      <a:r>
                        <a:rPr lang="ko-KR" sz="1600" i="0" u="none" strike="noStrike" cap="none">
                          <a:solidFill>
                            <a:schemeClr val="dk1"/>
                          </a:solidFill>
                          <a:latin typeface="Malgun Gothic"/>
                          <a:ea typeface="Malgun Gothic"/>
                          <a:cs typeface="Malgun Gothic"/>
                          <a:sym typeface="Malgun Gothic"/>
                        </a:rPr>
                        <a:t>모 수</a:t>
                      </a:r>
                      <a:endParaRPr sz="160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93AF1B"/>
                        </a:buClr>
                        <a:buSzPts val="1500"/>
                        <a:buFont typeface="Noto Sans Symbols"/>
                        <a:buNone/>
                      </a:pPr>
                      <a:r>
                        <a:rPr lang="ko-KR" sz="1600" i="0" u="none" strike="noStrike" cap="none">
                          <a:solidFill>
                            <a:schemeClr val="dk1"/>
                          </a:solidFill>
                          <a:latin typeface="Malgun Gothic"/>
                          <a:ea typeface="Malgun Gothic"/>
                          <a:cs typeface="Malgun Gothic"/>
                          <a:sym typeface="Malgun Gothic"/>
                        </a:rPr>
                        <a:t>통계량</a:t>
                      </a:r>
                      <a:endParaRPr sz="160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Clr>
                          <a:srgbClr val="93AF1B"/>
                        </a:buClr>
                        <a:buSzPts val="1500"/>
                        <a:buFont typeface="Noto Sans Symbols"/>
                        <a:buNone/>
                      </a:pPr>
                      <a:r>
                        <a:rPr lang="ko-KR" sz="1600" i="0" u="none" strike="noStrike" cap="none">
                          <a:solidFill>
                            <a:schemeClr val="dk1"/>
                          </a:solidFill>
                          <a:latin typeface="Malgun Gothic"/>
                          <a:ea typeface="Malgun Gothic"/>
                          <a:cs typeface="Malgun Gothic"/>
                          <a:sym typeface="Malgun Gothic"/>
                        </a:rPr>
                        <a:t>개체수</a:t>
                      </a:r>
                      <a:endParaRPr sz="1600" u="none" strike="noStrike" cap="none">
                        <a:latin typeface="Malgun Gothic"/>
                        <a:ea typeface="Malgun Gothic"/>
                        <a:cs typeface="Malgun Gothic"/>
                        <a:sym typeface="Malgun Gothic"/>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200"/>
                        <a:buFont typeface="Noto Sans Symbols"/>
                        <a:buNone/>
                      </a:pPr>
                      <a:r>
                        <a:rPr lang="ko-KR" sz="1600" i="0" u="none" strike="noStrike" cap="none" dirty="0" err="1">
                          <a:solidFill>
                            <a:schemeClr val="dk1"/>
                          </a:solidFill>
                          <a:latin typeface="Malgun Gothic"/>
                          <a:ea typeface="Malgun Gothic"/>
                          <a:cs typeface="Malgun Gothic"/>
                          <a:sym typeface="Malgun Gothic"/>
                        </a:rPr>
                        <a:t>Number</a:t>
                      </a:r>
                      <a:r>
                        <a:rPr lang="ko-KR" sz="1600" i="0" u="none" strike="noStrike" cap="none" dirty="0">
                          <a:solidFill>
                            <a:schemeClr val="dk1"/>
                          </a:solidFill>
                          <a:latin typeface="Malgun Gothic"/>
                          <a:ea typeface="Malgun Gothic"/>
                          <a:cs typeface="Malgun Gothic"/>
                          <a:sym typeface="Malgun Gothic"/>
                        </a:rPr>
                        <a:t> of </a:t>
                      </a:r>
                      <a:r>
                        <a:rPr lang="ko-KR" sz="1600" i="0" u="none" strike="noStrike" cap="none" dirty="0" err="1">
                          <a:solidFill>
                            <a:schemeClr val="dk1"/>
                          </a:solidFill>
                          <a:latin typeface="Malgun Gothic"/>
                          <a:ea typeface="Malgun Gothic"/>
                          <a:cs typeface="Malgun Gothic"/>
                          <a:sym typeface="Malgun Gothic"/>
                        </a:rPr>
                        <a:t>observations</a:t>
                      </a:r>
                      <a:endParaRPr sz="1600" u="none" strike="noStrike" cap="none" dirty="0">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93AF1B"/>
                        </a:buClr>
                        <a:buSzPts val="1500"/>
                        <a:buFont typeface="Noto Sans Symbols"/>
                        <a:buNone/>
                      </a:pPr>
                      <a:endParaRPr sz="1600" i="1"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93AF1B"/>
                        </a:buClr>
                        <a:buSzPts val="1500"/>
                        <a:buFont typeface="Noto Sans Symbols"/>
                        <a:buNone/>
                      </a:pPr>
                      <a:endParaRPr sz="1600" i="1"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508000">
                <a:tc>
                  <a:txBody>
                    <a:bodyPr/>
                    <a:lstStyle/>
                    <a:p>
                      <a:pPr marL="0" marR="0" lvl="0" indent="0" algn="l" rtl="0">
                        <a:lnSpc>
                          <a:spcPct val="100000"/>
                        </a:lnSpc>
                        <a:spcBef>
                          <a:spcPts val="0"/>
                        </a:spcBef>
                        <a:spcAft>
                          <a:spcPts val="0"/>
                        </a:spcAft>
                        <a:buClr>
                          <a:srgbClr val="93AF1B"/>
                        </a:buClr>
                        <a:buSzPts val="1500"/>
                        <a:buFont typeface="Noto Sans Symbols"/>
                        <a:buNone/>
                      </a:pPr>
                      <a:r>
                        <a:rPr lang="ko-KR" sz="1600" i="0" u="none" strike="noStrike" cap="none">
                          <a:solidFill>
                            <a:schemeClr val="dk1"/>
                          </a:solidFill>
                          <a:latin typeface="Malgun Gothic"/>
                          <a:ea typeface="Malgun Gothic"/>
                          <a:cs typeface="Malgun Gothic"/>
                          <a:sym typeface="Malgun Gothic"/>
                        </a:rPr>
                        <a:t>평균</a:t>
                      </a:r>
                      <a:endParaRPr sz="1600" u="none" strike="noStrike" cap="none">
                        <a:latin typeface="Malgun Gothic"/>
                        <a:ea typeface="Malgun Gothic"/>
                        <a:cs typeface="Malgun Gothic"/>
                        <a:sym typeface="Malgun Gothic"/>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200"/>
                        <a:buFont typeface="Noto Sans Symbols"/>
                        <a:buNone/>
                      </a:pPr>
                      <a:r>
                        <a:rPr lang="ko-KR" sz="1600" i="0" u="none" strike="noStrike" cap="none">
                          <a:solidFill>
                            <a:schemeClr val="dk1"/>
                          </a:solidFill>
                          <a:latin typeface="Malgun Gothic"/>
                          <a:ea typeface="Malgun Gothic"/>
                          <a:cs typeface="Malgun Gothic"/>
                          <a:sym typeface="Malgun Gothic"/>
                        </a:rPr>
                        <a:t>Mean, average</a:t>
                      </a:r>
                      <a:endParaRPr sz="1600" u="none" strike="noStrike" cap="none">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08000">
                <a:tc>
                  <a:txBody>
                    <a:bodyPr/>
                    <a:lstStyle/>
                    <a:p>
                      <a:pPr marL="0" marR="0" lvl="0" indent="0" algn="l" rtl="0">
                        <a:lnSpc>
                          <a:spcPct val="100000"/>
                        </a:lnSpc>
                        <a:spcBef>
                          <a:spcPts val="0"/>
                        </a:spcBef>
                        <a:spcAft>
                          <a:spcPts val="0"/>
                        </a:spcAft>
                        <a:buClr>
                          <a:srgbClr val="93AF1B"/>
                        </a:buClr>
                        <a:buSzPts val="1500"/>
                        <a:buFont typeface="Noto Sans Symbols"/>
                        <a:buNone/>
                      </a:pPr>
                      <a:r>
                        <a:rPr lang="ko-KR" sz="1600" i="0" u="none" strike="noStrike" cap="none">
                          <a:solidFill>
                            <a:schemeClr val="dk1"/>
                          </a:solidFill>
                          <a:latin typeface="Malgun Gothic"/>
                          <a:ea typeface="Malgun Gothic"/>
                          <a:cs typeface="Malgun Gothic"/>
                          <a:sym typeface="Malgun Gothic"/>
                        </a:rPr>
                        <a:t>분산</a:t>
                      </a:r>
                      <a:endParaRPr sz="1600" u="none" strike="noStrike" cap="none">
                        <a:latin typeface="Malgun Gothic"/>
                        <a:ea typeface="Malgun Gothic"/>
                        <a:cs typeface="Malgun Gothic"/>
                        <a:sym typeface="Malgun Gothic"/>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200"/>
                        <a:buFont typeface="Noto Sans Symbols"/>
                        <a:buNone/>
                      </a:pPr>
                      <a:r>
                        <a:rPr lang="ko-KR" sz="1600" i="0" u="none" strike="noStrike" cap="none">
                          <a:solidFill>
                            <a:schemeClr val="dk1"/>
                          </a:solidFill>
                          <a:latin typeface="Malgun Gothic"/>
                          <a:ea typeface="Malgun Gothic"/>
                          <a:cs typeface="Malgun Gothic"/>
                          <a:sym typeface="Malgun Gothic"/>
                        </a:rPr>
                        <a:t>Variance</a:t>
                      </a:r>
                      <a:endParaRPr sz="1600" u="none" strike="noStrike" cap="none">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508000">
                <a:tc>
                  <a:txBody>
                    <a:bodyPr/>
                    <a:lstStyle/>
                    <a:p>
                      <a:pPr marL="0" marR="0" lvl="0" indent="0" algn="l" rtl="0">
                        <a:lnSpc>
                          <a:spcPct val="100000"/>
                        </a:lnSpc>
                        <a:spcBef>
                          <a:spcPts val="0"/>
                        </a:spcBef>
                        <a:spcAft>
                          <a:spcPts val="0"/>
                        </a:spcAft>
                        <a:buClr>
                          <a:srgbClr val="93AF1B"/>
                        </a:buClr>
                        <a:buSzPts val="1500"/>
                        <a:buFont typeface="Noto Sans Symbols"/>
                        <a:buNone/>
                      </a:pPr>
                      <a:r>
                        <a:rPr lang="ko-KR" sz="1600" i="0" u="none" strike="noStrike" cap="none">
                          <a:solidFill>
                            <a:schemeClr val="dk1"/>
                          </a:solidFill>
                          <a:latin typeface="Malgun Gothic"/>
                          <a:ea typeface="Malgun Gothic"/>
                          <a:cs typeface="Malgun Gothic"/>
                          <a:sym typeface="Malgun Gothic"/>
                        </a:rPr>
                        <a:t>표준편차</a:t>
                      </a:r>
                      <a:endParaRPr sz="1600" u="none" strike="noStrike" cap="none">
                        <a:latin typeface="Malgun Gothic"/>
                        <a:ea typeface="Malgun Gothic"/>
                        <a:cs typeface="Malgun Gothic"/>
                        <a:sym typeface="Malgun Gothic"/>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200"/>
                        <a:buFont typeface="Noto Sans Symbols"/>
                        <a:buNone/>
                      </a:pPr>
                      <a:r>
                        <a:rPr lang="ko-KR" sz="1600" i="0" u="none" strike="noStrike" cap="none">
                          <a:solidFill>
                            <a:schemeClr val="dk1"/>
                          </a:solidFill>
                          <a:latin typeface="Malgun Gothic"/>
                          <a:ea typeface="Malgun Gothic"/>
                          <a:cs typeface="Malgun Gothic"/>
                          <a:sym typeface="Malgun Gothic"/>
                        </a:rPr>
                        <a:t>Standard deviation</a:t>
                      </a:r>
                      <a:endParaRPr sz="1600" u="none" strike="noStrike" cap="none">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08000">
                <a:tc>
                  <a:txBody>
                    <a:bodyPr/>
                    <a:lstStyle/>
                    <a:p>
                      <a:pPr marL="0" marR="0" lvl="0" indent="0" algn="l" rtl="0">
                        <a:lnSpc>
                          <a:spcPct val="100000"/>
                        </a:lnSpc>
                        <a:spcBef>
                          <a:spcPts val="0"/>
                        </a:spcBef>
                        <a:spcAft>
                          <a:spcPts val="0"/>
                        </a:spcAft>
                        <a:buClr>
                          <a:srgbClr val="93AF1B"/>
                        </a:buClr>
                        <a:buSzPts val="1500"/>
                        <a:buFont typeface="Noto Sans Symbols"/>
                        <a:buNone/>
                      </a:pPr>
                      <a:r>
                        <a:rPr lang="ko-KR" sz="1600" b="1" i="0" u="none" strike="noStrike" cap="none">
                          <a:solidFill>
                            <a:schemeClr val="dk1"/>
                          </a:solidFill>
                          <a:latin typeface="Malgun Gothic"/>
                          <a:ea typeface="Malgun Gothic"/>
                          <a:cs typeface="Malgun Gothic"/>
                          <a:sym typeface="Malgun Gothic"/>
                        </a:rPr>
                        <a:t>표준오차</a:t>
                      </a:r>
                      <a:endParaRPr sz="1600" b="1" u="none" strike="noStrike" cap="none">
                        <a:latin typeface="Malgun Gothic"/>
                        <a:ea typeface="Malgun Gothic"/>
                        <a:cs typeface="Malgun Gothic"/>
                        <a:sym typeface="Malgun Gothic"/>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200"/>
                        <a:buFont typeface="Noto Sans Symbols"/>
                        <a:buNone/>
                      </a:pPr>
                      <a:r>
                        <a:rPr lang="ko-KR" sz="1600" b="1" i="0" u="none" strike="noStrike" cap="none">
                          <a:solidFill>
                            <a:schemeClr val="dk1"/>
                          </a:solidFill>
                          <a:latin typeface="Malgun Gothic"/>
                          <a:ea typeface="Malgun Gothic"/>
                          <a:cs typeface="Malgun Gothic"/>
                          <a:sym typeface="Malgun Gothic"/>
                        </a:rPr>
                        <a:t>Standard error</a:t>
                      </a:r>
                      <a:endParaRPr sz="1600" b="1" u="none" strike="noStrike" cap="none">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b="1"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b="1"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508000">
                <a:tc>
                  <a:txBody>
                    <a:bodyPr/>
                    <a:lstStyle/>
                    <a:p>
                      <a:pPr marL="0" marR="0" lvl="0" indent="0" algn="l" rtl="0">
                        <a:lnSpc>
                          <a:spcPct val="100000"/>
                        </a:lnSpc>
                        <a:spcBef>
                          <a:spcPts val="0"/>
                        </a:spcBef>
                        <a:spcAft>
                          <a:spcPts val="0"/>
                        </a:spcAft>
                        <a:buClr>
                          <a:srgbClr val="93AF1B"/>
                        </a:buClr>
                        <a:buSzPts val="1500"/>
                        <a:buFont typeface="Noto Sans Symbols"/>
                        <a:buNone/>
                      </a:pPr>
                      <a:r>
                        <a:rPr lang="ko-KR" sz="1600" b="1" i="0" u="none" strike="noStrike" cap="none">
                          <a:solidFill>
                            <a:schemeClr val="dk1"/>
                          </a:solidFill>
                          <a:latin typeface="Malgun Gothic"/>
                          <a:ea typeface="Malgun Gothic"/>
                          <a:cs typeface="Malgun Gothic"/>
                          <a:sym typeface="Malgun Gothic"/>
                        </a:rPr>
                        <a:t>상관계수</a:t>
                      </a:r>
                      <a:endParaRPr sz="1600" b="1" u="none" strike="noStrike" cap="none">
                        <a:latin typeface="Malgun Gothic"/>
                        <a:ea typeface="Malgun Gothic"/>
                        <a:cs typeface="Malgun Gothic"/>
                        <a:sym typeface="Malgun Gothic"/>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200"/>
                        <a:buFont typeface="Noto Sans Symbols"/>
                        <a:buNone/>
                      </a:pPr>
                      <a:r>
                        <a:rPr lang="ko-KR" sz="1600" b="1" i="0" u="none" strike="noStrike" cap="none">
                          <a:solidFill>
                            <a:schemeClr val="dk1"/>
                          </a:solidFill>
                          <a:latin typeface="Malgun Gothic"/>
                          <a:ea typeface="Malgun Gothic"/>
                          <a:cs typeface="Malgun Gothic"/>
                          <a:sym typeface="Malgun Gothic"/>
                        </a:rPr>
                        <a:t>Coefficient of correlation</a:t>
                      </a:r>
                      <a:endParaRPr sz="1600" b="1" u="none" strike="noStrike" cap="none">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b="1"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b="1"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508000">
                <a:tc>
                  <a:txBody>
                    <a:bodyPr/>
                    <a:lstStyle/>
                    <a:p>
                      <a:pPr marL="0" marR="0" lvl="0" indent="0" algn="l" rtl="0">
                        <a:lnSpc>
                          <a:spcPct val="100000"/>
                        </a:lnSpc>
                        <a:spcBef>
                          <a:spcPts val="0"/>
                        </a:spcBef>
                        <a:spcAft>
                          <a:spcPts val="0"/>
                        </a:spcAft>
                        <a:buClr>
                          <a:srgbClr val="93AF1B"/>
                        </a:buClr>
                        <a:buSzPts val="1500"/>
                        <a:buFont typeface="Noto Sans Symbols"/>
                        <a:buNone/>
                      </a:pPr>
                      <a:r>
                        <a:rPr lang="ko-KR" sz="1600" b="1" i="0" u="none" strike="noStrike" cap="none">
                          <a:solidFill>
                            <a:schemeClr val="dk1"/>
                          </a:solidFill>
                          <a:latin typeface="Malgun Gothic"/>
                          <a:ea typeface="Malgun Gothic"/>
                          <a:cs typeface="Malgun Gothic"/>
                          <a:sym typeface="Malgun Gothic"/>
                        </a:rPr>
                        <a:t>회귀계수</a:t>
                      </a:r>
                      <a:endParaRPr sz="1600" b="1" u="none" strike="noStrike" cap="none">
                        <a:latin typeface="Malgun Gothic"/>
                        <a:ea typeface="Malgun Gothic"/>
                        <a:cs typeface="Malgun Gothic"/>
                        <a:sym typeface="Malgun Gothic"/>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200"/>
                        <a:buFont typeface="Noto Sans Symbols"/>
                        <a:buNone/>
                      </a:pPr>
                      <a:r>
                        <a:rPr lang="ko-KR" sz="1600" b="1" i="0" u="none" strike="noStrike" cap="none">
                          <a:solidFill>
                            <a:schemeClr val="dk1"/>
                          </a:solidFill>
                          <a:latin typeface="Malgun Gothic"/>
                          <a:ea typeface="Malgun Gothic"/>
                          <a:cs typeface="Malgun Gothic"/>
                          <a:sym typeface="Malgun Gothic"/>
                        </a:rPr>
                        <a:t>Coefficient of regression</a:t>
                      </a:r>
                      <a:endParaRPr sz="1600" b="1" u="none" strike="noStrike" cap="none">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b="1"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93AF1B"/>
                        </a:buClr>
                        <a:buSzPts val="1500"/>
                        <a:buFont typeface="Noto Sans Symbols"/>
                        <a:buNone/>
                      </a:pPr>
                      <a:endParaRPr sz="1600" b="1" i="0" u="none" strike="noStrike" cap="none">
                        <a:solidFill>
                          <a:schemeClr val="dk1"/>
                        </a:solidFill>
                        <a:latin typeface="Malgun Gothic"/>
                        <a:ea typeface="Malgun Gothic"/>
                        <a:cs typeface="Malgun Gothic"/>
                        <a:sym typeface="Malgun Gothic"/>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pic>
        <p:nvPicPr>
          <p:cNvPr id="319" name="Google Shape;319;p31" descr="{&quot;backgroundColor&quot;:&quot;#FFFFFF&quot;,&quot;type&quot;:&quot;$$&quot;,&quot;code&quot;:&quot;$$N$$&quot;,&quot;id&quot;:&quot;31&quot;,&quot;aid&quot;:null,&quot;font&quot;:{&quot;color&quot;:&quot;#000000&quot;,&quot;size&quot;:12,&quot;family&quot;:&quot;Arial&quot;},&quot;ts&quot;:1682299123465,&quot;cs&quot;:&quot;Y8px3ATqpG4r+eXVGlqF8g==&quot;,&quot;size&quot;:{&quot;width&quot;:16.166666666666668,&quot;height&quot;:12.833333333333334}}"/>
          <p:cNvPicPr preferRelativeResize="0"/>
          <p:nvPr/>
        </p:nvPicPr>
        <p:blipFill>
          <a:blip r:embed="rId3">
            <a:alphaModFix/>
          </a:blip>
          <a:stretch>
            <a:fillRect/>
          </a:stretch>
        </p:blipFill>
        <p:spPr>
          <a:xfrm>
            <a:off x="5959205" y="2197100"/>
            <a:ext cx="224647" cy="160469"/>
          </a:xfrm>
          <a:prstGeom prst="rect">
            <a:avLst/>
          </a:prstGeom>
          <a:noFill/>
          <a:ln>
            <a:noFill/>
          </a:ln>
        </p:spPr>
      </p:pic>
      <p:pic>
        <p:nvPicPr>
          <p:cNvPr id="320" name="Google Shape;320;p31" descr="{&quot;type&quot;:&quot;$$&quot;,&quot;aid&quot;:null,&quot;backgroundColor&quot;:&quot;#FFFFFF&quot;,&quot;id&quot;:&quot;32&quot;,&quot;font&quot;:{&quot;color&quot;:&quot;#000000&quot;,&quot;size&quot;:16,&quot;family&quot;:&quot;Malgun Gothic&quot;},&quot;code&quot;:&quot;$$n$$&quot;,&quot;ts&quot;:1682299174033,&quot;cs&quot;:&quot;lA0SY5ecw8Nlo1pizAd1MQ==&quot;,&quot;size&quot;:{&quot;width&quot;:12.333333333333334,&quot;height&quot;:9.833333333333334}}"/>
          <p:cNvPicPr preferRelativeResize="0"/>
          <p:nvPr/>
        </p:nvPicPr>
        <p:blipFill>
          <a:blip r:embed="rId4">
            <a:alphaModFix/>
          </a:blip>
          <a:stretch>
            <a:fillRect/>
          </a:stretch>
        </p:blipFill>
        <p:spPr>
          <a:xfrm>
            <a:off x="7672444" y="2215856"/>
            <a:ext cx="171380" cy="122957"/>
          </a:xfrm>
          <a:prstGeom prst="rect">
            <a:avLst/>
          </a:prstGeom>
          <a:noFill/>
          <a:ln>
            <a:noFill/>
          </a:ln>
        </p:spPr>
      </p:pic>
      <p:pic>
        <p:nvPicPr>
          <p:cNvPr id="321" name="Google Shape;321;p31" descr="{&quot;code&quot;:&quot;$$\\mu$$&quot;,&quot;type&quot;:&quot;$$&quot;,&quot;backgroundColorModified&quot;:false,&quot;font&quot;:{&quot;color&quot;:&quot;#000000&quot;,&quot;size&quot;:16,&quot;family&quot;:&quot;Malgun Gothic&quot;},&quot;id&quot;:&quot;33&quot;,&quot;backgroundColor&quot;:&quot;#FFFFFF&quot;,&quot;aid&quot;:null,&quot;ts&quot;:1682299198237,&quot;cs&quot;:&quot;JgLUn3icGIdp7OU5mUh0Uw==&quot;,&quot;size&quot;:{&quot;width&quot;:12,&quot;height&quot;:14.333333333333334}}"/>
          <p:cNvPicPr preferRelativeResize="0"/>
          <p:nvPr/>
        </p:nvPicPr>
        <p:blipFill>
          <a:blip r:embed="rId5">
            <a:alphaModFix/>
          </a:blip>
          <a:stretch>
            <a:fillRect/>
          </a:stretch>
        </p:blipFill>
        <p:spPr>
          <a:xfrm>
            <a:off x="5988154" y="2690824"/>
            <a:ext cx="166748" cy="179225"/>
          </a:xfrm>
          <a:prstGeom prst="rect">
            <a:avLst/>
          </a:prstGeom>
          <a:noFill/>
          <a:ln>
            <a:noFill/>
          </a:ln>
        </p:spPr>
      </p:pic>
      <p:pic>
        <p:nvPicPr>
          <p:cNvPr id="322" name="Google Shape;322;p31" descr="{&quot;code&quot;:&quot;$$\\overline{X}$$&quot;,&quot;backgroundColorModified&quot;:false,&quot;aid&quot;:null,&quot;backgroundColor&quot;:&quot;#F3F3F3&quot;,&quot;id&quot;:&quot;34&quot;,&quot;type&quot;:&quot;$$&quot;,&quot;font&quot;:{&quot;color&quot;:&quot;#000000&quot;,&quot;family&quot;:&quot;Malgun Gothic&quot;,&quot;size&quot;:16},&quot;ts&quot;:1682299230118,&quot;cs&quot;:&quot;Zn2Duuky2zGLzNdgjVR4jg==&quot;,&quot;size&quot;:{&quot;width&quot;:18.666666666666668,&quot;height&quot;:19.833333333333332}}"/>
          <p:cNvPicPr preferRelativeResize="0"/>
          <p:nvPr/>
        </p:nvPicPr>
        <p:blipFill>
          <a:blip r:embed="rId6">
            <a:alphaModFix/>
          </a:blip>
          <a:stretch>
            <a:fillRect/>
          </a:stretch>
        </p:blipFill>
        <p:spPr>
          <a:xfrm>
            <a:off x="7628441" y="2656442"/>
            <a:ext cx="259386" cy="247997"/>
          </a:xfrm>
          <a:prstGeom prst="rect">
            <a:avLst/>
          </a:prstGeom>
          <a:noFill/>
          <a:ln>
            <a:noFill/>
          </a:ln>
        </p:spPr>
      </p:pic>
      <p:pic>
        <p:nvPicPr>
          <p:cNvPr id="323" name="Google Shape;323;p31" descr="{&quot;aid&quot;:null,&quot;backgroundColorModified&quot;:false,&quot;type&quot;:&quot;$$&quot;,&quot;code&quot;:&quot;$$\\sigma^{2}$$&quot;,&quot;id&quot;:&quot;35&quot;,&quot;backgroundColor&quot;:&quot;#FFFFFF&quot;,&quot;font&quot;:{&quot;family&quot;:&quot;Malgun Gothic&quot;,&quot;size&quot;:16,&quot;color&quot;:&quot;#000000&quot;},&quot;ts&quot;:1682299288076,&quot;cs&quot;:&quot;/rWTSe71Smx38jjDoKzq7A==&quot;,&quot;size&quot;:{&quot;width&quot;:18.666666666666668,&quot;height&quot;:19.333333333333332}}"/>
          <p:cNvPicPr preferRelativeResize="0"/>
          <p:nvPr/>
        </p:nvPicPr>
        <p:blipFill>
          <a:blip r:embed="rId7">
            <a:alphaModFix/>
          </a:blip>
          <a:stretch>
            <a:fillRect/>
          </a:stretch>
        </p:blipFill>
        <p:spPr>
          <a:xfrm>
            <a:off x="5941835" y="3203310"/>
            <a:ext cx="259386" cy="241745"/>
          </a:xfrm>
          <a:prstGeom prst="rect">
            <a:avLst/>
          </a:prstGeom>
          <a:noFill/>
          <a:ln>
            <a:noFill/>
          </a:ln>
        </p:spPr>
      </p:pic>
      <p:pic>
        <p:nvPicPr>
          <p:cNvPr id="324" name="Google Shape;324;p31" descr="{&quot;font&quot;:{&quot;color&quot;:&quot;#000000&quot;,&quot;family&quot;:&quot;Arial&quot;,&quot;size&quot;:12},&quot;id&quot;:&quot;36&quot;,&quot;backgroundColorModified&quot;:false,&quot;type&quot;:&quot;$$&quot;,&quot;backgroundColor&quot;:&quot;#FFFFFF&quot;,&quot;code&quot;:&quot;$$S^{2}$$&quot;,&quot;aid&quot;:null,&quot;ts&quot;:1682299316880,&quot;cs&quot;:&quot;PN1SHOCrbgJxpngZOHeX7w==&quot;,&quot;size&quot;:{&quot;width&quot;:18.166666666666668,&quot;height&quot;:17}}"/>
          <p:cNvPicPr preferRelativeResize="0"/>
          <p:nvPr/>
        </p:nvPicPr>
        <p:blipFill>
          <a:blip r:embed="rId8">
            <a:alphaModFix/>
          </a:blip>
          <a:stretch>
            <a:fillRect/>
          </a:stretch>
        </p:blipFill>
        <p:spPr>
          <a:xfrm>
            <a:off x="7631915" y="3222086"/>
            <a:ext cx="252438" cy="212569"/>
          </a:xfrm>
          <a:prstGeom prst="rect">
            <a:avLst/>
          </a:prstGeom>
          <a:noFill/>
          <a:ln>
            <a:noFill/>
          </a:ln>
        </p:spPr>
      </p:pic>
      <p:pic>
        <p:nvPicPr>
          <p:cNvPr id="325" name="Google Shape;325;p31" descr="{&quot;code&quot;:&quot;$$\\sigma$$&quot;,&quot;backgroundColorModified&quot;:false,&quot;font&quot;:{&quot;size&quot;:16,&quot;family&quot;:&quot;Malgun Gothic&quot;,&quot;color&quot;:&quot;#000000&quot;},&quot;aid&quot;:null,&quot;backgroundColor&quot;:&quot;#FFFFFF&quot;,&quot;id&quot;:&quot;37&quot;,&quot;type&quot;:&quot;$$&quot;,&quot;ts&quot;:1682299396114,&quot;cs&quot;:&quot;rIruYqxXf3TZZ7RZWQ6QTA==&quot;,&quot;size&quot;:{&quot;width&quot;:11.833333333333334,&quot;height&quot;:9.666666666666666}}"/>
          <p:cNvPicPr preferRelativeResize="0"/>
          <p:nvPr/>
        </p:nvPicPr>
        <p:blipFill>
          <a:blip r:embed="rId9">
            <a:alphaModFix/>
          </a:blip>
          <a:stretch>
            <a:fillRect/>
          </a:stretch>
        </p:blipFill>
        <p:spPr>
          <a:xfrm>
            <a:off x="5989312" y="3778308"/>
            <a:ext cx="164432" cy="120873"/>
          </a:xfrm>
          <a:prstGeom prst="rect">
            <a:avLst/>
          </a:prstGeom>
          <a:noFill/>
          <a:ln>
            <a:noFill/>
          </a:ln>
        </p:spPr>
      </p:pic>
      <p:pic>
        <p:nvPicPr>
          <p:cNvPr id="326" name="Google Shape;326;p31" descr="{&quot;aid&quot;:null,&quot;backgroundColor&quot;:&quot;#F3F3F3&quot;,&quot;code&quot;:&quot;$$S$$&quot;,&quot;font&quot;:{&quot;color&quot;:&quot;#000000&quot;,&quot;size&quot;:16,&quot;family&quot;:&quot;Malgun Gothic&quot;},&quot;id&quot;:&quot;38&quot;,&quot;backgroundColorModified&quot;:false,&quot;type&quot;:&quot;$$&quot;,&quot;ts&quot;:1682299412422,&quot;cs&quot;:&quot;RryfjoeMH/LWBZ+iAjnNzQ==&quot;,&quot;size&quot;:{&quot;width&quot;:12.833333333333334,&quot;height&quot;:15.833333333333334}}"/>
          <p:cNvPicPr preferRelativeResize="0"/>
          <p:nvPr/>
        </p:nvPicPr>
        <p:blipFill>
          <a:blip r:embed="rId10">
            <a:alphaModFix/>
          </a:blip>
          <a:stretch>
            <a:fillRect/>
          </a:stretch>
        </p:blipFill>
        <p:spPr>
          <a:xfrm>
            <a:off x="7668970" y="3752270"/>
            <a:ext cx="178328" cy="197981"/>
          </a:xfrm>
          <a:prstGeom prst="rect">
            <a:avLst/>
          </a:prstGeom>
          <a:noFill/>
          <a:ln>
            <a:noFill/>
          </a:ln>
        </p:spPr>
      </p:pic>
      <p:pic>
        <p:nvPicPr>
          <p:cNvPr id="327" name="Google Shape;327;p31" descr="{&quot;font&quot;:{&quot;family&quot;:&quot;Malgun Gothic&quot;,&quot;size&quot;:16,&quot;color&quot;:&quot;#000000&quot;},&quot;type&quot;:&quot;$$&quot;,&quot;backgroundColorModified&quot;:false,&quot;backgroundColor&quot;:&quot;#F3F3F3&quot;,&quot;id&quot;:&quot;39&quot;,&quot;aid&quot;:null,&quot;code&quot;:&quot;$$\\rho$$&quot;,&quot;ts&quot;:1682299456058,&quot;cs&quot;:&quot;ukNyWj65xk7+FNDJ3PJ7pg==&quot;,&quot;size&quot;:{&quot;width&quot;:10.666666666666666,&quot;height&quot;:14.333333333333334}}"/>
          <p:cNvPicPr preferRelativeResize="0"/>
          <p:nvPr/>
        </p:nvPicPr>
        <p:blipFill>
          <a:blip r:embed="rId11">
            <a:alphaModFix/>
          </a:blip>
          <a:stretch>
            <a:fillRect/>
          </a:stretch>
        </p:blipFill>
        <p:spPr>
          <a:xfrm>
            <a:off x="5997418" y="4807425"/>
            <a:ext cx="148220" cy="179225"/>
          </a:xfrm>
          <a:prstGeom prst="rect">
            <a:avLst/>
          </a:prstGeom>
          <a:noFill/>
          <a:ln>
            <a:noFill/>
          </a:ln>
        </p:spPr>
      </p:pic>
      <p:pic>
        <p:nvPicPr>
          <p:cNvPr id="328" name="Google Shape;328;p31" descr="{&quot;aid&quot;:null,&quot;type&quot;:&quot;$$&quot;,&quot;backgroundColorModified&quot;:false,&quot;code&quot;:&quot;$$r$$&quot;,&quot;id&quot;:&quot;40&quot;,&quot;backgroundColor&quot;:&quot;#F3F3F3&quot;,&quot;font&quot;:{&quot;size&quot;:16,&quot;family&quot;:&quot;Malgun Gothic&quot;,&quot;color&quot;:&quot;#000000&quot;},&quot;ts&quot;:1682299489648,&quot;cs&quot;:&quot;55Bt1QbfXXfrcqGU1phajw==&quot;,&quot;size&quot;:{&quot;width&quot;:9,&quot;height&quot;:9.833333333333334}}"/>
          <p:cNvPicPr preferRelativeResize="0"/>
          <p:nvPr/>
        </p:nvPicPr>
        <p:blipFill>
          <a:blip r:embed="rId12">
            <a:alphaModFix/>
          </a:blip>
          <a:stretch>
            <a:fillRect/>
          </a:stretch>
        </p:blipFill>
        <p:spPr>
          <a:xfrm>
            <a:off x="7695604" y="4798076"/>
            <a:ext cx="125061" cy="122957"/>
          </a:xfrm>
          <a:prstGeom prst="rect">
            <a:avLst/>
          </a:prstGeom>
          <a:noFill/>
          <a:ln>
            <a:noFill/>
          </a:ln>
        </p:spPr>
      </p:pic>
      <p:pic>
        <p:nvPicPr>
          <p:cNvPr id="329" name="Google Shape;329;p31" descr="{&quot;backgroundColorModified&quot;:false,&quot;type&quot;:&quot;$$&quot;,&quot;aid&quot;:null,&quot;code&quot;:&quot;$$\\beta$$&quot;,&quot;font&quot;:{&quot;family&quot;:&quot;Malgun Gothic&quot;,&quot;color&quot;:&quot;#000000&quot;,&quot;size&quot;:16},&quot;backgroundColor&quot;:&quot;#F3F3F3&quot;,&quot;id&quot;:&quot;41&quot;,&quot;ts&quot;:1682299543696,&quot;cs&quot;:&quot;4dyQUzkDbJPAkTrQy3y2dQ==&quot;,&quot;size&quot;:{&quot;width&quot;:11.833333333333334,&quot;height&quot;:19.5}}"/>
          <p:cNvPicPr preferRelativeResize="0"/>
          <p:nvPr/>
        </p:nvPicPr>
        <p:blipFill>
          <a:blip r:embed="rId13">
            <a:alphaModFix/>
          </a:blip>
          <a:stretch>
            <a:fillRect/>
          </a:stretch>
        </p:blipFill>
        <p:spPr>
          <a:xfrm>
            <a:off x="5989312" y="5200471"/>
            <a:ext cx="164432" cy="243829"/>
          </a:xfrm>
          <a:prstGeom prst="rect">
            <a:avLst/>
          </a:prstGeom>
          <a:noFill/>
          <a:ln>
            <a:noFill/>
          </a:ln>
        </p:spPr>
      </p:pic>
      <p:pic>
        <p:nvPicPr>
          <p:cNvPr id="330" name="Google Shape;330;p31" descr="{&quot;font&quot;:{&quot;family&quot;:&quot;Malgun Gothic&quot;,&quot;size&quot;:16,&quot;color&quot;:&quot;#000000&quot;},&quot;backgroundColorModified&quot;:false,&quot;backgroundColor&quot;:&quot;#FFFFFF&quot;,&quot;type&quot;:&quot;$$&quot;,&quot;code&quot;:&quot;$$b$$&quot;,&quot;aid&quot;:null,&quot;id&quot;:&quot;42&quot;,&quot;ts&quot;:1682299563830,&quot;cs&quot;:&quot;M7+VLgUFbI6hBZVqf/4KSQ==&quot;,&quot;size&quot;:{&quot;width&quot;:8.333333333333334,&quot;height&quot;:15.333333333333334}}"/>
          <p:cNvPicPr preferRelativeResize="0"/>
          <p:nvPr/>
        </p:nvPicPr>
        <p:blipFill>
          <a:blip r:embed="rId14">
            <a:alphaModFix/>
          </a:blip>
          <a:stretch>
            <a:fillRect/>
          </a:stretch>
        </p:blipFill>
        <p:spPr>
          <a:xfrm>
            <a:off x="7700236" y="5226580"/>
            <a:ext cx="115797" cy="191729"/>
          </a:xfrm>
          <a:prstGeom prst="rect">
            <a:avLst/>
          </a:prstGeom>
          <a:noFill/>
          <a:ln>
            <a:noFill/>
          </a:ln>
        </p:spPr>
      </p:pic>
      <p:pic>
        <p:nvPicPr>
          <p:cNvPr id="331" name="Google Shape;331;p31" descr="{&quot;font&quot;:{&quot;size&quot;:16,&quot;family&quot;:&quot;Malgun Gothic&quot;,&quot;color&quot;:&quot;#000000&quot;},&quot;aid&quot;:null,&quot;type&quot;:&quot;$$&quot;,&quot;id&quot;:&quot;43&quot;,&quot;code&quot;:&quot;$$\\sigma_{\\overline{X}}$$&quot;,&quot;backgroundColor&quot;:&quot;#FFFFFF&quot;,&quot;backgroundColorModified&quot;:false,&quot;ts&quot;:1682299633396,&quot;cs&quot;:&quot;NczV+8IJeax9ijv98OUHrA==&quot;,&quot;size&quot;:{&quot;width&quot;:25.166666666666668,&quot;height&quot;:17.333333333333332}}"/>
          <p:cNvPicPr preferRelativeResize="0"/>
          <p:nvPr/>
        </p:nvPicPr>
        <p:blipFill>
          <a:blip r:embed="rId15">
            <a:alphaModFix/>
          </a:blip>
          <a:stretch>
            <a:fillRect/>
          </a:stretch>
        </p:blipFill>
        <p:spPr>
          <a:xfrm>
            <a:off x="5896674" y="4224224"/>
            <a:ext cx="349708" cy="216737"/>
          </a:xfrm>
          <a:prstGeom prst="rect">
            <a:avLst/>
          </a:prstGeom>
          <a:noFill/>
          <a:ln>
            <a:noFill/>
          </a:ln>
        </p:spPr>
      </p:pic>
      <p:pic>
        <p:nvPicPr>
          <p:cNvPr id="332" name="Google Shape;332;p31" descr="{&quot;code&quot;:&quot;$$S_{\\overline{X}}$$&quot;,&quot;aid&quot;:null,&quot;font&quot;:{&quot;size&quot;:16,&quot;family&quot;:&quot;Malgun Gothic&quot;,&quot;color&quot;:&quot;#000000&quot;},&quot;type&quot;:&quot;$$&quot;,&quot;backgroundColor&quot;:&quot;#F3F3F3&quot;,&quot;backgroundColorModified&quot;:false,&quot;id&quot;:&quot;44&quot;,&quot;ts&quot;:1682299660151,&quot;cs&quot;:&quot;txAN1ONaIbVP9J2huPVFEw==&quot;,&quot;size&quot;:{&quot;width&quot;:25.666666666666668,&quot;height&quot;:23.333333333333332}}"/>
          <p:cNvPicPr preferRelativeResize="0"/>
          <p:nvPr/>
        </p:nvPicPr>
        <p:blipFill>
          <a:blip r:embed="rId16">
            <a:alphaModFix/>
          </a:blip>
          <a:stretch>
            <a:fillRect/>
          </a:stretch>
        </p:blipFill>
        <p:spPr>
          <a:xfrm>
            <a:off x="7579806" y="4163635"/>
            <a:ext cx="356656" cy="291761"/>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3660"/>
        <p:cNvGrpSpPr/>
        <p:nvPr/>
      </p:nvGrpSpPr>
      <p:grpSpPr>
        <a:xfrm>
          <a:off x="0" y="0"/>
          <a:ext cx="0" cy="0"/>
          <a:chOff x="0" y="0"/>
          <a:chExt cx="0" cy="0"/>
        </a:xfrm>
      </p:grpSpPr>
      <p:sp>
        <p:nvSpPr>
          <p:cNvPr id="3661" name="Google Shape;3661;p240"/>
          <p:cNvSpPr txBox="1">
            <a:spLocks noGrp="1"/>
          </p:cNvSpPr>
          <p:nvPr>
            <p:ph type="title"/>
          </p:nvPr>
        </p:nvSpPr>
        <p:spPr>
          <a:xfrm>
            <a:off x="2019450" y="1917725"/>
            <a:ext cx="6810300" cy="6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solidFill>
                  <a:schemeClr val="dk1"/>
                </a:solidFill>
              </a:rPr>
              <a:t>표본의 분포</a:t>
            </a:r>
            <a:endParaRPr>
              <a:solidFill>
                <a:schemeClr val="dk1"/>
              </a:solidFill>
            </a:endParaRPr>
          </a:p>
        </p:txBody>
      </p:sp>
      <p:sp>
        <p:nvSpPr>
          <p:cNvPr id="3662" name="Google Shape;3662;p240"/>
          <p:cNvSpPr txBox="1">
            <a:spLocks noGrp="1"/>
          </p:cNvSpPr>
          <p:nvPr>
            <p:ph type="subTitle" idx="1"/>
          </p:nvPr>
        </p:nvSpPr>
        <p:spPr>
          <a:xfrm>
            <a:off x="1575450" y="3817825"/>
            <a:ext cx="6405000" cy="1497600"/>
          </a:xfrm>
          <a:prstGeom prst="rect">
            <a:avLst/>
          </a:prstGeom>
        </p:spPr>
        <p:txBody>
          <a:bodyPr spcFirstLastPara="1" wrap="square" lIns="91425" tIns="45700" rIns="91425" bIns="45700" anchor="t" anchorCtr="0">
            <a:normAutofit/>
          </a:bodyPr>
          <a:lstStyle/>
          <a:p>
            <a:pPr marL="285750" lvl="0" indent="-285750" algn="l" rtl="0">
              <a:lnSpc>
                <a:spcPct val="115000"/>
              </a:lnSpc>
              <a:spcBef>
                <a:spcPts val="0"/>
              </a:spcBef>
              <a:spcAft>
                <a:spcPts val="0"/>
              </a:spcAft>
              <a:buSzPts val="1400"/>
              <a:buFont typeface="Malgun Gothic"/>
              <a:buChar char="•"/>
            </a:pPr>
            <a:r>
              <a:rPr lang="ko-KR" sz="1600"/>
              <a:t>표본으로부터 모집단의 특성을 추정하기 위한 통계적 방법과 이러한 추정이 유의성 검정에 어떻게 사용되는지를 학습</a:t>
            </a:r>
            <a:endParaRPr sz="1600"/>
          </a:p>
          <a:p>
            <a:pPr marL="285750" lvl="0" indent="-298450" algn="l" rtl="0">
              <a:lnSpc>
                <a:spcPct val="115000"/>
              </a:lnSpc>
              <a:spcBef>
                <a:spcPts val="0"/>
              </a:spcBef>
              <a:spcAft>
                <a:spcPts val="0"/>
              </a:spcAft>
              <a:buSzPts val="1600"/>
              <a:buChar char="•"/>
            </a:pPr>
            <a:r>
              <a:rPr lang="ko-KR" sz="1600"/>
              <a:t>본 장에서는 표본으로부터 모집단의 특성을 추정하기 위한 통계적 방법과 이러한 추정이 유의성 검정에 어떻게 사용되는지 배워보도록 하자</a:t>
            </a:r>
            <a:endParaRPr sz="1600"/>
          </a:p>
        </p:txBody>
      </p:sp>
      <p:pic>
        <p:nvPicPr>
          <p:cNvPr id="3663" name="Google Shape;3663;p240"/>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3664" name="Google Shape;3664;p240"/>
          <p:cNvSpPr txBox="1"/>
          <p:nvPr/>
        </p:nvSpPr>
        <p:spPr>
          <a:xfrm>
            <a:off x="382125" y="969625"/>
            <a:ext cx="1650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13</a:t>
            </a:r>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3668"/>
        <p:cNvGrpSpPr/>
        <p:nvPr/>
      </p:nvGrpSpPr>
      <p:grpSpPr>
        <a:xfrm>
          <a:off x="0" y="0"/>
          <a:ext cx="0" cy="0"/>
          <a:chOff x="0" y="0"/>
          <a:chExt cx="0" cy="0"/>
        </a:xfrm>
      </p:grpSpPr>
      <p:sp>
        <p:nvSpPr>
          <p:cNvPr id="3669" name="Google Shape;3669;p24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통계분석의 주요 목적</a:t>
            </a:r>
            <a:endParaRPr/>
          </a:p>
        </p:txBody>
      </p:sp>
      <p:sp>
        <p:nvSpPr>
          <p:cNvPr id="3670" name="Google Shape;3670;p24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671" name="Google Shape;3671;p24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241</a:t>
            </a:fld>
            <a:endParaRPr/>
          </a:p>
        </p:txBody>
      </p:sp>
      <p:sp>
        <p:nvSpPr>
          <p:cNvPr id="3672" name="Google Shape;3672;p241"/>
          <p:cNvSpPr txBox="1">
            <a:spLocks noGrp="1"/>
          </p:cNvSpPr>
          <p:nvPr>
            <p:ph type="body" idx="4294967295"/>
          </p:nvPr>
        </p:nvSpPr>
        <p:spPr>
          <a:xfrm>
            <a:off x="315375" y="1110100"/>
            <a:ext cx="8636400" cy="26955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통계분석의 주요 목적 : 모집단에서 추출된 표본을 조사하여 모집단에 대한 통계적 추론</a:t>
            </a:r>
            <a:endParaRPr>
              <a:latin typeface="Malgun Gothic"/>
              <a:ea typeface="Malgun Gothic"/>
              <a:cs typeface="Malgun Gothic"/>
              <a:sym typeface="Malgun Gothic"/>
            </a:endParaRPr>
          </a:p>
          <a:p>
            <a:pPr marL="914400" lvl="1" indent="-323850" algn="l" rtl="0">
              <a:lnSpc>
                <a:spcPct val="115000"/>
              </a:lnSpc>
              <a:spcBef>
                <a:spcPts val="0"/>
              </a:spcBef>
              <a:spcAft>
                <a:spcPts val="0"/>
              </a:spcAft>
              <a:buSzPts val="1500"/>
              <a:buFont typeface="Malgun Gothic"/>
              <a:buChar char="•"/>
            </a:pPr>
            <a:r>
              <a:rPr lang="ko-KR" sz="1500">
                <a:latin typeface="Malgun Gothic"/>
                <a:ea typeface="Malgun Gothic"/>
                <a:cs typeface="Malgun Gothic"/>
                <a:sym typeface="Malgun Gothic"/>
              </a:rPr>
              <a:t>그러나, 표본조사를 통해 얻은 정보는 불완전하기 때문에 모집단에서 추출된 표본을 이용한 통계적 추론 역시 불완전하다. </a:t>
            </a:r>
            <a:endParaRPr sz="1500">
              <a:latin typeface="Malgun Gothic"/>
              <a:ea typeface="Malgun Gothic"/>
              <a:cs typeface="Malgun Gothic"/>
              <a:sym typeface="Malgun Gothic"/>
            </a:endParaRPr>
          </a:p>
          <a:p>
            <a:pPr marL="914400" lvl="1" indent="-323850" algn="l" rtl="0">
              <a:lnSpc>
                <a:spcPct val="115000"/>
              </a:lnSpc>
              <a:spcBef>
                <a:spcPts val="0"/>
              </a:spcBef>
              <a:spcAft>
                <a:spcPts val="0"/>
              </a:spcAft>
              <a:buSzPts val="1500"/>
              <a:buFont typeface="Malgun Gothic"/>
              <a:buChar char="•"/>
            </a:pPr>
            <a:r>
              <a:rPr lang="ko-KR" sz="1500">
                <a:latin typeface="Malgun Gothic"/>
                <a:ea typeface="Malgun Gothic"/>
                <a:cs typeface="Malgun Gothic"/>
                <a:sym typeface="Malgun Gothic"/>
              </a:rPr>
              <a:t>따라서 우리는 두 개의 기본적인 </a:t>
            </a:r>
            <a:r>
              <a:rPr lang="ko-KR" sz="1500" b="1">
                <a:latin typeface="Malgun Gothic"/>
                <a:ea typeface="Malgun Gothic"/>
                <a:cs typeface="Malgun Gothic"/>
                <a:sym typeface="Malgun Gothic"/>
              </a:rPr>
              <a:t>통계적인 질문</a:t>
            </a:r>
            <a:r>
              <a:rPr lang="ko-KR" sz="1500">
                <a:latin typeface="Malgun Gothic"/>
                <a:ea typeface="Malgun Gothic"/>
                <a:cs typeface="Malgun Gothic"/>
                <a:sym typeface="Malgun Gothic"/>
              </a:rPr>
              <a:t>에 답을 해야 한다.</a:t>
            </a:r>
            <a:endParaRPr sz="1500">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첫째, 관찰 결과를 얼마나 신뢰 할 수 있는가? </a:t>
            </a:r>
            <a:r>
              <a:rPr lang="ko-KR" b="1">
                <a:latin typeface="Malgun Gothic"/>
                <a:ea typeface="Malgun Gothic"/>
                <a:cs typeface="Malgun Gothic"/>
                <a:sym typeface="Malgun Gothic"/>
              </a:rPr>
              <a:t>신뢰도 추정</a:t>
            </a:r>
            <a:endParaRPr b="1">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둘째, 관찰 결과와 기대치 간에 차이가 우연하게 일어날 확률은 얼마나 되는가? </a:t>
            </a:r>
            <a:r>
              <a:rPr lang="ko-KR" b="1">
                <a:latin typeface="Malgun Gothic"/>
                <a:ea typeface="Malgun Gothic"/>
                <a:cs typeface="Malgun Gothic"/>
                <a:sym typeface="Malgun Gothic"/>
              </a:rPr>
              <a:t>가설 검증</a:t>
            </a:r>
            <a:endParaRPr>
              <a:latin typeface="Malgun Gothic"/>
              <a:ea typeface="Malgun Gothic"/>
              <a:cs typeface="Malgun Gothic"/>
              <a:sym typeface="Malgun Gothic"/>
            </a:endParaRPr>
          </a:p>
        </p:txBody>
      </p:sp>
      <p:sp>
        <p:nvSpPr>
          <p:cNvPr id="3673" name="Google Shape;3673;p241"/>
          <p:cNvSpPr txBox="1"/>
          <p:nvPr/>
        </p:nvSpPr>
        <p:spPr>
          <a:xfrm>
            <a:off x="1738725" y="4406675"/>
            <a:ext cx="5789700" cy="492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000"/>
              </a:spcBef>
              <a:spcAft>
                <a:spcPts val="0"/>
              </a:spcAft>
              <a:buNone/>
            </a:pPr>
            <a:r>
              <a:rPr lang="ko-KR" sz="2000" b="1">
                <a:solidFill>
                  <a:schemeClr val="dk1"/>
                </a:solidFill>
                <a:latin typeface="Malgun Gothic"/>
                <a:ea typeface="Malgun Gothic"/>
                <a:cs typeface="Malgun Gothic"/>
                <a:sym typeface="Malgun Gothic"/>
              </a:rPr>
              <a:t>추정과 가설검정, 이것이 통계분석의 핵심</a:t>
            </a:r>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3677"/>
        <p:cNvGrpSpPr/>
        <p:nvPr/>
      </p:nvGrpSpPr>
      <p:grpSpPr>
        <a:xfrm>
          <a:off x="0" y="0"/>
          <a:ext cx="0" cy="0"/>
          <a:chOff x="0" y="0"/>
          <a:chExt cx="0" cy="0"/>
        </a:xfrm>
      </p:grpSpPr>
      <p:sp>
        <p:nvSpPr>
          <p:cNvPr id="3678" name="Google Shape;3678;p24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모집단의 특성을 추론하기 위하여 표본 이용하기</a:t>
            </a:r>
            <a:endParaRPr/>
          </a:p>
        </p:txBody>
      </p:sp>
      <p:sp>
        <p:nvSpPr>
          <p:cNvPr id="3679" name="Google Shape;3679;p24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13. 표본의 분포</a:t>
            </a:r>
            <a:endParaRPr/>
          </a:p>
        </p:txBody>
      </p:sp>
      <p:sp>
        <p:nvSpPr>
          <p:cNvPr id="3680" name="Google Shape;3680;p24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242</a:t>
            </a:fld>
            <a:endParaRPr/>
          </a:p>
        </p:txBody>
      </p:sp>
      <p:sp>
        <p:nvSpPr>
          <p:cNvPr id="3681" name="Google Shape;3681;p242"/>
          <p:cNvSpPr txBox="1">
            <a:spLocks noGrp="1"/>
          </p:cNvSpPr>
          <p:nvPr>
            <p:ph type="body" idx="4294967295"/>
          </p:nvPr>
        </p:nvSpPr>
        <p:spPr>
          <a:xfrm>
            <a:off x="315375" y="1110100"/>
            <a:ext cx="8636400" cy="23004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전제: 일반적으로 모집단을 대상으로 연구를 할 수 없다. 따라서 표본으로부터 자료를 수집한다.</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표본이 모집단을 잘 대표하지 못할 수도 있기 때문에 표본을 가지고 작업하는 것은 “어둠속에서 작업하는 셈”이다.</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표본 추출 설계를 제대로 해서 모집단을 잘 대표하는 표본을 얻을 수 있도록 가능한 모든 대책을 세워야 한다(실험설계 3-4장).</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불행하게도 표본이 모집단을 잘 대표하는지는 알수 가 없다.</a:t>
            </a:r>
            <a:endParaRPr>
              <a:latin typeface="Malgun Gothic"/>
              <a:ea typeface="Malgun Gothic"/>
              <a:cs typeface="Malgun Gothic"/>
              <a:sym typeface="Malgun Gothic"/>
            </a:endParaRPr>
          </a:p>
        </p:txBody>
      </p:sp>
      <p:sp>
        <p:nvSpPr>
          <p:cNvPr id="3682" name="Google Shape;3682;p242"/>
          <p:cNvSpPr txBox="1"/>
          <p:nvPr/>
        </p:nvSpPr>
        <p:spPr>
          <a:xfrm>
            <a:off x="757875" y="3654500"/>
            <a:ext cx="7764600" cy="1824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ko-KR" sz="2000" b="1">
                <a:solidFill>
                  <a:schemeClr val="dk1"/>
                </a:solidFill>
                <a:latin typeface="Malgun Gothic"/>
                <a:ea typeface="Malgun Gothic"/>
                <a:cs typeface="Malgun Gothic"/>
                <a:sym typeface="Malgun Gothic"/>
              </a:rPr>
              <a:t>학습목표</a:t>
            </a:r>
            <a:endParaRPr sz="2000" b="1">
              <a:solidFill>
                <a:schemeClr val="dk1"/>
              </a:solidFill>
              <a:latin typeface="Malgun Gothic"/>
              <a:ea typeface="Malgun Gothic"/>
              <a:cs typeface="Malgun Gothic"/>
              <a:sym typeface="Malgun Gothic"/>
            </a:endParaRPr>
          </a:p>
          <a:p>
            <a:pPr marL="0" lvl="0" indent="0" algn="l" rtl="0">
              <a:lnSpc>
                <a:spcPct val="115000"/>
              </a:lnSpc>
              <a:spcBef>
                <a:spcPts val="1000"/>
              </a:spcBef>
              <a:spcAft>
                <a:spcPts val="0"/>
              </a:spcAft>
              <a:buNone/>
            </a:pPr>
            <a:r>
              <a:rPr lang="ko-KR" sz="2000" b="1">
                <a:solidFill>
                  <a:schemeClr val="dk1"/>
                </a:solidFill>
                <a:latin typeface="Malgun Gothic"/>
                <a:ea typeface="Malgun Gothic"/>
                <a:cs typeface="Malgun Gothic"/>
                <a:sym typeface="Malgun Gothic"/>
              </a:rPr>
              <a:t>본 장에서는 표본으로부터 모집단의 특성을 추정하기 위한 통계적 방법과 이러한 추정이 유의성 검정에 어떻게 사용되는지 배워보도록 하자</a:t>
            </a:r>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7" name="Google Shape;3687;p24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통계적 검정, 정규분포</a:t>
            </a:r>
            <a:endParaRPr/>
          </a:p>
        </p:txBody>
      </p:sp>
      <p:sp>
        <p:nvSpPr>
          <p:cNvPr id="3688" name="Google Shape;3688;p24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689" name="Google Shape;3689;p24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243</a:t>
            </a:fld>
            <a:endParaRPr/>
          </a:p>
        </p:txBody>
      </p:sp>
      <p:sp>
        <p:nvSpPr>
          <p:cNvPr id="3690" name="Google Shape;3690;p243"/>
          <p:cNvSpPr txBox="1">
            <a:spLocks noGrp="1"/>
          </p:cNvSpPr>
          <p:nvPr>
            <p:ph type="body" idx="4294967295"/>
          </p:nvPr>
        </p:nvSpPr>
        <p:spPr>
          <a:xfrm>
            <a:off x="315375" y="1110100"/>
            <a:ext cx="8636400" cy="34626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모수적 검정 : 자료가 특정의 알려진 </a:t>
            </a:r>
            <a:r>
              <a:rPr lang="ko-KR" b="1">
                <a:latin typeface="Malgun Gothic"/>
                <a:ea typeface="Malgun Gothic"/>
                <a:cs typeface="Malgun Gothic"/>
                <a:sym typeface="Malgun Gothic"/>
              </a:rPr>
              <a:t>분포</a:t>
            </a:r>
            <a:r>
              <a:rPr lang="ko-KR">
                <a:latin typeface="Malgun Gothic"/>
                <a:ea typeface="Malgun Gothic"/>
                <a:cs typeface="Malgun Gothic"/>
                <a:sym typeface="Malgun Gothic"/>
              </a:rPr>
              <a:t>를 따른다는 것과 같이 확실한 가정을 전제로 함. 이러한 경우 대부분의 가정은 </a:t>
            </a:r>
            <a:r>
              <a:rPr lang="ko-KR" b="1">
                <a:latin typeface="Malgun Gothic"/>
                <a:ea typeface="Malgun Gothic"/>
                <a:cs typeface="Malgun Gothic"/>
                <a:sym typeface="Malgun Gothic"/>
              </a:rPr>
              <a:t>정규분포</a:t>
            </a:r>
            <a:r>
              <a:rPr lang="ko-KR">
                <a:latin typeface="Malgun Gothic"/>
                <a:ea typeface="Malgun Gothic"/>
                <a:cs typeface="Malgun Gothic"/>
                <a:sym typeface="Malgun Gothic"/>
              </a:rPr>
              <a:t>이다</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비모수적 검정 : 많은 가정을 하지 않음. 자료가 특정의 알려진 분포를 따르지 않음</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정규분포 : 자료에 대한 개체들의 변수를 그림으로 그리면, 그 분포는 정규분포라고 하는 좌우 대칭의 종 모양(bell shape)처럼 보인다</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sz="1400">
                <a:latin typeface="Malgun Gothic"/>
                <a:ea typeface="Malgun Gothic"/>
                <a:cs typeface="Malgun Gothic"/>
                <a:sym typeface="Malgun Gothic"/>
              </a:rPr>
              <a:t>성인 남성들의 체중, 성인 여성들의 키 등등</a:t>
            </a:r>
            <a:endParaRPr sz="1400">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sz="1400">
                <a:latin typeface="Malgun Gothic"/>
                <a:ea typeface="Malgun Gothic"/>
                <a:cs typeface="Malgun Gothic"/>
                <a:sym typeface="Malgun Gothic"/>
              </a:rPr>
              <a:t>정규분포를 따르는 변수들에 대해 가장 유용한 두 가지 통계량(statistics)은 </a:t>
            </a:r>
            <a:r>
              <a:rPr lang="ko-KR" sz="1400" b="1">
                <a:latin typeface="Malgun Gothic"/>
                <a:ea typeface="Malgun Gothic"/>
                <a:cs typeface="Malgun Gothic"/>
                <a:sym typeface="Malgun Gothic"/>
              </a:rPr>
              <a:t>평균과 분산</a:t>
            </a:r>
            <a:r>
              <a:rPr lang="ko-KR" sz="1400">
                <a:latin typeface="Malgun Gothic"/>
                <a:ea typeface="Malgun Gothic"/>
                <a:cs typeface="Malgun Gothic"/>
                <a:sym typeface="Malgun Gothic"/>
              </a:rPr>
              <a:t>이다.</a:t>
            </a:r>
            <a:endParaRPr>
              <a:latin typeface="Malgun Gothic"/>
              <a:ea typeface="Malgun Gothic"/>
              <a:cs typeface="Malgun Gothic"/>
              <a:sym typeface="Malgun Gothic"/>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sp>
        <p:nvSpPr>
          <p:cNvPr id="3695" name="Google Shape;3695;p24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표본 평균은 모집단 평균의 정확한 추정값이 아닐 수 있다</a:t>
            </a:r>
            <a:endParaRPr/>
          </a:p>
        </p:txBody>
      </p:sp>
      <p:sp>
        <p:nvSpPr>
          <p:cNvPr id="3696" name="Google Shape;3696;p24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697" name="Google Shape;3697;p24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244</a:t>
            </a:fld>
            <a:endParaRPr/>
          </a:p>
        </p:txBody>
      </p:sp>
      <p:sp>
        <p:nvSpPr>
          <p:cNvPr id="3698" name="Google Shape;3698;p244"/>
          <p:cNvSpPr txBox="1">
            <a:spLocks noGrp="1"/>
          </p:cNvSpPr>
          <p:nvPr>
            <p:ph type="body" idx="4294967295"/>
          </p:nvPr>
        </p:nvSpPr>
        <p:spPr>
          <a:xfrm>
            <a:off x="315375" y="1110100"/>
            <a:ext cx="5591700" cy="4962000"/>
          </a:xfrm>
          <a:prstGeom prst="rect">
            <a:avLst/>
          </a:prstGeom>
          <a:noFill/>
          <a:ln>
            <a:noFill/>
          </a:ln>
        </p:spPr>
        <p:txBody>
          <a:bodyPr spcFirstLastPara="1" wrap="square" lIns="91425" tIns="45700" rIns="91425" bIns="45700" anchor="t" anchorCtr="0">
            <a:normAutofit fontScale="925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표본 평균은 실제 모집단 평균의 추정값과 정확하게 같거나 또는 같지 않을 수 있다</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소 표본으로부터의 추정은 우연에 의해서 부정확할 수 있다</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모집단에서 임의의 크기의 표본을 추출하여 평균을 계산하면 그 값이 같지 않고, 표본의 평균은 모평균값을 중심으로 분포 할 것이다 </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통계학자들은 이러한 표본 평균의 분포가 또한 그들 자신의 </a:t>
            </a:r>
            <a:r>
              <a:rPr lang="ko-KR" b="1">
                <a:latin typeface="Malgun Gothic"/>
                <a:ea typeface="Malgun Gothic"/>
                <a:cs typeface="Malgun Gothic"/>
                <a:sym typeface="Malgun Gothic"/>
              </a:rPr>
              <a:t>평균과 분산, 표준편차를 가지는 정규분포</a:t>
            </a:r>
            <a:r>
              <a:rPr lang="ko-KR">
                <a:latin typeface="Malgun Gothic"/>
                <a:ea typeface="Malgun Gothic"/>
                <a:cs typeface="Malgun Gothic"/>
                <a:sym typeface="Malgun Gothic"/>
              </a:rPr>
              <a:t>를 따름을 보였다</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표본 평균에 대한 표준편차를 평균의 표준오차(SEM)라 부른다</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표본의 크기가 증가할 수록 평균의 표준오차는 감소하고, 이로부터 모평균에 대한 추정값에 대한 정확도가 높아진다</a:t>
            </a:r>
            <a:endParaRPr>
              <a:latin typeface="Malgun Gothic"/>
              <a:ea typeface="Malgun Gothic"/>
              <a:cs typeface="Malgun Gothic"/>
              <a:sym typeface="Malgun Gothic"/>
            </a:endParaRPr>
          </a:p>
        </p:txBody>
      </p:sp>
      <p:pic>
        <p:nvPicPr>
          <p:cNvPr id="3699" name="Google Shape;3699;p244" descr="{&quot;type&quot;:&quot;$$&quot;,&quot;backgroundColor&quot;:&quot;#FFFFFF&quot;,&quot;id&quot;:&quot;205&quot;,&quot;font&quot;:{&quot;size&quot;:18,&quot;color&quot;:&quot;#000000&quot;,&quot;family&quot;:&quot;Arial&quot;},&quot;aid&quot;:null,&quot;code&quot;:&quot;$$SEM=\\sigma_{\\overline{X}}=\\dfrac{\\sigma}{{\\sqrt[]{n}}}$$&quot;,&quot;ts&quot;:1682645501261,&quot;cs&quot;:&quot;8th57mkXDP1H2q+ObvFMiA==&quot;,&quot;size&quot;:{&quot;width&quot;:227.79999999999995,&quot;height&quot;:60}}"/>
          <p:cNvPicPr preferRelativeResize="0"/>
          <p:nvPr/>
        </p:nvPicPr>
        <p:blipFill>
          <a:blip r:embed="rId3">
            <a:alphaModFix/>
          </a:blip>
          <a:stretch>
            <a:fillRect/>
          </a:stretch>
        </p:blipFill>
        <p:spPr>
          <a:xfrm>
            <a:off x="6505587" y="5557825"/>
            <a:ext cx="1952551" cy="514275"/>
          </a:xfrm>
          <a:prstGeom prst="rect">
            <a:avLst/>
          </a:prstGeom>
          <a:noFill/>
          <a:ln>
            <a:noFill/>
          </a:ln>
        </p:spPr>
      </p:pic>
      <p:pic>
        <p:nvPicPr>
          <p:cNvPr id="3700" name="Google Shape;3700;p244"/>
          <p:cNvPicPr preferRelativeResize="0"/>
          <p:nvPr/>
        </p:nvPicPr>
        <p:blipFill>
          <a:blip r:embed="rId4">
            <a:alphaModFix/>
          </a:blip>
          <a:stretch>
            <a:fillRect/>
          </a:stretch>
        </p:blipFill>
        <p:spPr>
          <a:xfrm>
            <a:off x="6411125" y="1110100"/>
            <a:ext cx="2141476" cy="4282952"/>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3704"/>
        <p:cNvGrpSpPr/>
        <p:nvPr/>
      </p:nvGrpSpPr>
      <p:grpSpPr>
        <a:xfrm>
          <a:off x="0" y="0"/>
          <a:ext cx="0" cy="0"/>
          <a:chOff x="0" y="0"/>
          <a:chExt cx="0" cy="0"/>
        </a:xfrm>
      </p:grpSpPr>
      <p:sp>
        <p:nvSpPr>
          <p:cNvPr id="3705" name="Google Shape;3705;p24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평균의 표준오차 활용</a:t>
            </a:r>
            <a:endParaRPr/>
          </a:p>
        </p:txBody>
      </p:sp>
      <p:sp>
        <p:nvSpPr>
          <p:cNvPr id="3706" name="Google Shape;3706;p24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707" name="Google Shape;3707;p24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245</a:t>
            </a:fld>
            <a:endParaRPr/>
          </a:p>
        </p:txBody>
      </p:sp>
      <p:sp>
        <p:nvSpPr>
          <p:cNvPr id="3708" name="Google Shape;3708;p245"/>
          <p:cNvSpPr txBox="1">
            <a:spLocks noGrp="1"/>
          </p:cNvSpPr>
          <p:nvPr>
            <p:ph type="body" idx="4294967295"/>
          </p:nvPr>
        </p:nvSpPr>
        <p:spPr>
          <a:xfrm>
            <a:off x="315375" y="1110100"/>
            <a:ext cx="8513400" cy="33231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평균의 표준오차는 표본평균이 발생하는 특정 범위를 계산하는 기준</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즉, 표본평균이 평균 </a:t>
            </a:r>
            <a:r>
              <a:rPr lang="ko-KR" i="1">
                <a:latin typeface="Times New Roman"/>
                <a:ea typeface="Times New Roman"/>
                <a:cs typeface="Times New Roman"/>
                <a:sym typeface="Times New Roman"/>
              </a:rPr>
              <a:t>μ</a:t>
            </a:r>
            <a:r>
              <a:rPr lang="ko-KR" i="1">
                <a:latin typeface="Malgun Gothic"/>
                <a:ea typeface="Malgun Gothic"/>
                <a:cs typeface="Malgun Gothic"/>
                <a:sym typeface="Malgun Gothic"/>
              </a:rPr>
              <a:t> </a:t>
            </a:r>
            <a:r>
              <a:rPr lang="ko-KR">
                <a:latin typeface="Malgun Gothic"/>
                <a:ea typeface="Malgun Gothic"/>
                <a:cs typeface="Malgun Gothic"/>
                <a:sym typeface="Malgun Gothic"/>
              </a:rPr>
              <a:t>를 가지는 정규분포이기 때문에 </a:t>
            </a:r>
            <a:r>
              <a:rPr lang="ko-KR" i="1">
                <a:latin typeface="Times New Roman"/>
                <a:ea typeface="Times New Roman"/>
                <a:cs typeface="Times New Roman"/>
                <a:sym typeface="Times New Roman"/>
              </a:rPr>
              <a:t>μ</a:t>
            </a:r>
            <a:r>
              <a:rPr lang="ko-KR">
                <a:latin typeface="Malgun Gothic"/>
                <a:ea typeface="Malgun Gothic"/>
                <a:cs typeface="Malgun Gothic"/>
                <a:sym typeface="Malgun Gothic"/>
              </a:rPr>
              <a:t>±1 SEM은 표본평균의 68.28%를 포함, </a:t>
            </a:r>
            <a:r>
              <a:rPr lang="ko-KR" i="1">
                <a:latin typeface="Times New Roman"/>
                <a:ea typeface="Times New Roman"/>
                <a:cs typeface="Times New Roman"/>
                <a:sym typeface="Times New Roman"/>
              </a:rPr>
              <a:t>μ</a:t>
            </a:r>
            <a:r>
              <a:rPr lang="ko-KR">
                <a:latin typeface="Malgun Gothic"/>
                <a:ea typeface="Malgun Gothic"/>
                <a:cs typeface="Malgun Gothic"/>
                <a:sym typeface="Malgun Gothic"/>
              </a:rPr>
              <a:t>±1.96 SEM은 표본평균의 95%를 포함</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Char char="•"/>
            </a:pPr>
            <a:r>
              <a:rPr lang="ko-KR">
                <a:latin typeface="Malgun Gothic"/>
                <a:ea typeface="Malgun Gothic"/>
                <a:cs typeface="Malgun Gothic"/>
                <a:sym typeface="Malgun Gothic"/>
              </a:rPr>
              <a:t>비율로 표현할 수도 있는데, 임의의 표본 평균 </a:t>
            </a:r>
            <a:r>
              <a:rPr lang="ko-KR" i="1">
                <a:latin typeface="Times New Roman"/>
                <a:ea typeface="Times New Roman"/>
                <a:cs typeface="Times New Roman"/>
                <a:sym typeface="Times New Roman"/>
              </a:rPr>
              <a:t>X̅  </a:t>
            </a:r>
            <a:r>
              <a:rPr lang="ko-KR">
                <a:latin typeface="Malgun Gothic"/>
                <a:ea typeface="Malgun Gothic"/>
                <a:cs typeface="Malgun Gothic"/>
                <a:sym typeface="Malgun Gothic"/>
              </a:rPr>
              <a:t>와 모집단 평균 </a:t>
            </a:r>
            <a:r>
              <a:rPr lang="ko-KR" i="1">
                <a:latin typeface="Times New Roman"/>
                <a:ea typeface="Times New Roman"/>
                <a:cs typeface="Times New Roman"/>
                <a:sym typeface="Times New Roman"/>
              </a:rPr>
              <a:t>μ</a:t>
            </a:r>
            <a:r>
              <a:rPr lang="ko-KR">
                <a:latin typeface="Malgun Gothic"/>
                <a:ea typeface="Malgun Gothic"/>
                <a:cs typeface="Malgun Gothic"/>
                <a:sym typeface="Malgun Gothic"/>
              </a:rPr>
              <a:t>의 차이를 평균의 평균 오차로 나눈 값, </a:t>
            </a:r>
            <a:r>
              <a:rPr lang="ko-KR" i="1">
                <a:latin typeface="Times New Roman"/>
                <a:ea typeface="Times New Roman"/>
                <a:cs typeface="Times New Roman"/>
                <a:sym typeface="Times New Roman"/>
              </a:rPr>
              <a:t>Z</a:t>
            </a:r>
            <a:r>
              <a:rPr lang="ko-KR">
                <a:latin typeface="Malgun Gothic"/>
                <a:ea typeface="Malgun Gothic"/>
                <a:cs typeface="Malgun Gothic"/>
                <a:sym typeface="Malgun Gothic"/>
              </a:rPr>
              <a:t>는 평균 0과 표준편차 1을 가지며 이러한 Z통계는 표준정규분포와 같다. 즉, </a:t>
            </a:r>
            <a:r>
              <a:rPr lang="ko-KR" i="1">
                <a:latin typeface="Times New Roman"/>
                <a:ea typeface="Times New Roman"/>
                <a:cs typeface="Times New Roman"/>
                <a:sym typeface="Times New Roman"/>
              </a:rPr>
              <a:t>Z</a:t>
            </a:r>
            <a:r>
              <a:rPr lang="ko-KR">
                <a:latin typeface="Malgun Gothic"/>
                <a:ea typeface="Malgun Gothic"/>
                <a:cs typeface="Malgun Gothic"/>
                <a:sym typeface="Malgun Gothic"/>
              </a:rPr>
              <a:t>가 +1.96보다 크거나. -1.96보다 작으면 알려진 모집단 평균 </a:t>
            </a:r>
            <a:r>
              <a:rPr lang="ko-KR" i="1">
                <a:latin typeface="Times New Roman"/>
                <a:ea typeface="Times New Roman"/>
                <a:cs typeface="Times New Roman"/>
                <a:sym typeface="Times New Roman"/>
              </a:rPr>
              <a:t>μ</a:t>
            </a:r>
            <a:r>
              <a:rPr lang="ko-KR">
                <a:latin typeface="Malgun Gothic"/>
                <a:ea typeface="Malgun Gothic"/>
                <a:cs typeface="Malgun Gothic"/>
                <a:sym typeface="Malgun Gothic"/>
              </a:rPr>
              <a:t>와 표본 평균의 차이는 5%보다 작은 발생 확률을 갖는다.</a:t>
            </a:r>
            <a:endParaRPr>
              <a:latin typeface="Malgun Gothic"/>
              <a:ea typeface="Malgun Gothic"/>
              <a:cs typeface="Malgun Gothic"/>
              <a:sym typeface="Malgun Gothic"/>
            </a:endParaRPr>
          </a:p>
        </p:txBody>
      </p:sp>
      <p:pic>
        <p:nvPicPr>
          <p:cNvPr id="3709" name="Google Shape;3709;p245" descr="{&quot;backgroundColorModified&quot;:false,&quot;type&quot;:&quot;$$&quot;,&quot;font&quot;:{&quot;family&quot;:&quot;Arial&quot;,&quot;color&quot;:&quot;#000000&quot;,&quot;size&quot;:29},&quot;aid&quot;:null,&quot;id&quot;:&quot;206&quot;,&quot;code&quot;:&quot;$$Z=\\dfrac{\\overline{X}-\\mu}{\\sigma_{\\overline{X}}}$$&quot;,&quot;backgroundColor&quot;:&quot;#FFFFFF&quot;,&quot;ts&quot;:1724219078498,&quot;cs&quot;:&quot;4mT1wDJ5V8EIi6VAHVP+Fw==&quot;,&quot;size&quot;:{&quot;width&quot;:226.79999999999995,&quot;height&quot;:118.79999999999997}}"/>
          <p:cNvPicPr preferRelativeResize="0"/>
          <p:nvPr/>
        </p:nvPicPr>
        <p:blipFill>
          <a:blip r:embed="rId3">
            <a:alphaModFix/>
          </a:blip>
          <a:stretch>
            <a:fillRect/>
          </a:stretch>
        </p:blipFill>
        <p:spPr>
          <a:xfrm>
            <a:off x="3409317" y="4752605"/>
            <a:ext cx="2160270" cy="1131570"/>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3713"/>
        <p:cNvGrpSpPr/>
        <p:nvPr/>
      </p:nvGrpSpPr>
      <p:grpSpPr>
        <a:xfrm>
          <a:off x="0" y="0"/>
          <a:ext cx="0" cy="0"/>
          <a:chOff x="0" y="0"/>
          <a:chExt cx="0" cy="0"/>
        </a:xfrm>
      </p:grpSpPr>
      <p:pic>
        <p:nvPicPr>
          <p:cNvPr id="3714" name="Google Shape;3714;p246"/>
          <p:cNvPicPr preferRelativeResize="0"/>
          <p:nvPr/>
        </p:nvPicPr>
        <p:blipFill>
          <a:blip r:embed="rId3">
            <a:alphaModFix/>
          </a:blip>
          <a:stretch>
            <a:fillRect/>
          </a:stretch>
        </p:blipFill>
        <p:spPr>
          <a:xfrm>
            <a:off x="1552425" y="2766509"/>
            <a:ext cx="5545150" cy="3483525"/>
          </a:xfrm>
          <a:prstGeom prst="rect">
            <a:avLst/>
          </a:prstGeom>
          <a:noFill/>
          <a:ln>
            <a:noFill/>
          </a:ln>
        </p:spPr>
      </p:pic>
      <p:sp>
        <p:nvSpPr>
          <p:cNvPr id="3715" name="Google Shape;3715;p24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Population parameter (모수) &amp; Sample Statistic (표본통계량)</a:t>
            </a:r>
            <a:endParaRPr/>
          </a:p>
        </p:txBody>
      </p:sp>
      <p:sp>
        <p:nvSpPr>
          <p:cNvPr id="3716" name="Google Shape;3716;p24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717" name="Google Shape;3717;p24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246</a:t>
            </a:fld>
            <a:endParaRPr/>
          </a:p>
        </p:txBody>
      </p:sp>
      <p:graphicFrame>
        <p:nvGraphicFramePr>
          <p:cNvPr id="3718" name="Google Shape;3718;p246"/>
          <p:cNvGraphicFramePr/>
          <p:nvPr/>
        </p:nvGraphicFramePr>
        <p:xfrm>
          <a:off x="485725" y="981493"/>
          <a:ext cx="8160025" cy="1755350"/>
        </p:xfrm>
        <a:graphic>
          <a:graphicData uri="http://schemas.openxmlformats.org/drawingml/2006/table">
            <a:tbl>
              <a:tblPr>
                <a:noFill/>
                <a:tableStyleId>{0944CDFF-17AD-4667-B9B5-D25C10F7F634}</a:tableStyleId>
              </a:tblPr>
              <a:tblGrid>
                <a:gridCol w="1632000">
                  <a:extLst>
                    <a:ext uri="{9D8B030D-6E8A-4147-A177-3AD203B41FA5}">
                      <a16:colId xmlns:a16="http://schemas.microsoft.com/office/drawing/2014/main" val="20000"/>
                    </a:ext>
                  </a:extLst>
                </a:gridCol>
                <a:gridCol w="1632000">
                  <a:extLst>
                    <a:ext uri="{9D8B030D-6E8A-4147-A177-3AD203B41FA5}">
                      <a16:colId xmlns:a16="http://schemas.microsoft.com/office/drawing/2014/main" val="20001"/>
                    </a:ext>
                  </a:extLst>
                </a:gridCol>
                <a:gridCol w="1092375">
                  <a:extLst>
                    <a:ext uri="{9D8B030D-6E8A-4147-A177-3AD203B41FA5}">
                      <a16:colId xmlns:a16="http://schemas.microsoft.com/office/drawing/2014/main" val="20002"/>
                    </a:ext>
                  </a:extLst>
                </a:gridCol>
                <a:gridCol w="1855575">
                  <a:extLst>
                    <a:ext uri="{9D8B030D-6E8A-4147-A177-3AD203B41FA5}">
                      <a16:colId xmlns:a16="http://schemas.microsoft.com/office/drawing/2014/main" val="20003"/>
                    </a:ext>
                  </a:extLst>
                </a:gridCol>
                <a:gridCol w="1948075">
                  <a:extLst>
                    <a:ext uri="{9D8B030D-6E8A-4147-A177-3AD203B41FA5}">
                      <a16:colId xmlns:a16="http://schemas.microsoft.com/office/drawing/2014/main" val="20004"/>
                    </a:ext>
                  </a:extLst>
                </a:gridCol>
              </a:tblGrid>
              <a:tr h="276550">
                <a:tc gridSpan="2">
                  <a:txBody>
                    <a:bodyPr/>
                    <a:lstStyle/>
                    <a:p>
                      <a:pPr marL="0" lvl="0" indent="0" algn="ctr" rtl="0">
                        <a:spcBef>
                          <a:spcPts val="0"/>
                        </a:spcBef>
                        <a:spcAft>
                          <a:spcPts val="0"/>
                        </a:spcAft>
                        <a:buNone/>
                      </a:pPr>
                      <a:r>
                        <a:rPr lang="ko-KR" sz="1000">
                          <a:latin typeface="Malgun Gothic"/>
                          <a:ea typeface="Malgun Gothic"/>
                          <a:cs typeface="Malgun Gothic"/>
                          <a:sym typeface="Malgun Gothic"/>
                        </a:rPr>
                        <a:t>Population (모집단)</a:t>
                      </a:r>
                      <a:endParaRPr sz="1000">
                        <a:latin typeface="Malgun Gothic"/>
                        <a:ea typeface="Malgun Gothic"/>
                        <a:cs typeface="Malgun Gothic"/>
                        <a:sym typeface="Malgun Gothic"/>
                      </a:endParaRPr>
                    </a:p>
                  </a:txBody>
                  <a:tcPr marL="36000" marR="36000" marT="36000" marB="36000" anchor="ctr">
                    <a:solidFill>
                      <a:srgbClr val="FFEAEA">
                        <a:alpha val="25320"/>
                      </a:srgbClr>
                    </a:solidFill>
                  </a:tcPr>
                </a:tc>
                <a:tc hMerge="1">
                  <a:txBody>
                    <a:bodyPr/>
                    <a:lstStyle/>
                    <a:p>
                      <a:endParaRPr lang="ko-KR"/>
                    </a:p>
                  </a:txBody>
                  <a:tcPr/>
                </a:tc>
                <a:tc gridSpan="3">
                  <a:txBody>
                    <a:bodyPr/>
                    <a:lstStyle/>
                    <a:p>
                      <a:pPr marL="0" lvl="0" indent="0" algn="ctr" rtl="0">
                        <a:spcBef>
                          <a:spcPts val="0"/>
                        </a:spcBef>
                        <a:spcAft>
                          <a:spcPts val="0"/>
                        </a:spcAft>
                        <a:buNone/>
                      </a:pPr>
                      <a:r>
                        <a:rPr lang="ko-KR" sz="1000">
                          <a:latin typeface="Malgun Gothic"/>
                          <a:ea typeface="Malgun Gothic"/>
                          <a:cs typeface="Malgun Gothic"/>
                          <a:sym typeface="Malgun Gothic"/>
                        </a:rPr>
                        <a:t>Sample (표본)</a:t>
                      </a:r>
                      <a:endParaRPr sz="1000">
                        <a:latin typeface="Malgun Gothic"/>
                        <a:ea typeface="Malgun Gothic"/>
                        <a:cs typeface="Malgun Gothic"/>
                        <a:sym typeface="Malgun Gothic"/>
                      </a:endParaRPr>
                    </a:p>
                  </a:txBody>
                  <a:tcPr marL="36000" marR="36000" marT="36000" marB="36000" anchor="ctr">
                    <a:solidFill>
                      <a:srgbClr val="E2FFFF">
                        <a:alpha val="34900"/>
                      </a:srgbClr>
                    </a:solidFill>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27655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Variance</a:t>
                      </a:r>
                      <a:endParaRPr sz="1000">
                        <a:latin typeface="Malgun Gothic"/>
                        <a:ea typeface="Malgun Gothic"/>
                        <a:cs typeface="Malgun Gothic"/>
                        <a:sym typeface="Malgun Gothic"/>
                      </a:endParaRPr>
                    </a:p>
                  </a:txBody>
                  <a:tcPr marL="36000" marR="36000" marT="36000" marB="36000" anchor="ctr">
                    <a:solidFill>
                      <a:srgbClr val="FFEAEA">
                        <a:alpha val="25320"/>
                      </a:srgbClr>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Standard deviation</a:t>
                      </a:r>
                      <a:endParaRPr sz="1000">
                        <a:latin typeface="Malgun Gothic"/>
                        <a:ea typeface="Malgun Gothic"/>
                        <a:cs typeface="Malgun Gothic"/>
                        <a:sym typeface="Malgun Gothic"/>
                      </a:endParaRPr>
                    </a:p>
                  </a:txBody>
                  <a:tcPr marL="36000" marR="36000" marT="36000" marB="36000" anchor="ctr">
                    <a:solidFill>
                      <a:srgbClr val="FFEAEA">
                        <a:alpha val="25320"/>
                      </a:srgbClr>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Sample size</a:t>
                      </a:r>
                      <a:endParaRPr sz="1000">
                        <a:latin typeface="Malgun Gothic"/>
                        <a:ea typeface="Malgun Gothic"/>
                        <a:cs typeface="Malgun Gothic"/>
                        <a:sym typeface="Malgun Gothic"/>
                      </a:endParaRPr>
                    </a:p>
                  </a:txBody>
                  <a:tcPr marL="36000" marR="36000" marT="36000" marB="36000" anchor="ctr">
                    <a:solidFill>
                      <a:srgbClr val="E2FFFF">
                        <a:alpha val="34900"/>
                      </a:srgbClr>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square root of sample size</a:t>
                      </a:r>
                      <a:endParaRPr sz="1000">
                        <a:latin typeface="Malgun Gothic"/>
                        <a:ea typeface="Malgun Gothic"/>
                        <a:cs typeface="Malgun Gothic"/>
                        <a:sym typeface="Malgun Gothic"/>
                      </a:endParaRPr>
                    </a:p>
                  </a:txBody>
                  <a:tcPr marL="36000" marR="36000" marT="36000" marB="36000" anchor="ctr">
                    <a:solidFill>
                      <a:srgbClr val="E2FFFF">
                        <a:alpha val="34900"/>
                      </a:srgbClr>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Standard error of sample mean</a:t>
                      </a:r>
                      <a:endParaRPr sz="1000">
                        <a:latin typeface="Malgun Gothic"/>
                        <a:ea typeface="Malgun Gothic"/>
                        <a:cs typeface="Malgun Gothic"/>
                        <a:sym typeface="Malgun Gothic"/>
                      </a:endParaRPr>
                    </a:p>
                  </a:txBody>
                  <a:tcPr marL="36000" marR="36000" marT="36000" marB="36000" anchor="ctr">
                    <a:solidFill>
                      <a:srgbClr val="E2FFFF">
                        <a:alpha val="34900"/>
                      </a:srgbClr>
                    </a:solidFill>
                  </a:tcPr>
                </a:tc>
                <a:extLst>
                  <a:ext uri="{0D108BD9-81ED-4DB2-BD59-A6C34878D82A}">
                    <a16:rowId xmlns:a16="http://schemas.microsoft.com/office/drawing/2014/main" val="10001"/>
                  </a:ext>
                </a:extLst>
              </a:tr>
              <a:tr h="372600">
                <a:tc>
                  <a:txBody>
                    <a:bodyPr/>
                    <a:lstStyle/>
                    <a:p>
                      <a:pPr marL="0" lvl="0" indent="0" algn="l" rtl="0">
                        <a:spcBef>
                          <a:spcPts val="0"/>
                        </a:spcBef>
                        <a:spcAft>
                          <a:spcPts val="0"/>
                        </a:spcAft>
                        <a:buNone/>
                      </a:pPr>
                      <a:endParaRPr sz="1000">
                        <a:latin typeface="Malgun Gothic"/>
                        <a:ea typeface="Malgun Gothic"/>
                        <a:cs typeface="Malgun Gothic"/>
                        <a:sym typeface="Malgun Gothic"/>
                      </a:endParaRPr>
                    </a:p>
                  </a:txBody>
                  <a:tcPr marL="36000" marR="36000" marT="36000" marB="36000" anchor="ctr">
                    <a:solidFill>
                      <a:srgbClr val="FFEAEA">
                        <a:alpha val="25320"/>
                      </a:srgbClr>
                    </a:solidFill>
                  </a:tcPr>
                </a:tc>
                <a:tc>
                  <a:txBody>
                    <a:bodyPr/>
                    <a:lstStyle/>
                    <a:p>
                      <a:pPr marL="0" lvl="0" indent="0" algn="l" rtl="0">
                        <a:spcBef>
                          <a:spcPts val="0"/>
                        </a:spcBef>
                        <a:spcAft>
                          <a:spcPts val="0"/>
                        </a:spcAft>
                        <a:buNone/>
                      </a:pPr>
                      <a:endParaRPr sz="1000">
                        <a:latin typeface="Malgun Gothic"/>
                        <a:ea typeface="Malgun Gothic"/>
                        <a:cs typeface="Malgun Gothic"/>
                        <a:sym typeface="Malgun Gothic"/>
                      </a:endParaRPr>
                    </a:p>
                  </a:txBody>
                  <a:tcPr marL="36000" marR="36000" marT="36000" marB="36000" anchor="ctr">
                    <a:solidFill>
                      <a:srgbClr val="FFEAEA">
                        <a:alpha val="25320"/>
                      </a:srgbClr>
                    </a:solidFill>
                  </a:tcPr>
                </a:tc>
                <a:tc>
                  <a:txBody>
                    <a:bodyPr/>
                    <a:lstStyle/>
                    <a:p>
                      <a:pPr marL="0" lvl="0" indent="0" algn="l" rtl="0">
                        <a:spcBef>
                          <a:spcPts val="0"/>
                        </a:spcBef>
                        <a:spcAft>
                          <a:spcPts val="0"/>
                        </a:spcAft>
                        <a:buNone/>
                      </a:pPr>
                      <a:endParaRPr sz="1000">
                        <a:latin typeface="Malgun Gothic"/>
                        <a:ea typeface="Malgun Gothic"/>
                        <a:cs typeface="Malgun Gothic"/>
                        <a:sym typeface="Malgun Gothic"/>
                      </a:endParaRPr>
                    </a:p>
                  </a:txBody>
                  <a:tcPr marL="36000" marR="36000" marT="36000" marB="36000" anchor="ctr">
                    <a:solidFill>
                      <a:srgbClr val="E2FFFF">
                        <a:alpha val="34900"/>
                      </a:srgbClr>
                    </a:solidFill>
                  </a:tcPr>
                </a:tc>
                <a:tc>
                  <a:txBody>
                    <a:bodyPr/>
                    <a:lstStyle/>
                    <a:p>
                      <a:pPr marL="0" lvl="0" indent="0" algn="l" rtl="0">
                        <a:spcBef>
                          <a:spcPts val="0"/>
                        </a:spcBef>
                        <a:spcAft>
                          <a:spcPts val="0"/>
                        </a:spcAft>
                        <a:buNone/>
                      </a:pPr>
                      <a:endParaRPr sz="1000">
                        <a:latin typeface="Malgun Gothic"/>
                        <a:ea typeface="Malgun Gothic"/>
                        <a:cs typeface="Malgun Gothic"/>
                        <a:sym typeface="Malgun Gothic"/>
                      </a:endParaRPr>
                    </a:p>
                  </a:txBody>
                  <a:tcPr marL="36000" marR="36000" marT="36000" marB="36000" anchor="ctr">
                    <a:solidFill>
                      <a:srgbClr val="E2FFFF">
                        <a:alpha val="34900"/>
                      </a:srgbClr>
                    </a:solidFill>
                  </a:tcPr>
                </a:tc>
                <a:tc>
                  <a:txBody>
                    <a:bodyPr/>
                    <a:lstStyle/>
                    <a:p>
                      <a:pPr marL="0" lvl="0" indent="0" algn="l" rtl="0">
                        <a:spcBef>
                          <a:spcPts val="0"/>
                        </a:spcBef>
                        <a:spcAft>
                          <a:spcPts val="0"/>
                        </a:spcAft>
                        <a:buNone/>
                      </a:pPr>
                      <a:endParaRPr sz="1000">
                        <a:latin typeface="Malgun Gothic"/>
                        <a:ea typeface="Malgun Gothic"/>
                        <a:cs typeface="Malgun Gothic"/>
                        <a:sym typeface="Malgun Gothic"/>
                      </a:endParaRPr>
                    </a:p>
                  </a:txBody>
                  <a:tcPr marL="36000" marR="36000" marT="36000" marB="36000" anchor="ctr">
                    <a:solidFill>
                      <a:srgbClr val="E2FFFF">
                        <a:alpha val="34900"/>
                      </a:srgbClr>
                    </a:solidFill>
                  </a:tcPr>
                </a:tc>
                <a:extLst>
                  <a:ext uri="{0D108BD9-81ED-4DB2-BD59-A6C34878D82A}">
                    <a16:rowId xmlns:a16="http://schemas.microsoft.com/office/drawing/2014/main" val="10002"/>
                  </a:ext>
                </a:extLst>
              </a:tr>
              <a:tr h="27655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600</a:t>
                      </a:r>
                      <a:endParaRPr sz="10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24.49</a:t>
                      </a:r>
                      <a:endParaRPr sz="10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r" rtl="0">
                        <a:spcBef>
                          <a:spcPts val="0"/>
                        </a:spcBef>
                        <a:spcAft>
                          <a:spcPts val="0"/>
                        </a:spcAft>
                        <a:buNone/>
                      </a:pPr>
                      <a:r>
                        <a:rPr lang="ko-KR" sz="1000">
                          <a:latin typeface="Malgun Gothic"/>
                          <a:ea typeface="Malgun Gothic"/>
                          <a:cs typeface="Malgun Gothic"/>
                          <a:sym typeface="Malgun Gothic"/>
                        </a:rPr>
                        <a:t>2</a:t>
                      </a:r>
                      <a:endParaRPr sz="1000">
                        <a:latin typeface="Malgun Gothic"/>
                        <a:ea typeface="Malgun Gothic"/>
                        <a:cs typeface="Malgun Gothic"/>
                        <a:sym typeface="Malgun Gothic"/>
                      </a:endParaRPr>
                    </a:p>
                  </a:txBody>
                  <a:tcPr marL="36000" marR="576000" marT="36000" marB="36000" anchor="ctr">
                    <a:solidFill>
                      <a:srgbClr val="FFFFFF"/>
                    </a:solidFill>
                  </a:tcPr>
                </a:tc>
                <a:tc>
                  <a:txBody>
                    <a:bodyPr/>
                    <a:lstStyle/>
                    <a:p>
                      <a:pPr marL="0" lvl="0" indent="0" algn="r" rtl="0">
                        <a:spcBef>
                          <a:spcPts val="0"/>
                        </a:spcBef>
                        <a:spcAft>
                          <a:spcPts val="0"/>
                        </a:spcAft>
                        <a:buNone/>
                      </a:pPr>
                      <a:r>
                        <a:rPr lang="ko-KR" sz="1000">
                          <a:latin typeface="Malgun Gothic"/>
                          <a:ea typeface="Malgun Gothic"/>
                          <a:cs typeface="Malgun Gothic"/>
                          <a:sym typeface="Malgun Gothic"/>
                        </a:rPr>
                        <a:t>1.41</a:t>
                      </a:r>
                      <a:endParaRPr sz="1000">
                        <a:latin typeface="Malgun Gothic"/>
                        <a:ea typeface="Malgun Gothic"/>
                        <a:cs typeface="Malgun Gothic"/>
                        <a:sym typeface="Malgun Gothic"/>
                      </a:endParaRPr>
                    </a:p>
                  </a:txBody>
                  <a:tcPr marL="36000" marR="576000" marT="36000" marB="36000" anchor="ctr">
                    <a:solidFill>
                      <a:srgbClr val="FFFFFF"/>
                    </a:solidFill>
                  </a:tcPr>
                </a:tc>
                <a:tc>
                  <a:txBody>
                    <a:bodyPr/>
                    <a:lstStyle/>
                    <a:p>
                      <a:pPr marL="0" lvl="0" indent="0" algn="r" rtl="0">
                        <a:spcBef>
                          <a:spcPts val="0"/>
                        </a:spcBef>
                        <a:spcAft>
                          <a:spcPts val="0"/>
                        </a:spcAft>
                        <a:buNone/>
                      </a:pPr>
                      <a:r>
                        <a:rPr lang="ko-KR" sz="1000">
                          <a:latin typeface="Malgun Gothic"/>
                          <a:ea typeface="Malgun Gothic"/>
                          <a:cs typeface="Malgun Gothic"/>
                          <a:sym typeface="Malgun Gothic"/>
                        </a:rPr>
                        <a:t>17.32</a:t>
                      </a:r>
                      <a:endParaRPr sz="1000">
                        <a:latin typeface="Malgun Gothic"/>
                        <a:ea typeface="Malgun Gothic"/>
                        <a:cs typeface="Malgun Gothic"/>
                        <a:sym typeface="Malgun Gothic"/>
                      </a:endParaRPr>
                    </a:p>
                  </a:txBody>
                  <a:tcPr marL="36000" marR="576000" marT="36000" marB="36000" anchor="ctr">
                    <a:solidFill>
                      <a:srgbClr val="FFFFFF"/>
                    </a:solidFill>
                  </a:tcPr>
                </a:tc>
                <a:extLst>
                  <a:ext uri="{0D108BD9-81ED-4DB2-BD59-A6C34878D82A}">
                    <a16:rowId xmlns:a16="http://schemas.microsoft.com/office/drawing/2014/main" val="10003"/>
                  </a:ext>
                </a:extLst>
              </a:tr>
              <a:tr h="276550">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600</a:t>
                      </a:r>
                      <a:endParaRPr sz="10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24.49</a:t>
                      </a:r>
                      <a:endParaRPr sz="10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r" rtl="0">
                        <a:spcBef>
                          <a:spcPts val="0"/>
                        </a:spcBef>
                        <a:spcAft>
                          <a:spcPts val="0"/>
                        </a:spcAft>
                        <a:buNone/>
                      </a:pPr>
                      <a:r>
                        <a:rPr lang="ko-KR" sz="1000">
                          <a:latin typeface="Malgun Gothic"/>
                          <a:ea typeface="Malgun Gothic"/>
                          <a:cs typeface="Malgun Gothic"/>
                          <a:sym typeface="Malgun Gothic"/>
                        </a:rPr>
                        <a:t>20</a:t>
                      </a:r>
                      <a:endParaRPr sz="1000">
                        <a:latin typeface="Malgun Gothic"/>
                        <a:ea typeface="Malgun Gothic"/>
                        <a:cs typeface="Malgun Gothic"/>
                        <a:sym typeface="Malgun Gothic"/>
                      </a:endParaRPr>
                    </a:p>
                  </a:txBody>
                  <a:tcPr marL="36000" marR="576000" marT="36000" marB="36000" anchor="ctr">
                    <a:solidFill>
                      <a:srgbClr val="FFFFFF"/>
                    </a:solidFill>
                  </a:tcPr>
                </a:tc>
                <a:tc>
                  <a:txBody>
                    <a:bodyPr/>
                    <a:lstStyle/>
                    <a:p>
                      <a:pPr marL="0" lvl="0" indent="0" algn="r" rtl="0">
                        <a:spcBef>
                          <a:spcPts val="0"/>
                        </a:spcBef>
                        <a:spcAft>
                          <a:spcPts val="0"/>
                        </a:spcAft>
                        <a:buNone/>
                      </a:pPr>
                      <a:r>
                        <a:rPr lang="ko-KR" sz="1000">
                          <a:latin typeface="Malgun Gothic"/>
                          <a:ea typeface="Malgun Gothic"/>
                          <a:cs typeface="Malgun Gothic"/>
                          <a:sym typeface="Malgun Gothic"/>
                        </a:rPr>
                        <a:t>4.47</a:t>
                      </a:r>
                      <a:endParaRPr sz="1000">
                        <a:latin typeface="Malgun Gothic"/>
                        <a:ea typeface="Malgun Gothic"/>
                        <a:cs typeface="Malgun Gothic"/>
                        <a:sym typeface="Malgun Gothic"/>
                      </a:endParaRPr>
                    </a:p>
                  </a:txBody>
                  <a:tcPr marL="36000" marR="576000" marT="36000" marB="36000" anchor="ctr">
                    <a:solidFill>
                      <a:srgbClr val="FFFFFF"/>
                    </a:solidFill>
                  </a:tcPr>
                </a:tc>
                <a:tc>
                  <a:txBody>
                    <a:bodyPr/>
                    <a:lstStyle/>
                    <a:p>
                      <a:pPr marL="0" lvl="0" indent="0" algn="r" rtl="0">
                        <a:spcBef>
                          <a:spcPts val="0"/>
                        </a:spcBef>
                        <a:spcAft>
                          <a:spcPts val="0"/>
                        </a:spcAft>
                        <a:buNone/>
                      </a:pPr>
                      <a:r>
                        <a:rPr lang="ko-KR" sz="1000">
                          <a:latin typeface="Malgun Gothic"/>
                          <a:ea typeface="Malgun Gothic"/>
                          <a:cs typeface="Malgun Gothic"/>
                          <a:sym typeface="Malgun Gothic"/>
                        </a:rPr>
                        <a:t>5.48</a:t>
                      </a:r>
                      <a:endParaRPr sz="1000">
                        <a:latin typeface="Malgun Gothic"/>
                        <a:ea typeface="Malgun Gothic"/>
                        <a:cs typeface="Malgun Gothic"/>
                        <a:sym typeface="Malgun Gothic"/>
                      </a:endParaRPr>
                    </a:p>
                  </a:txBody>
                  <a:tcPr marL="36000" marR="576000" marT="36000" marB="36000" anchor="ctr">
                    <a:solidFill>
                      <a:srgbClr val="FFFFFF"/>
                    </a:solidFill>
                  </a:tcPr>
                </a:tc>
                <a:extLst>
                  <a:ext uri="{0D108BD9-81ED-4DB2-BD59-A6C34878D82A}">
                    <a16:rowId xmlns:a16="http://schemas.microsoft.com/office/drawing/2014/main" val="10004"/>
                  </a:ext>
                </a:extLst>
              </a:tr>
              <a:tr h="276550">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600</a:t>
                      </a:r>
                      <a:endParaRPr sz="10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24.49</a:t>
                      </a:r>
                      <a:endParaRPr sz="1000">
                        <a:latin typeface="Malgun Gothic"/>
                        <a:ea typeface="Malgun Gothic"/>
                        <a:cs typeface="Malgun Gothic"/>
                        <a:sym typeface="Malgun Gothic"/>
                      </a:endParaRPr>
                    </a:p>
                  </a:txBody>
                  <a:tcPr marL="36000" marR="36000" marT="36000" marB="36000" anchor="ctr">
                    <a:solidFill>
                      <a:srgbClr val="FFFFFF"/>
                    </a:solidFill>
                  </a:tcPr>
                </a:tc>
                <a:tc>
                  <a:txBody>
                    <a:bodyPr/>
                    <a:lstStyle/>
                    <a:p>
                      <a:pPr marL="0" lvl="0" indent="0" algn="r" rtl="0">
                        <a:spcBef>
                          <a:spcPts val="0"/>
                        </a:spcBef>
                        <a:spcAft>
                          <a:spcPts val="0"/>
                        </a:spcAft>
                        <a:buNone/>
                      </a:pPr>
                      <a:r>
                        <a:rPr lang="ko-KR" sz="1000">
                          <a:latin typeface="Malgun Gothic"/>
                          <a:ea typeface="Malgun Gothic"/>
                          <a:cs typeface="Malgun Gothic"/>
                          <a:sym typeface="Malgun Gothic"/>
                        </a:rPr>
                        <a:t>200</a:t>
                      </a:r>
                      <a:endParaRPr sz="1000">
                        <a:latin typeface="Malgun Gothic"/>
                        <a:ea typeface="Malgun Gothic"/>
                        <a:cs typeface="Malgun Gothic"/>
                        <a:sym typeface="Malgun Gothic"/>
                      </a:endParaRPr>
                    </a:p>
                  </a:txBody>
                  <a:tcPr marL="36000" marR="576000" marT="36000" marB="36000" anchor="ctr">
                    <a:solidFill>
                      <a:srgbClr val="FFFFFF"/>
                    </a:solidFill>
                  </a:tcPr>
                </a:tc>
                <a:tc>
                  <a:txBody>
                    <a:bodyPr/>
                    <a:lstStyle/>
                    <a:p>
                      <a:pPr marL="0" lvl="0" indent="0" algn="r" rtl="0">
                        <a:spcBef>
                          <a:spcPts val="0"/>
                        </a:spcBef>
                        <a:spcAft>
                          <a:spcPts val="0"/>
                        </a:spcAft>
                        <a:buNone/>
                      </a:pPr>
                      <a:r>
                        <a:rPr lang="ko-KR" sz="1000">
                          <a:latin typeface="Malgun Gothic"/>
                          <a:ea typeface="Malgun Gothic"/>
                          <a:cs typeface="Malgun Gothic"/>
                          <a:sym typeface="Malgun Gothic"/>
                        </a:rPr>
                        <a:t>14.14</a:t>
                      </a:r>
                      <a:endParaRPr sz="1000">
                        <a:latin typeface="Malgun Gothic"/>
                        <a:ea typeface="Malgun Gothic"/>
                        <a:cs typeface="Malgun Gothic"/>
                        <a:sym typeface="Malgun Gothic"/>
                      </a:endParaRPr>
                    </a:p>
                  </a:txBody>
                  <a:tcPr marL="36000" marR="576000" marT="36000" marB="36000" anchor="ctr">
                    <a:solidFill>
                      <a:srgbClr val="FFFFFF"/>
                    </a:solidFill>
                  </a:tcPr>
                </a:tc>
                <a:tc>
                  <a:txBody>
                    <a:bodyPr/>
                    <a:lstStyle/>
                    <a:p>
                      <a:pPr marL="0" lvl="0" indent="0" algn="r" rtl="0">
                        <a:spcBef>
                          <a:spcPts val="0"/>
                        </a:spcBef>
                        <a:spcAft>
                          <a:spcPts val="0"/>
                        </a:spcAft>
                        <a:buNone/>
                      </a:pPr>
                      <a:r>
                        <a:rPr lang="ko-KR" sz="1000">
                          <a:latin typeface="Malgun Gothic"/>
                          <a:ea typeface="Malgun Gothic"/>
                          <a:cs typeface="Malgun Gothic"/>
                          <a:sym typeface="Malgun Gothic"/>
                        </a:rPr>
                        <a:t>1.73</a:t>
                      </a:r>
                      <a:endParaRPr sz="1000">
                        <a:latin typeface="Malgun Gothic"/>
                        <a:ea typeface="Malgun Gothic"/>
                        <a:cs typeface="Malgun Gothic"/>
                        <a:sym typeface="Malgun Gothic"/>
                      </a:endParaRPr>
                    </a:p>
                  </a:txBody>
                  <a:tcPr marL="36000" marR="576000" marT="36000" marB="36000" anchor="ctr">
                    <a:solidFill>
                      <a:srgbClr val="FFFFFF"/>
                    </a:solidFill>
                  </a:tcPr>
                </a:tc>
                <a:extLst>
                  <a:ext uri="{0D108BD9-81ED-4DB2-BD59-A6C34878D82A}">
                    <a16:rowId xmlns:a16="http://schemas.microsoft.com/office/drawing/2014/main" val="10005"/>
                  </a:ext>
                </a:extLst>
              </a:tr>
            </a:tbl>
          </a:graphicData>
        </a:graphic>
      </p:graphicFrame>
      <p:pic>
        <p:nvPicPr>
          <p:cNvPr id="3719" name="Google Shape;3719;p246" descr="{&quot;id&quot;:&quot;258&quot;,&quot;aid&quot;:null,&quot;code&quot;:&quot;$$\\sigma^{2}$$&quot;,&quot;backgroundColor&quot;:&quot;#FFFFFF&quot;,&quot;font&quot;:{&quot;family&quot;:&quot;Malgun Gothic&quot;,&quot;color&quot;:&quot;#000000&quot;,&quot;size&quot;:12},&quot;type&quot;:&quot;$$&quot;,&quot;ts&quot;:1683161888265,&quot;cs&quot;:&quot;AEknpD4+p6XmqfgTwl922g==&quot;,&quot;size&quot;:{&quot;width&quot;:14,&quot;height&quot;:14.666666666666666}}"/>
          <p:cNvPicPr preferRelativeResize="0"/>
          <p:nvPr/>
        </p:nvPicPr>
        <p:blipFill>
          <a:blip r:embed="rId4">
            <a:alphaModFix/>
          </a:blip>
          <a:stretch>
            <a:fillRect/>
          </a:stretch>
        </p:blipFill>
        <p:spPr>
          <a:xfrm>
            <a:off x="1266680" y="1640097"/>
            <a:ext cx="133350" cy="139700"/>
          </a:xfrm>
          <a:prstGeom prst="rect">
            <a:avLst/>
          </a:prstGeom>
          <a:noFill/>
          <a:ln>
            <a:noFill/>
          </a:ln>
        </p:spPr>
      </p:pic>
      <p:pic>
        <p:nvPicPr>
          <p:cNvPr id="3720" name="Google Shape;3720;p246" descr="{&quot;aid&quot;:null,&quot;id&quot;:&quot;259&quot;,&quot;code&quot;:&quot;$$\\sigma$$&quot;,&quot;backgroundColorModified&quot;:false,&quot;font&quot;:{&quot;family&quot;:&quot;Malgun Gothic&quot;,&quot;size&quot;:12,&quot;color&quot;:&quot;#000000&quot;},&quot;type&quot;:&quot;$$&quot;,&quot;backgroundColor&quot;:&quot;#FFFFFF&quot;,&quot;ts&quot;:1683161929954,&quot;cs&quot;:&quot;JPF6YgvDpjKRKOqkildVSA==&quot;,&quot;size&quot;:{&quot;width&quot;:8.833333333333334,&quot;height&quot;:7.333333333333333}}"/>
          <p:cNvPicPr preferRelativeResize="0"/>
          <p:nvPr/>
        </p:nvPicPr>
        <p:blipFill>
          <a:blip r:embed="rId5">
            <a:alphaModFix/>
          </a:blip>
          <a:stretch>
            <a:fillRect/>
          </a:stretch>
        </p:blipFill>
        <p:spPr>
          <a:xfrm>
            <a:off x="2897927" y="1686693"/>
            <a:ext cx="84138" cy="69850"/>
          </a:xfrm>
          <a:prstGeom prst="rect">
            <a:avLst/>
          </a:prstGeom>
          <a:noFill/>
          <a:ln>
            <a:noFill/>
          </a:ln>
        </p:spPr>
      </p:pic>
      <p:pic>
        <p:nvPicPr>
          <p:cNvPr id="3721" name="Google Shape;3721;p246" descr="{&quot;code&quot;:&quot;$${\\sqrt[]{n}}$$&quot;,&quot;backgroundColorModified&quot;:false,&quot;type&quot;:&quot;$$&quot;,&quot;backgroundColor&quot;:&quot;#FFFFFF&quot;,&quot;aid&quot;:null,&quot;font&quot;:{&quot;size&quot;:12,&quot;color&quot;:&quot;#000000&quot;,&quot;family&quot;:&quot;Malgun Gothic&quot;},&quot;id&quot;:&quot;260&quot;,&quot;ts&quot;:1683161977771,&quot;cs&quot;:&quot;Wc3lcSEpQFZ6/bKRzzsgVw==&quot;,&quot;size&quot;:{&quot;width&quot;:22.5,&quot;height&quot;:16.333333333333332}}"/>
          <p:cNvPicPr preferRelativeResize="0"/>
          <p:nvPr/>
        </p:nvPicPr>
        <p:blipFill>
          <a:blip r:embed="rId6">
            <a:alphaModFix/>
          </a:blip>
          <a:stretch>
            <a:fillRect/>
          </a:stretch>
        </p:blipFill>
        <p:spPr>
          <a:xfrm>
            <a:off x="5865025" y="1643843"/>
            <a:ext cx="214313" cy="155575"/>
          </a:xfrm>
          <a:prstGeom prst="rect">
            <a:avLst/>
          </a:prstGeom>
          <a:noFill/>
          <a:ln>
            <a:noFill/>
          </a:ln>
        </p:spPr>
      </p:pic>
      <p:pic>
        <p:nvPicPr>
          <p:cNvPr id="3722" name="Google Shape;3722;p246" descr="{&quot;backgroundColor&quot;:&quot;#FFFFFF&quot;,&quot;aid&quot;:null,&quot;font&quot;:{&quot;color&quot;:&quot;#000000&quot;,&quot;family&quot;:&quot;Malgun Gothic&quot;,&quot;size&quot;:12},&quot;type&quot;:&quot;$$&quot;,&quot;code&quot;:&quot;$$n$$&quot;,&quot;id&quot;:&quot;261&quot;,&quot;backgroundColorModified&quot;:false,&quot;ts&quot;:1683162008818,&quot;cs&quot;:&quot;K6yyGfj5NZ+ExhsMbdpz9g==&quot;,&quot;size&quot;:{&quot;width&quot;:9.166666666666666,&quot;height&quot;:7.5}}"/>
          <p:cNvPicPr preferRelativeResize="0"/>
          <p:nvPr/>
        </p:nvPicPr>
        <p:blipFill>
          <a:blip r:embed="rId7">
            <a:alphaModFix/>
          </a:blip>
          <a:stretch>
            <a:fillRect/>
          </a:stretch>
        </p:blipFill>
        <p:spPr>
          <a:xfrm>
            <a:off x="4176678" y="1687094"/>
            <a:ext cx="87313" cy="71438"/>
          </a:xfrm>
          <a:prstGeom prst="rect">
            <a:avLst/>
          </a:prstGeom>
          <a:noFill/>
          <a:ln>
            <a:noFill/>
          </a:ln>
        </p:spPr>
      </p:pic>
      <p:pic>
        <p:nvPicPr>
          <p:cNvPr id="3723" name="Google Shape;3723;p246" descr="{&quot;id&quot;:&quot;262&quot;,&quot;type&quot;:&quot;$$&quot;,&quot;font&quot;:{&quot;color&quot;:&quot;#000000&quot;,&quot;size&quot;:12,&quot;family&quot;:&quot;Malgun Gothic&quot;},&quot;backgroundColor&quot;:&quot;#FFFFFF&quot;,&quot;code&quot;:&quot;$$\\tfrac{\\sigma}{{\\sqrt[]{n}}}$$&quot;,&quot;aid&quot;:null,&quot;backgroundColorModified&quot;:false,&quot;ts&quot;:1683162087600,&quot;cs&quot;:&quot;ndoeNN/Rk66v21FlBGU4vA==&quot;,&quot;size&quot;:{&quot;width&quot;:20,&quot;height&quot;:20.833333333333332}}"/>
          <p:cNvPicPr preferRelativeResize="0"/>
          <p:nvPr/>
        </p:nvPicPr>
        <p:blipFill>
          <a:blip r:embed="rId8">
            <a:alphaModFix/>
          </a:blip>
          <a:stretch>
            <a:fillRect/>
          </a:stretch>
        </p:blipFill>
        <p:spPr>
          <a:xfrm>
            <a:off x="7753194" y="1589842"/>
            <a:ext cx="285030" cy="296925"/>
          </a:xfrm>
          <a:prstGeom prst="rect">
            <a:avLst/>
          </a:prstGeom>
          <a:noFill/>
          <a:ln>
            <a:noFill/>
          </a:ln>
        </p:spPr>
      </p:pic>
      <p:cxnSp>
        <p:nvCxnSpPr>
          <p:cNvPr id="3724" name="Google Shape;3724;p246"/>
          <p:cNvCxnSpPr/>
          <p:nvPr/>
        </p:nvCxnSpPr>
        <p:spPr>
          <a:xfrm rot="10800000" flipH="1">
            <a:off x="1855054" y="5861353"/>
            <a:ext cx="4865100" cy="10500"/>
          </a:xfrm>
          <a:prstGeom prst="straightConnector1">
            <a:avLst/>
          </a:prstGeom>
          <a:noFill/>
          <a:ln w="19050" cap="flat" cmpd="sng">
            <a:solidFill>
              <a:schemeClr val="dk2"/>
            </a:solidFill>
            <a:prstDash val="solid"/>
            <a:round/>
            <a:headEnd type="stealth" w="med" len="med"/>
            <a:tailEnd type="stealth" w="med" len="med"/>
          </a:ln>
        </p:spPr>
      </p:cxnSp>
      <p:sp>
        <p:nvSpPr>
          <p:cNvPr id="3725" name="Google Shape;3725;p246"/>
          <p:cNvSpPr/>
          <p:nvPr/>
        </p:nvSpPr>
        <p:spPr>
          <a:xfrm>
            <a:off x="4171901" y="5947771"/>
            <a:ext cx="436500" cy="16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26" name="Google Shape;3726;p246" descr="{&quot;id&quot;:&quot;207&quot;,&quot;backgroundColor&quot;:&quot;#FFFFFF&quot;,&quot;font&quot;:{&quot;family&quot;:&quot;Arial&quot;,&quot;size&quot;:10,&quot;color&quot;:&quot;#000000&quot;},&quot;backgroundColorModified&quot;:false,&quot;code&quot;:&quot;$$\\c{0000ff}{\\dfrac{\\overline{X}-\\mu}{\\sigma_{\\overline{X}}}}$$&quot;,&quot;type&quot;:&quot;$$&quot;,&quot;aid&quot;:null,&quot;ts&quot;:1724730989323,&quot;cs&quot;:&quot;gW+LXB4zkCdAQDUY3OiFQw==&quot;,&quot;size&quot;:{&quot;width&quot;:45,&quot;height&quot;:41}}"/>
          <p:cNvPicPr preferRelativeResize="0"/>
          <p:nvPr/>
        </p:nvPicPr>
        <p:blipFill>
          <a:blip r:embed="rId9">
            <a:alphaModFix/>
          </a:blip>
          <a:stretch>
            <a:fillRect/>
          </a:stretch>
        </p:blipFill>
        <p:spPr>
          <a:xfrm>
            <a:off x="7182349" y="5672015"/>
            <a:ext cx="428625" cy="390525"/>
          </a:xfrm>
          <a:prstGeom prst="rect">
            <a:avLst/>
          </a:prstGeom>
          <a:noFill/>
          <a:ln>
            <a:noFill/>
          </a:ln>
        </p:spPr>
      </p:pic>
      <p:pic>
        <p:nvPicPr>
          <p:cNvPr id="3727" name="Google Shape;3727;p246" descr="{&quot;aid&quot;:null,&quot;backgroundColorModified&quot;:false,&quot;backgroundColor&quot;:&quot;#FFFFFF&quot;,&quot;type&quot;:&quot;$$&quot;,&quot;code&quot;:&quot;$$\\c{ff0000}{X}$$&quot;,&quot;font&quot;:{&quot;size&quot;:10,&quot;color&quot;:&quot;#000000&quot;,&quot;family&quot;:&quot;Arial&quot;},&quot;id&quot;:&quot;207&quot;,&quot;ts&quot;:1724731036759,&quot;cs&quot;:&quot;pi20Hq+2Tkfpva7xm4KSbw==&quot;,&quot;size&quot;:{&quot;width&quot;:13,&quot;height&quot;:10.833333333333334}}"/>
          <p:cNvPicPr preferRelativeResize="0"/>
          <p:nvPr/>
        </p:nvPicPr>
        <p:blipFill>
          <a:blip r:embed="rId10">
            <a:alphaModFix/>
          </a:blip>
          <a:stretch>
            <a:fillRect/>
          </a:stretch>
        </p:blipFill>
        <p:spPr>
          <a:xfrm>
            <a:off x="6855974" y="5815684"/>
            <a:ext cx="123825" cy="103188"/>
          </a:xfrm>
          <a:prstGeom prst="rect">
            <a:avLst/>
          </a:prstGeom>
          <a:noFill/>
          <a:ln>
            <a:noFill/>
          </a:ln>
        </p:spPr>
      </p:pic>
      <p:sp>
        <p:nvSpPr>
          <p:cNvPr id="3728" name="Google Shape;3728;p246"/>
          <p:cNvSpPr/>
          <p:nvPr/>
        </p:nvSpPr>
        <p:spPr>
          <a:xfrm>
            <a:off x="2608225" y="2939775"/>
            <a:ext cx="36114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Population and Sample distribution</a:t>
            </a:r>
            <a:endParaRPr>
              <a:latin typeface="Malgun Gothic"/>
              <a:ea typeface="Malgun Gothic"/>
              <a:cs typeface="Malgun Gothic"/>
              <a:sym typeface="Malgun Gothic"/>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3732"/>
        <p:cNvGrpSpPr/>
        <p:nvPr/>
      </p:nvGrpSpPr>
      <p:grpSpPr>
        <a:xfrm>
          <a:off x="0" y="0"/>
          <a:ext cx="0" cy="0"/>
          <a:chOff x="0" y="0"/>
          <a:chExt cx="0" cy="0"/>
        </a:xfrm>
      </p:grpSpPr>
      <p:sp>
        <p:nvSpPr>
          <p:cNvPr id="3733" name="Google Shape;3733;p24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하나의 표본에 대한 자료를 가지고 무엇을 할 수 있을까?</a:t>
            </a:r>
            <a:endParaRPr/>
          </a:p>
        </p:txBody>
      </p:sp>
      <p:sp>
        <p:nvSpPr>
          <p:cNvPr id="3734" name="Google Shape;3734;p24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735" name="Google Shape;3735;p24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247</a:t>
            </a:fld>
            <a:endParaRPr/>
          </a:p>
        </p:txBody>
      </p:sp>
      <p:sp>
        <p:nvSpPr>
          <p:cNvPr id="3736" name="Google Shape;3736;p247"/>
          <p:cNvSpPr txBox="1">
            <a:spLocks noGrp="1"/>
          </p:cNvSpPr>
          <p:nvPr>
            <p:ph type="body" idx="4294967295"/>
          </p:nvPr>
        </p:nvSpPr>
        <p:spPr>
          <a:xfrm>
            <a:off x="315375" y="1110100"/>
            <a:ext cx="8311800" cy="19284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평균의 표준 오차는 </a:t>
            </a:r>
            <a:r>
              <a:rPr lang="ko-KR" b="1">
                <a:latin typeface="Malgun Gothic"/>
                <a:ea typeface="Malgun Gothic"/>
                <a:cs typeface="Malgun Gothic"/>
                <a:sym typeface="Malgun Gothic"/>
              </a:rPr>
              <a:t>표본 크기의 평균들의 95% 이내에서 발생하는 평균에 대한 범위를 예측할 수 있어서 가설 검정에 중요하게 활용함</a:t>
            </a:r>
            <a:endParaRPr b="1">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하나의 표본을 가지고 있기 때문에 모집단의 모수(평균, 편차)의 실제값을 알지 못해, 주어진 표본에서 주어진 정보하에 통계적인 검정을 수행</a:t>
            </a:r>
            <a:endParaRPr>
              <a:latin typeface="Malgun Gothic"/>
              <a:ea typeface="Malgun Gothic"/>
              <a:cs typeface="Malgun Gothic"/>
              <a:sym typeface="Malgun Gothic"/>
            </a:endParaRPr>
          </a:p>
        </p:txBody>
      </p:sp>
      <p:pic>
        <p:nvPicPr>
          <p:cNvPr id="3737" name="Google Shape;3737;p247" descr="{&quot;font&quot;:{&quot;size&quot;:20,&quot;family&quot;:&quot;Arial&quot;,&quot;color&quot;:&quot;#000000&quot;},&quot;aid&quot;:null,&quot;backgroundColorModified&quot;:false,&quot;id&quot;:&quot;208&quot;,&quot;type&quot;:&quot;$$&quot;,&quot;backgroundColor&quot;:&quot;#FFFFFF&quot;,&quot;code&quot;:&quot;$$S_{\\overline{X}}=\\dfrac{S}{{\\sqrt[]{n}}}$$&quot;,&quot;ts&quot;:1682645687523,&quot;cs&quot;:&quot;ns2k27F5r9en+0myxK3KOw==&quot;,&quot;size&quot;:{&quot;width&quot;:135.66666666666666,&quot;height&quot;:75.16666666666667}}"/>
          <p:cNvPicPr preferRelativeResize="0"/>
          <p:nvPr/>
        </p:nvPicPr>
        <p:blipFill>
          <a:blip r:embed="rId3">
            <a:alphaModFix/>
          </a:blip>
          <a:stretch>
            <a:fillRect/>
          </a:stretch>
        </p:blipFill>
        <p:spPr>
          <a:xfrm>
            <a:off x="1303000" y="3304546"/>
            <a:ext cx="1292225" cy="715963"/>
          </a:xfrm>
          <a:prstGeom prst="rect">
            <a:avLst/>
          </a:prstGeom>
          <a:noFill/>
          <a:ln>
            <a:noFill/>
          </a:ln>
        </p:spPr>
      </p:pic>
      <p:pic>
        <p:nvPicPr>
          <p:cNvPr id="3738" name="Google Shape;3738;p247" descr="{&quot;font&quot;:{&quot;color&quot;:&quot;#000000&quot;,&quot;size&quot;:20,&quot;family&quot;:&quot;Arial&quot;},&quot;aid&quot;:null,&quot;id&quot;:&quot;209&quot;,&quot;code&quot;:&quot;$$\\dfrac{\\overline{X}-\\mu_{\\mathit{\\text{expected}}}}{SEM}$$&quot;,&quot;backgroundColorModified&quot;:false,&quot;backgroundColor&quot;:&quot;#FFFFFF&quot;,&quot;type&quot;:&quot;$$&quot;,&quot;ts&quot;:1682645819277,&quot;cs&quot;:&quot;fnspWhR2Qf1dEed89lW3/Q==&quot;,&quot;size&quot;:{&quot;width&quot;:173.33333333333334,&quot;height&quot;:74.33333333333333}}"/>
          <p:cNvPicPr preferRelativeResize="0"/>
          <p:nvPr/>
        </p:nvPicPr>
        <p:blipFill>
          <a:blip r:embed="rId4">
            <a:alphaModFix/>
          </a:blip>
          <a:stretch>
            <a:fillRect/>
          </a:stretch>
        </p:blipFill>
        <p:spPr>
          <a:xfrm>
            <a:off x="6524525" y="3308521"/>
            <a:ext cx="1651000" cy="708025"/>
          </a:xfrm>
          <a:prstGeom prst="rect">
            <a:avLst/>
          </a:prstGeom>
          <a:noFill/>
          <a:ln>
            <a:noFill/>
          </a:ln>
        </p:spPr>
      </p:pic>
      <p:pic>
        <p:nvPicPr>
          <p:cNvPr id="3739" name="Google Shape;3739;p247"/>
          <p:cNvPicPr preferRelativeResize="0"/>
          <p:nvPr/>
        </p:nvPicPr>
        <p:blipFill>
          <a:blip r:embed="rId5">
            <a:alphaModFix/>
          </a:blip>
          <a:stretch>
            <a:fillRect/>
          </a:stretch>
        </p:blipFill>
        <p:spPr>
          <a:xfrm>
            <a:off x="2580228" y="3027745"/>
            <a:ext cx="4024424" cy="3018324"/>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3743"/>
        <p:cNvGrpSpPr/>
        <p:nvPr/>
      </p:nvGrpSpPr>
      <p:grpSpPr>
        <a:xfrm>
          <a:off x="0" y="0"/>
          <a:ext cx="0" cy="0"/>
          <a:chOff x="0" y="0"/>
          <a:chExt cx="0" cy="0"/>
        </a:xfrm>
      </p:grpSpPr>
      <p:sp>
        <p:nvSpPr>
          <p:cNvPr id="3744" name="Google Shape;3744;p24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하나의 표본에 대한 자료를 가지고 무엇을 할 수 있을까?</a:t>
            </a:r>
            <a:endParaRPr/>
          </a:p>
        </p:txBody>
      </p:sp>
      <p:sp>
        <p:nvSpPr>
          <p:cNvPr id="3745" name="Google Shape;3745;p24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746" name="Google Shape;3746;p24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248</a:t>
            </a:fld>
            <a:endParaRPr/>
          </a:p>
        </p:txBody>
      </p:sp>
      <p:sp>
        <p:nvSpPr>
          <p:cNvPr id="3747" name="Google Shape;3747;p248"/>
          <p:cNvSpPr txBox="1">
            <a:spLocks noGrp="1"/>
          </p:cNvSpPr>
          <p:nvPr>
            <p:ph type="body" idx="4294967295"/>
          </p:nvPr>
        </p:nvSpPr>
        <p:spPr>
          <a:xfrm>
            <a:off x="315375" y="1110100"/>
            <a:ext cx="4778100" cy="4962000"/>
          </a:xfrm>
          <a:prstGeom prst="rect">
            <a:avLst/>
          </a:prstGeom>
          <a:noFill/>
          <a:ln>
            <a:noFill/>
          </a:ln>
        </p:spPr>
        <p:txBody>
          <a:bodyPr spcFirstLastPara="1" wrap="square" lIns="91425" tIns="45700" rIns="91425" bIns="45700" anchor="t" anchorCtr="0">
            <a:normAutofit/>
          </a:bodyPr>
          <a:lstStyle/>
          <a:p>
            <a:pPr marL="457200" lvl="0" indent="-349250" algn="l" rtl="0">
              <a:lnSpc>
                <a:spcPct val="115000"/>
              </a:lnSpc>
              <a:spcBef>
                <a:spcPts val="1000"/>
              </a:spcBef>
              <a:spcAft>
                <a:spcPts val="0"/>
              </a:spcAft>
              <a:buSzPts val="1900"/>
              <a:buFont typeface="Malgun Gothic"/>
              <a:buChar char="•"/>
            </a:pPr>
            <a:r>
              <a:rPr lang="ko-KR" sz="1900">
                <a:latin typeface="Malgun Gothic"/>
                <a:ea typeface="Malgun Gothic"/>
                <a:cs typeface="Malgun Gothic"/>
                <a:sym typeface="Malgun Gothic"/>
              </a:rPr>
              <a:t>소 표본에서 만들어진 분포는 모집단의 표준편차로부터 평균의 표준 오차로 계산되어진 분포보다 더 넓고 평평하다</a:t>
            </a:r>
            <a:endParaRPr sz="1900">
              <a:latin typeface="Malgun Gothic"/>
              <a:ea typeface="Malgun Gothic"/>
              <a:cs typeface="Malgun Gothic"/>
              <a:sym typeface="Malgun Gothic"/>
            </a:endParaRPr>
          </a:p>
          <a:p>
            <a:pPr marL="457200" lvl="0" indent="-349250" algn="l" rtl="0">
              <a:lnSpc>
                <a:spcPct val="115000"/>
              </a:lnSpc>
              <a:spcBef>
                <a:spcPts val="0"/>
              </a:spcBef>
              <a:spcAft>
                <a:spcPts val="0"/>
              </a:spcAft>
              <a:buSzPts val="1900"/>
              <a:buFont typeface="Malgun Gothic"/>
              <a:buChar char="•"/>
            </a:pPr>
            <a:r>
              <a:rPr lang="ko-KR" sz="1900">
                <a:latin typeface="Malgun Gothic"/>
                <a:ea typeface="Malgun Gothic"/>
                <a:cs typeface="Malgun Gothic"/>
                <a:sym typeface="Malgun Gothic"/>
              </a:rPr>
              <a:t>특히 표본이 100보다 작은 표본일 경우…</a:t>
            </a:r>
            <a:endParaRPr sz="1900">
              <a:latin typeface="Malgun Gothic"/>
              <a:ea typeface="Malgun Gothic"/>
              <a:cs typeface="Malgun Gothic"/>
              <a:sym typeface="Malgun Gothic"/>
            </a:endParaRPr>
          </a:p>
          <a:p>
            <a:pPr marL="457200" lvl="0" indent="-349250" algn="l" rtl="0">
              <a:lnSpc>
                <a:spcPct val="115000"/>
              </a:lnSpc>
              <a:spcBef>
                <a:spcPts val="0"/>
              </a:spcBef>
              <a:spcAft>
                <a:spcPts val="0"/>
              </a:spcAft>
              <a:buSzPts val="1900"/>
              <a:buFont typeface="Malgun Gothic"/>
              <a:buChar char="•"/>
            </a:pPr>
            <a:r>
              <a:rPr lang="ko-KR" sz="1900">
                <a:latin typeface="Malgun Gothic"/>
                <a:ea typeface="Malgun Gothic"/>
                <a:cs typeface="Malgun Gothic"/>
                <a:sym typeface="Malgun Gothic"/>
              </a:rPr>
              <a:t>따라서 </a:t>
            </a:r>
            <a:r>
              <a:rPr lang="ko-KR" sz="1900" b="1">
                <a:latin typeface="Malgun Gothic"/>
                <a:ea typeface="Malgun Gothic"/>
                <a:cs typeface="Malgun Gothic"/>
                <a:sym typeface="Malgun Gothic"/>
              </a:rPr>
              <a:t>보정된 새로운 분포가 필요</a:t>
            </a:r>
            <a:endParaRPr sz="1900" b="1">
              <a:latin typeface="Malgun Gothic"/>
              <a:ea typeface="Malgun Gothic"/>
              <a:cs typeface="Malgun Gothic"/>
              <a:sym typeface="Malgun Gothic"/>
            </a:endParaRPr>
          </a:p>
          <a:p>
            <a:pPr marL="457200" lvl="0" indent="-349250" algn="l" rtl="0">
              <a:lnSpc>
                <a:spcPct val="115000"/>
              </a:lnSpc>
              <a:spcBef>
                <a:spcPts val="0"/>
              </a:spcBef>
              <a:spcAft>
                <a:spcPts val="0"/>
              </a:spcAft>
              <a:buSzPts val="1900"/>
              <a:buFont typeface="Malgun Gothic"/>
              <a:buChar char="•"/>
            </a:pPr>
            <a:r>
              <a:rPr lang="ko-KR" sz="1900" b="1">
                <a:latin typeface="Malgun Gothic"/>
                <a:ea typeface="Malgun Gothic"/>
                <a:cs typeface="Malgun Gothic"/>
                <a:sym typeface="Malgun Gothic"/>
              </a:rPr>
              <a:t>이에대한 분포가 t분포</a:t>
            </a:r>
            <a:endParaRPr sz="1900" b="1">
              <a:latin typeface="Malgun Gothic"/>
              <a:ea typeface="Malgun Gothic"/>
              <a:cs typeface="Malgun Gothic"/>
              <a:sym typeface="Malgun Gothic"/>
            </a:endParaRPr>
          </a:p>
          <a:p>
            <a:pPr marL="457200" lvl="0" indent="-349250" algn="l" rtl="0">
              <a:lnSpc>
                <a:spcPct val="115000"/>
              </a:lnSpc>
              <a:spcBef>
                <a:spcPts val="0"/>
              </a:spcBef>
              <a:spcAft>
                <a:spcPts val="0"/>
              </a:spcAft>
              <a:buSzPts val="1900"/>
              <a:buFont typeface="Malgun Gothic"/>
              <a:buChar char="•"/>
            </a:pPr>
            <a:r>
              <a:rPr lang="ko-KR" sz="1900">
                <a:latin typeface="Malgun Gothic"/>
                <a:ea typeface="Malgun Gothic"/>
                <a:cs typeface="Malgun Gothic"/>
                <a:sym typeface="Malgun Gothic"/>
              </a:rPr>
              <a:t>소포본에서 예측되는 비율의 좀더 넓고 평평한 분포의 모양은 Gossett에 의해 만들어 졌고, 그의 필명인 student를 이용하여 t분포라 부른다</a:t>
            </a:r>
            <a:endParaRPr sz="1900">
              <a:latin typeface="Malgun Gothic"/>
              <a:ea typeface="Malgun Gothic"/>
              <a:cs typeface="Malgun Gothic"/>
              <a:sym typeface="Malgun Gothic"/>
            </a:endParaRPr>
          </a:p>
          <a:p>
            <a:pPr marL="457200" lvl="0" indent="-349250" algn="l" rtl="0">
              <a:lnSpc>
                <a:spcPct val="115000"/>
              </a:lnSpc>
              <a:spcBef>
                <a:spcPts val="0"/>
              </a:spcBef>
              <a:spcAft>
                <a:spcPts val="0"/>
              </a:spcAft>
              <a:buSzPts val="1900"/>
              <a:buFont typeface="Malgun Gothic"/>
              <a:buChar char="•"/>
            </a:pPr>
            <a:r>
              <a:rPr lang="ko-KR" sz="1900" b="1">
                <a:latin typeface="Malgun Gothic"/>
                <a:ea typeface="Malgun Gothic"/>
                <a:cs typeface="Malgun Gothic"/>
                <a:sym typeface="Malgun Gothic"/>
              </a:rPr>
              <a:t>따라서, 표본의 모수를 이용하여 가설 검정시, t분포를 이용하여 가설을 검정</a:t>
            </a:r>
            <a:endParaRPr sz="1900" b="1">
              <a:latin typeface="Malgun Gothic"/>
              <a:ea typeface="Malgun Gothic"/>
              <a:cs typeface="Malgun Gothic"/>
              <a:sym typeface="Malgun Gothic"/>
            </a:endParaRPr>
          </a:p>
        </p:txBody>
      </p:sp>
      <p:pic>
        <p:nvPicPr>
          <p:cNvPr id="3748" name="Google Shape;3748;p248"/>
          <p:cNvPicPr preferRelativeResize="0"/>
          <p:nvPr/>
        </p:nvPicPr>
        <p:blipFill>
          <a:blip r:embed="rId3">
            <a:alphaModFix/>
          </a:blip>
          <a:stretch>
            <a:fillRect/>
          </a:stretch>
        </p:blipFill>
        <p:spPr>
          <a:xfrm>
            <a:off x="4994050" y="2279925"/>
            <a:ext cx="4149950" cy="3176150"/>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3752"/>
        <p:cNvGrpSpPr/>
        <p:nvPr/>
      </p:nvGrpSpPr>
      <p:grpSpPr>
        <a:xfrm>
          <a:off x="0" y="0"/>
          <a:ext cx="0" cy="0"/>
          <a:chOff x="0" y="0"/>
          <a:chExt cx="0" cy="0"/>
        </a:xfrm>
      </p:grpSpPr>
      <p:sp>
        <p:nvSpPr>
          <p:cNvPr id="3753" name="Google Shape;3753;p24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하나의 표본에 대한 자료를 가지고 무엇을 할 수 있을까?</a:t>
            </a:r>
            <a:endParaRPr/>
          </a:p>
        </p:txBody>
      </p:sp>
      <p:sp>
        <p:nvSpPr>
          <p:cNvPr id="3754" name="Google Shape;3754;p24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755" name="Google Shape;3755;p24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249</a:t>
            </a:fld>
            <a:endParaRPr/>
          </a:p>
        </p:txBody>
      </p:sp>
      <p:graphicFrame>
        <p:nvGraphicFramePr>
          <p:cNvPr id="3756" name="Google Shape;3756;p249"/>
          <p:cNvGraphicFramePr/>
          <p:nvPr/>
        </p:nvGraphicFramePr>
        <p:xfrm>
          <a:off x="952500" y="2440347"/>
          <a:ext cx="7239000" cy="3482625"/>
        </p:xfrm>
        <a:graphic>
          <a:graphicData uri="http://schemas.openxmlformats.org/drawingml/2006/table">
            <a:tbl>
              <a:tblPr>
                <a:noFill/>
                <a:tableStyleId>{0944CDFF-17AD-4667-B9B5-D25C10F7F634}</a:tableStyleId>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073875">
                  <a:extLst>
                    <a:ext uri="{9D8B030D-6E8A-4147-A177-3AD203B41FA5}">
                      <a16:colId xmlns:a16="http://schemas.microsoft.com/office/drawing/2014/main" val="20002"/>
                    </a:ext>
                  </a:extLst>
                </a:gridCol>
                <a:gridCol w="1330650">
                  <a:extLst>
                    <a:ext uri="{9D8B030D-6E8A-4147-A177-3AD203B41FA5}">
                      <a16:colId xmlns:a16="http://schemas.microsoft.com/office/drawing/2014/main" val="20003"/>
                    </a:ext>
                  </a:extLst>
                </a:gridCol>
                <a:gridCol w="1938875">
                  <a:extLst>
                    <a:ext uri="{9D8B030D-6E8A-4147-A177-3AD203B41FA5}">
                      <a16:colId xmlns:a16="http://schemas.microsoft.com/office/drawing/2014/main" val="20004"/>
                    </a:ext>
                  </a:extLst>
                </a:gridCol>
              </a:tblGrid>
              <a:tr h="664125">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Formula</a:t>
                      </a:r>
                      <a:endParaRPr sz="12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Statistic</a:t>
                      </a:r>
                      <a:endParaRPr sz="12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Sample size</a:t>
                      </a:r>
                      <a:endParaRPr sz="12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95% confidence interval</a:t>
                      </a:r>
                      <a:endParaRPr sz="1200">
                        <a:latin typeface="Malgun Gothic"/>
                        <a:ea typeface="Malgun Gothic"/>
                        <a:cs typeface="Malgun Gothic"/>
                        <a:sym typeface="Malgun Gothic"/>
                      </a:endParaRPr>
                    </a:p>
                  </a:txBody>
                  <a:tcPr marL="91425" marR="91425" marT="91425" marB="91425" anchor="ctr">
                    <a:solidFill>
                      <a:srgbClr val="F3F3F3"/>
                    </a:solidFill>
                  </a:tcPr>
                </a:tc>
                <a:extLst>
                  <a:ext uri="{0D108BD9-81ED-4DB2-BD59-A6C34878D82A}">
                    <a16:rowId xmlns:a16="http://schemas.microsoft.com/office/drawing/2014/main" val="10000"/>
                  </a:ext>
                </a:extLst>
              </a:tr>
              <a:tr h="5637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(a)</a:t>
                      </a: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i="1">
                          <a:latin typeface="Malgun Gothic"/>
                          <a:ea typeface="Malgun Gothic"/>
                          <a:cs typeface="Malgun Gothic"/>
                          <a:sym typeface="Malgun Gothic"/>
                        </a:rPr>
                        <a:t>t</a:t>
                      </a:r>
                      <a:endParaRPr sz="1200" i="1">
                        <a:latin typeface="Malgun Gothic"/>
                        <a:ea typeface="Malgun Gothic"/>
                        <a:cs typeface="Malgun Gothic"/>
                        <a:sym typeface="Malgun Gothic"/>
                      </a:endParaRPr>
                    </a:p>
                  </a:txBody>
                  <a:tcPr marL="91425" marR="91425" marT="91425" marB="91425" anchor="ctr"/>
                </a:tc>
                <a:tc>
                  <a:txBody>
                    <a:bodyPr/>
                    <a:lstStyle/>
                    <a:p>
                      <a:pPr marL="0" lvl="0" indent="0" algn="r" rtl="0">
                        <a:spcBef>
                          <a:spcPts val="0"/>
                        </a:spcBef>
                        <a:spcAft>
                          <a:spcPts val="0"/>
                        </a:spcAft>
                        <a:buNone/>
                      </a:pPr>
                      <a:r>
                        <a:rPr lang="ko-KR" sz="1200">
                          <a:latin typeface="Malgun Gothic"/>
                          <a:ea typeface="Malgun Gothic"/>
                          <a:cs typeface="Malgun Gothic"/>
                          <a:sym typeface="Malgun Gothic"/>
                        </a:rPr>
                        <a:t>4</a:t>
                      </a:r>
                      <a:endParaRPr sz="1200">
                        <a:latin typeface="Malgun Gothic"/>
                        <a:ea typeface="Malgun Gothic"/>
                        <a:cs typeface="Malgun Gothic"/>
                        <a:sym typeface="Malgun Gothic"/>
                      </a:endParaRPr>
                    </a:p>
                  </a:txBody>
                  <a:tcPr marL="91425" marR="558000" marT="91425" marB="91425" anchor="ctr"/>
                </a:tc>
                <a:tc>
                  <a:txBody>
                    <a:bodyPr/>
                    <a:lstStyle/>
                    <a:p>
                      <a:pPr marL="0" lvl="0" indent="0" algn="l" rtl="0">
                        <a:spcBef>
                          <a:spcPts val="0"/>
                        </a:spcBef>
                        <a:spcAft>
                          <a:spcPts val="0"/>
                        </a:spcAft>
                        <a:buNone/>
                      </a:pPr>
                      <a:r>
                        <a:rPr lang="ko-KR" sz="1200">
                          <a:latin typeface="Malgun Gothic"/>
                          <a:ea typeface="Malgun Gothic"/>
                          <a:cs typeface="Malgun Gothic"/>
                          <a:sym typeface="Malgun Gothic"/>
                        </a:rPr>
                        <a:t>±3.182</a:t>
                      </a:r>
                      <a:endParaRPr sz="1200">
                        <a:latin typeface="Malgun Gothic"/>
                        <a:ea typeface="Malgun Gothic"/>
                        <a:cs typeface="Malgun Gothic"/>
                        <a:sym typeface="Malgun Gothic"/>
                      </a:endParaRPr>
                    </a:p>
                  </a:txBody>
                  <a:tcPr marL="558000" marR="91425" marT="91425" marB="91425" anchor="ctr"/>
                </a:tc>
                <a:extLst>
                  <a:ext uri="{0D108BD9-81ED-4DB2-BD59-A6C34878D82A}">
                    <a16:rowId xmlns:a16="http://schemas.microsoft.com/office/drawing/2014/main" val="10001"/>
                  </a:ext>
                </a:extLst>
              </a:tr>
              <a:tr h="5637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(b)</a:t>
                      </a: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i="1">
                          <a:latin typeface="Malgun Gothic"/>
                          <a:ea typeface="Malgun Gothic"/>
                          <a:cs typeface="Malgun Gothic"/>
                          <a:sym typeface="Malgun Gothic"/>
                        </a:rPr>
                        <a:t>t</a:t>
                      </a:r>
                      <a:endParaRPr sz="1200" i="1">
                        <a:latin typeface="Malgun Gothic"/>
                        <a:ea typeface="Malgun Gothic"/>
                        <a:cs typeface="Malgun Gothic"/>
                        <a:sym typeface="Malgun Gothic"/>
                      </a:endParaRPr>
                    </a:p>
                  </a:txBody>
                  <a:tcPr marL="91425" marR="91425" marT="91425" marB="91425" anchor="ctr"/>
                </a:tc>
                <a:tc>
                  <a:txBody>
                    <a:bodyPr/>
                    <a:lstStyle/>
                    <a:p>
                      <a:pPr marL="0" lvl="0" indent="0" algn="r" rtl="0">
                        <a:spcBef>
                          <a:spcPts val="0"/>
                        </a:spcBef>
                        <a:spcAft>
                          <a:spcPts val="0"/>
                        </a:spcAft>
                        <a:buNone/>
                      </a:pPr>
                      <a:r>
                        <a:rPr lang="ko-KR" sz="1200">
                          <a:latin typeface="Malgun Gothic"/>
                          <a:ea typeface="Malgun Gothic"/>
                          <a:cs typeface="Malgun Gothic"/>
                          <a:sym typeface="Malgun Gothic"/>
                        </a:rPr>
                        <a:t>60</a:t>
                      </a:r>
                      <a:endParaRPr sz="1200">
                        <a:latin typeface="Malgun Gothic"/>
                        <a:ea typeface="Malgun Gothic"/>
                        <a:cs typeface="Malgun Gothic"/>
                        <a:sym typeface="Malgun Gothic"/>
                      </a:endParaRPr>
                    </a:p>
                  </a:txBody>
                  <a:tcPr marL="91425" marR="558000" marT="91425" marB="91425"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a:t>
                      </a:r>
                      <a:r>
                        <a:rPr lang="ko-KR" sz="1200">
                          <a:latin typeface="Malgun Gothic"/>
                          <a:ea typeface="Malgun Gothic"/>
                          <a:cs typeface="Malgun Gothic"/>
                          <a:sym typeface="Malgun Gothic"/>
                        </a:rPr>
                        <a:t>2.001</a:t>
                      </a:r>
                      <a:endParaRPr sz="1200">
                        <a:latin typeface="Malgun Gothic"/>
                        <a:ea typeface="Malgun Gothic"/>
                        <a:cs typeface="Malgun Gothic"/>
                        <a:sym typeface="Malgun Gothic"/>
                      </a:endParaRPr>
                    </a:p>
                  </a:txBody>
                  <a:tcPr marL="558000" marR="91425" marT="91425" marB="91425" anchor="ctr"/>
                </a:tc>
                <a:extLst>
                  <a:ext uri="{0D108BD9-81ED-4DB2-BD59-A6C34878D82A}">
                    <a16:rowId xmlns:a16="http://schemas.microsoft.com/office/drawing/2014/main" val="10002"/>
                  </a:ext>
                </a:extLst>
              </a:tr>
              <a:tr h="5637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(c)</a:t>
                      </a: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i="1">
                          <a:latin typeface="Malgun Gothic"/>
                          <a:ea typeface="Malgun Gothic"/>
                          <a:cs typeface="Malgun Gothic"/>
                          <a:sym typeface="Malgun Gothic"/>
                        </a:rPr>
                        <a:t>t</a:t>
                      </a:r>
                      <a:endParaRPr sz="1200" i="1">
                        <a:latin typeface="Malgun Gothic"/>
                        <a:ea typeface="Malgun Gothic"/>
                        <a:cs typeface="Malgun Gothic"/>
                        <a:sym typeface="Malgun Gothic"/>
                      </a:endParaRPr>
                    </a:p>
                  </a:txBody>
                  <a:tcPr marL="91425" marR="91425" marT="91425" marB="91425" anchor="ctr"/>
                </a:tc>
                <a:tc>
                  <a:txBody>
                    <a:bodyPr/>
                    <a:lstStyle/>
                    <a:p>
                      <a:pPr marL="0" lvl="0" indent="0" algn="r" rtl="0">
                        <a:spcBef>
                          <a:spcPts val="0"/>
                        </a:spcBef>
                        <a:spcAft>
                          <a:spcPts val="0"/>
                        </a:spcAft>
                        <a:buNone/>
                      </a:pPr>
                      <a:r>
                        <a:rPr lang="ko-KR" sz="1200">
                          <a:latin typeface="Malgun Gothic"/>
                          <a:ea typeface="Malgun Gothic"/>
                          <a:cs typeface="Malgun Gothic"/>
                          <a:sym typeface="Malgun Gothic"/>
                        </a:rPr>
                        <a:t>200</a:t>
                      </a:r>
                      <a:endParaRPr sz="1200">
                        <a:latin typeface="Malgun Gothic"/>
                        <a:ea typeface="Malgun Gothic"/>
                        <a:cs typeface="Malgun Gothic"/>
                        <a:sym typeface="Malgun Gothic"/>
                      </a:endParaRPr>
                    </a:p>
                  </a:txBody>
                  <a:tcPr marL="91425" marR="558000" marT="91425" marB="91425"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a:t>
                      </a:r>
                      <a:r>
                        <a:rPr lang="ko-KR" sz="1200">
                          <a:latin typeface="Malgun Gothic"/>
                          <a:ea typeface="Malgun Gothic"/>
                          <a:cs typeface="Malgun Gothic"/>
                          <a:sym typeface="Malgun Gothic"/>
                        </a:rPr>
                        <a:t>1.972</a:t>
                      </a:r>
                      <a:endParaRPr sz="1200">
                        <a:latin typeface="Malgun Gothic"/>
                        <a:ea typeface="Malgun Gothic"/>
                        <a:cs typeface="Malgun Gothic"/>
                        <a:sym typeface="Malgun Gothic"/>
                      </a:endParaRPr>
                    </a:p>
                  </a:txBody>
                  <a:tcPr marL="558000" marR="91425" marT="91425" marB="91425" anchor="ctr"/>
                </a:tc>
                <a:extLst>
                  <a:ext uri="{0D108BD9-81ED-4DB2-BD59-A6C34878D82A}">
                    <a16:rowId xmlns:a16="http://schemas.microsoft.com/office/drawing/2014/main" val="10003"/>
                  </a:ext>
                </a:extLst>
              </a:tr>
              <a:tr h="5637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(d)</a:t>
                      </a: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i="1">
                          <a:latin typeface="Malgun Gothic"/>
                          <a:ea typeface="Malgun Gothic"/>
                          <a:cs typeface="Malgun Gothic"/>
                          <a:sym typeface="Malgun Gothic"/>
                        </a:rPr>
                        <a:t>t</a:t>
                      </a:r>
                      <a:endParaRPr sz="1200" i="1">
                        <a:latin typeface="Malgun Gothic"/>
                        <a:ea typeface="Malgun Gothic"/>
                        <a:cs typeface="Malgun Gothic"/>
                        <a:sym typeface="Malgun Gothic"/>
                      </a:endParaRPr>
                    </a:p>
                  </a:txBody>
                  <a:tcPr marL="91425" marR="91425" marT="91425" marB="91425" anchor="ctr"/>
                </a:tc>
                <a:tc>
                  <a:txBody>
                    <a:bodyPr/>
                    <a:lstStyle/>
                    <a:p>
                      <a:pPr marL="0" lvl="0" indent="0" algn="r" rtl="0">
                        <a:spcBef>
                          <a:spcPts val="0"/>
                        </a:spcBef>
                        <a:spcAft>
                          <a:spcPts val="0"/>
                        </a:spcAft>
                        <a:buNone/>
                      </a:pPr>
                      <a:r>
                        <a:rPr lang="ko-KR" sz="1200">
                          <a:latin typeface="Malgun Gothic"/>
                          <a:ea typeface="Malgun Gothic"/>
                          <a:cs typeface="Malgun Gothic"/>
                          <a:sym typeface="Malgun Gothic"/>
                        </a:rPr>
                        <a:t>1000</a:t>
                      </a:r>
                      <a:endParaRPr sz="1200">
                        <a:latin typeface="Malgun Gothic"/>
                        <a:ea typeface="Malgun Gothic"/>
                        <a:cs typeface="Malgun Gothic"/>
                        <a:sym typeface="Malgun Gothic"/>
                      </a:endParaRPr>
                    </a:p>
                  </a:txBody>
                  <a:tcPr marL="91425" marR="558000" marT="91425" marB="91425"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a:t>
                      </a:r>
                      <a:r>
                        <a:rPr lang="ko-KR" sz="1200">
                          <a:latin typeface="Malgun Gothic"/>
                          <a:ea typeface="Malgun Gothic"/>
                          <a:cs typeface="Malgun Gothic"/>
                          <a:sym typeface="Malgun Gothic"/>
                        </a:rPr>
                        <a:t>1.962</a:t>
                      </a:r>
                      <a:endParaRPr sz="1200">
                        <a:latin typeface="Malgun Gothic"/>
                        <a:ea typeface="Malgun Gothic"/>
                        <a:cs typeface="Malgun Gothic"/>
                        <a:sym typeface="Malgun Gothic"/>
                      </a:endParaRPr>
                    </a:p>
                  </a:txBody>
                  <a:tcPr marL="558000" marR="91425" marT="91425" marB="91425" anchor="ctr"/>
                </a:tc>
                <a:extLst>
                  <a:ext uri="{0D108BD9-81ED-4DB2-BD59-A6C34878D82A}">
                    <a16:rowId xmlns:a16="http://schemas.microsoft.com/office/drawing/2014/main" val="10004"/>
                  </a:ext>
                </a:extLst>
              </a:tr>
              <a:tr h="5637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(e)</a:t>
                      </a: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i="1">
                          <a:latin typeface="Malgun Gothic"/>
                          <a:ea typeface="Malgun Gothic"/>
                          <a:cs typeface="Malgun Gothic"/>
                          <a:sym typeface="Malgun Gothic"/>
                        </a:rPr>
                        <a:t>t</a:t>
                      </a:r>
                      <a:endParaRPr sz="1200" i="1">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a:t>
                      </a:r>
                      <a:endParaRPr sz="1200">
                        <a:latin typeface="Malgun Gothic"/>
                        <a:ea typeface="Malgun Gothic"/>
                        <a:cs typeface="Malgun Gothic"/>
                        <a:sym typeface="Malgun Gothic"/>
                      </a:endParaRPr>
                    </a:p>
                  </a:txBody>
                  <a:tcPr marL="91425" marR="91425" marT="91425" marB="91425"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a:t>
                      </a:r>
                      <a:r>
                        <a:rPr lang="ko-KR" sz="1200">
                          <a:latin typeface="Malgun Gothic"/>
                          <a:ea typeface="Malgun Gothic"/>
                          <a:cs typeface="Malgun Gothic"/>
                          <a:sym typeface="Malgun Gothic"/>
                        </a:rPr>
                        <a:t>1.960</a:t>
                      </a:r>
                      <a:endParaRPr sz="1200">
                        <a:latin typeface="Malgun Gothic"/>
                        <a:ea typeface="Malgun Gothic"/>
                        <a:cs typeface="Malgun Gothic"/>
                        <a:sym typeface="Malgun Gothic"/>
                      </a:endParaRPr>
                    </a:p>
                  </a:txBody>
                  <a:tcPr marL="558000" marR="91425" marT="91425" marB="91425" anchor="ctr"/>
                </a:tc>
                <a:extLst>
                  <a:ext uri="{0D108BD9-81ED-4DB2-BD59-A6C34878D82A}">
                    <a16:rowId xmlns:a16="http://schemas.microsoft.com/office/drawing/2014/main" val="10005"/>
                  </a:ext>
                </a:extLst>
              </a:tr>
            </a:tbl>
          </a:graphicData>
        </a:graphic>
      </p:graphicFrame>
      <p:sp>
        <p:nvSpPr>
          <p:cNvPr id="3757" name="Google Shape;3757;p249"/>
          <p:cNvSpPr txBox="1"/>
          <p:nvPr/>
        </p:nvSpPr>
        <p:spPr>
          <a:xfrm>
            <a:off x="889000" y="1178275"/>
            <a:ext cx="7302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dirty="0" err="1">
                <a:latin typeface="Malgun Gothic"/>
                <a:ea typeface="Malgun Gothic"/>
                <a:cs typeface="Malgun Gothic"/>
                <a:sym typeface="Malgun Gothic"/>
              </a:rPr>
              <a:t>Table</a:t>
            </a:r>
            <a:r>
              <a:rPr lang="ko-KR" b="1" dirty="0">
                <a:latin typeface="Malgun Gothic"/>
                <a:ea typeface="Malgun Gothic"/>
                <a:cs typeface="Malgun Gothic"/>
                <a:sym typeface="Malgun Gothic"/>
              </a:rPr>
              <a:t>. </a:t>
            </a:r>
            <a:r>
              <a:rPr lang="ko-KR" dirty="0">
                <a:latin typeface="Malgun Gothic"/>
                <a:ea typeface="Malgun Gothic"/>
                <a:cs typeface="Malgun Gothic"/>
                <a:sym typeface="Malgun Gothic"/>
              </a:rPr>
              <a:t>The </a:t>
            </a:r>
            <a:r>
              <a:rPr lang="ko-KR" dirty="0" err="1">
                <a:latin typeface="Malgun Gothic"/>
                <a:ea typeface="Malgun Gothic"/>
                <a:cs typeface="Malgun Gothic"/>
                <a:sym typeface="Malgun Gothic"/>
              </a:rPr>
              <a:t>range</a:t>
            </a:r>
            <a:r>
              <a:rPr lang="ko-KR" dirty="0">
                <a:latin typeface="Malgun Gothic"/>
                <a:ea typeface="Malgun Gothic"/>
                <a:cs typeface="Malgun Gothic"/>
                <a:sym typeface="Malgun Gothic"/>
              </a:rPr>
              <a:t> of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95% </a:t>
            </a:r>
            <a:r>
              <a:rPr lang="ko-KR" dirty="0" err="1">
                <a:latin typeface="Malgun Gothic"/>
                <a:ea typeface="Malgun Gothic"/>
                <a:cs typeface="Malgun Gothic"/>
                <a:sym typeface="Malgun Gothic"/>
              </a:rPr>
              <a:t>confidence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interval</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for</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a:t>
            </a:r>
            <a:r>
              <a:rPr lang="ko-KR" i="1" dirty="0" err="1">
                <a:latin typeface="Malgun Gothic"/>
                <a:ea typeface="Malgun Gothic"/>
                <a:cs typeface="Malgun Gothic"/>
                <a:sym typeface="Malgun Gothic"/>
              </a:rPr>
              <a:t>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statistic</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relation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sample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size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a:t>
            </a:r>
            <a:r>
              <a:rPr lang="ko-KR" dirty="0">
                <a:latin typeface="Malgun Gothic"/>
                <a:ea typeface="Malgun Gothic"/>
                <a:cs typeface="Malgun Gothic"/>
                <a:sym typeface="Malgun Gothic"/>
              </a:rPr>
              <a:t>) </a:t>
            </a:r>
            <a:r>
              <a:rPr lang="ko-KR" i="1" dirty="0" err="1">
                <a:latin typeface="Malgun Gothic"/>
                <a:ea typeface="Malgun Gothic"/>
                <a:cs typeface="Malgun Gothic"/>
                <a:sym typeface="Malgun Gothic"/>
              </a:rPr>
              <a:t>n</a:t>
            </a:r>
            <a:r>
              <a:rPr lang="ko-KR" dirty="0">
                <a:latin typeface="Malgun Gothic"/>
                <a:ea typeface="Malgun Gothic"/>
                <a:cs typeface="Malgun Gothic"/>
                <a:sym typeface="Malgun Gothic"/>
              </a:rPr>
              <a:t>=4, </a:t>
            </a:r>
            <a:r>
              <a:rPr lang="ko-KR" dirty="0">
                <a:solidFill>
                  <a:schemeClr val="dk1"/>
                </a:solidFill>
                <a:latin typeface="Malgun Gothic"/>
                <a:ea typeface="Malgun Gothic"/>
                <a:cs typeface="Malgun Gothic"/>
                <a:sym typeface="Malgun Gothic"/>
              </a:rPr>
              <a:t>(</a:t>
            </a:r>
            <a:r>
              <a:rPr lang="ko-KR" dirty="0" err="1">
                <a:solidFill>
                  <a:schemeClr val="dk1"/>
                </a:solidFill>
                <a:latin typeface="Malgun Gothic"/>
                <a:ea typeface="Malgun Gothic"/>
                <a:cs typeface="Malgun Gothic"/>
                <a:sym typeface="Malgun Gothic"/>
              </a:rPr>
              <a:t>b</a:t>
            </a:r>
            <a:r>
              <a:rPr lang="ko-KR" dirty="0">
                <a:solidFill>
                  <a:schemeClr val="dk1"/>
                </a:solidFill>
                <a:latin typeface="Malgun Gothic"/>
                <a:ea typeface="Malgun Gothic"/>
                <a:cs typeface="Malgun Gothic"/>
                <a:sym typeface="Malgun Gothic"/>
              </a:rPr>
              <a:t>) </a:t>
            </a:r>
            <a:r>
              <a:rPr lang="ko-KR" i="1" dirty="0" err="1">
                <a:solidFill>
                  <a:schemeClr val="dk1"/>
                </a:solidFill>
                <a:latin typeface="Malgun Gothic"/>
                <a:ea typeface="Malgun Gothic"/>
                <a:cs typeface="Malgun Gothic"/>
                <a:sym typeface="Malgun Gothic"/>
              </a:rPr>
              <a:t>n</a:t>
            </a:r>
            <a:r>
              <a:rPr lang="ko-KR" dirty="0">
                <a:solidFill>
                  <a:schemeClr val="dk1"/>
                </a:solidFill>
                <a:latin typeface="Malgun Gothic"/>
                <a:ea typeface="Malgun Gothic"/>
                <a:cs typeface="Malgun Gothic"/>
                <a:sym typeface="Malgun Gothic"/>
              </a:rPr>
              <a:t>=60, (c) </a:t>
            </a:r>
            <a:r>
              <a:rPr lang="ko-KR" i="1" dirty="0" err="1">
                <a:solidFill>
                  <a:schemeClr val="dk1"/>
                </a:solidFill>
                <a:latin typeface="Malgun Gothic"/>
                <a:ea typeface="Malgun Gothic"/>
                <a:cs typeface="Malgun Gothic"/>
                <a:sym typeface="Malgun Gothic"/>
              </a:rPr>
              <a:t>n</a:t>
            </a:r>
            <a:r>
              <a:rPr lang="ko-KR" dirty="0">
                <a:solidFill>
                  <a:schemeClr val="dk1"/>
                </a:solidFill>
                <a:latin typeface="Malgun Gothic"/>
                <a:ea typeface="Malgun Gothic"/>
                <a:cs typeface="Malgun Gothic"/>
                <a:sym typeface="Malgun Gothic"/>
              </a:rPr>
              <a:t>=200, (</a:t>
            </a:r>
            <a:r>
              <a:rPr lang="ko-KR" dirty="0" err="1">
                <a:solidFill>
                  <a:schemeClr val="dk1"/>
                </a:solidFill>
                <a:latin typeface="Malgun Gothic"/>
                <a:ea typeface="Malgun Gothic"/>
                <a:cs typeface="Malgun Gothic"/>
                <a:sym typeface="Malgun Gothic"/>
              </a:rPr>
              <a:t>d</a:t>
            </a:r>
            <a:r>
              <a:rPr lang="ko-KR" dirty="0">
                <a:solidFill>
                  <a:schemeClr val="dk1"/>
                </a:solidFill>
                <a:latin typeface="Malgun Gothic"/>
                <a:ea typeface="Malgun Gothic"/>
                <a:cs typeface="Malgun Gothic"/>
                <a:sym typeface="Malgun Gothic"/>
              </a:rPr>
              <a:t>) </a:t>
            </a:r>
            <a:r>
              <a:rPr lang="ko-KR" i="1" dirty="0" err="1">
                <a:solidFill>
                  <a:schemeClr val="dk1"/>
                </a:solidFill>
                <a:latin typeface="Malgun Gothic"/>
                <a:ea typeface="Malgun Gothic"/>
                <a:cs typeface="Malgun Gothic"/>
                <a:sym typeface="Malgun Gothic"/>
              </a:rPr>
              <a:t>n</a:t>
            </a:r>
            <a:r>
              <a:rPr lang="ko-KR" dirty="0">
                <a:solidFill>
                  <a:schemeClr val="dk1"/>
                </a:solidFill>
                <a:latin typeface="Malgun Gothic"/>
                <a:ea typeface="Malgun Gothic"/>
                <a:cs typeface="Malgun Gothic"/>
                <a:sym typeface="Malgun Gothic"/>
              </a:rPr>
              <a:t>=1000, and (</a:t>
            </a:r>
            <a:r>
              <a:rPr lang="ko-KR" dirty="0" err="1">
                <a:solidFill>
                  <a:schemeClr val="dk1"/>
                </a:solidFill>
                <a:latin typeface="Malgun Gothic"/>
                <a:ea typeface="Malgun Gothic"/>
                <a:cs typeface="Malgun Gothic"/>
                <a:sym typeface="Malgun Gothic"/>
              </a:rPr>
              <a:t>e</a:t>
            </a:r>
            <a:r>
              <a:rPr lang="ko-KR" dirty="0">
                <a:solidFill>
                  <a:schemeClr val="dk1"/>
                </a:solidFill>
                <a:latin typeface="Malgun Gothic"/>
                <a:ea typeface="Malgun Gothic"/>
                <a:cs typeface="Malgun Gothic"/>
                <a:sym typeface="Malgun Gothic"/>
              </a:rPr>
              <a:t>) </a:t>
            </a:r>
            <a:r>
              <a:rPr lang="ko-KR" i="1" dirty="0" err="1">
                <a:solidFill>
                  <a:schemeClr val="dk1"/>
                </a:solidFill>
                <a:latin typeface="Malgun Gothic"/>
                <a:ea typeface="Malgun Gothic"/>
                <a:cs typeface="Malgun Gothic"/>
                <a:sym typeface="Malgun Gothic"/>
              </a:rPr>
              <a:t>n</a:t>
            </a:r>
            <a:r>
              <a:rPr lang="ko-KR" dirty="0">
                <a:solidFill>
                  <a:schemeClr val="dk1"/>
                </a:solidFill>
                <a:latin typeface="Malgun Gothic"/>
                <a:ea typeface="Malgun Gothic"/>
                <a:cs typeface="Malgun Gothic"/>
                <a:sym typeface="Malgun Gothic"/>
              </a:rPr>
              <a:t>=∞ </a:t>
            </a:r>
            <a:endParaRPr dirty="0">
              <a:solidFill>
                <a:schemeClr val="dk1"/>
              </a:solidFill>
              <a:latin typeface="Malgun Gothic"/>
              <a:ea typeface="Malgun Gothic"/>
              <a:cs typeface="Malgun Gothic"/>
              <a:sym typeface="Malgun Gothic"/>
            </a:endParaRPr>
          </a:p>
          <a:p>
            <a:pPr marL="0" lvl="0" indent="0" algn="l" rtl="0">
              <a:spcBef>
                <a:spcPts val="0"/>
              </a:spcBef>
              <a:spcAft>
                <a:spcPts val="0"/>
              </a:spcAft>
              <a:buNone/>
            </a:pPr>
            <a:r>
              <a:rPr lang="ko-KR" dirty="0" err="1">
                <a:solidFill>
                  <a:schemeClr val="dk1"/>
                </a:solidFill>
                <a:latin typeface="Malgun Gothic"/>
                <a:ea typeface="Malgun Gothic"/>
                <a:cs typeface="Malgun Gothic"/>
                <a:sym typeface="Malgun Gothic"/>
              </a:rPr>
              <a:t>Note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that</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the</a:t>
            </a:r>
            <a:r>
              <a:rPr lang="ko-KR" dirty="0">
                <a:solidFill>
                  <a:schemeClr val="dk1"/>
                </a:solidFill>
                <a:latin typeface="Malgun Gothic"/>
                <a:ea typeface="Malgun Gothic"/>
                <a:cs typeface="Malgun Gothic"/>
                <a:sym typeface="Malgun Gothic"/>
              </a:rPr>
              <a:t> 95% </a:t>
            </a:r>
            <a:r>
              <a:rPr lang="ko-KR" dirty="0" err="1">
                <a:solidFill>
                  <a:schemeClr val="dk1"/>
                </a:solidFill>
                <a:latin typeface="Malgun Gothic"/>
                <a:ea typeface="Malgun Gothic"/>
                <a:cs typeface="Malgun Gothic"/>
                <a:sym typeface="Malgun Gothic"/>
              </a:rPr>
              <a:t>confidence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interval</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decreases</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as</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sample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size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increases</a:t>
            </a:r>
            <a:r>
              <a:rPr lang="ko-KR" dirty="0">
                <a:solidFill>
                  <a:schemeClr val="dk1"/>
                </a:solidFill>
                <a:latin typeface="Malgun Gothic"/>
                <a:ea typeface="Malgun Gothic"/>
                <a:cs typeface="Malgun Gothic"/>
                <a:sym typeface="Malgun Gothic"/>
              </a:rPr>
              <a:t> and </a:t>
            </a:r>
            <a:r>
              <a:rPr lang="ko-KR" dirty="0" err="1">
                <a:solidFill>
                  <a:schemeClr val="dk1"/>
                </a:solidFill>
                <a:latin typeface="Malgun Gothic"/>
                <a:ea typeface="Malgun Gothic"/>
                <a:cs typeface="Malgun Gothic"/>
                <a:sym typeface="Malgun Gothic"/>
              </a:rPr>
              <a:t>that</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value</a:t>
            </a:r>
            <a:r>
              <a:rPr lang="ko-KR" dirty="0">
                <a:solidFill>
                  <a:schemeClr val="dk1"/>
                </a:solidFill>
                <a:latin typeface="Malgun Gothic"/>
                <a:ea typeface="Malgun Gothic"/>
                <a:cs typeface="Malgun Gothic"/>
                <a:sym typeface="Malgun Gothic"/>
              </a:rPr>
              <a:t> of </a:t>
            </a:r>
            <a:r>
              <a:rPr lang="ko-KR" i="1" dirty="0" err="1">
                <a:solidFill>
                  <a:schemeClr val="dk1"/>
                </a:solidFill>
                <a:latin typeface="Malgun Gothic"/>
                <a:ea typeface="Malgun Gothic"/>
                <a:cs typeface="Malgun Gothic"/>
                <a:sym typeface="Malgun Gothic"/>
              </a:rPr>
              <a:t>t</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for</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a</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sample</a:t>
            </a:r>
            <a:r>
              <a:rPr lang="ko-KR" dirty="0">
                <a:solidFill>
                  <a:schemeClr val="dk1"/>
                </a:solidFill>
                <a:latin typeface="Malgun Gothic"/>
                <a:ea typeface="Malgun Gothic"/>
                <a:cs typeface="Malgun Gothic"/>
                <a:sym typeface="Malgun Gothic"/>
              </a:rPr>
              <a:t> of </a:t>
            </a:r>
            <a:r>
              <a:rPr lang="ko-KR" dirty="0" err="1">
                <a:solidFill>
                  <a:schemeClr val="dk1"/>
                </a:solidFill>
                <a:latin typeface="Malgun Gothic"/>
                <a:ea typeface="Malgun Gothic"/>
                <a:cs typeface="Malgun Gothic"/>
                <a:sym typeface="Malgun Gothic"/>
              </a:rPr>
              <a:t>infinite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size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is</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same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as</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the</a:t>
            </a:r>
            <a:r>
              <a:rPr lang="ko-KR" dirty="0">
                <a:solidFill>
                  <a:schemeClr val="dk1"/>
                </a:solidFill>
                <a:latin typeface="Malgun Gothic"/>
                <a:ea typeface="Malgun Gothic"/>
                <a:cs typeface="Malgun Gothic"/>
                <a:sym typeface="Malgun Gothic"/>
              </a:rPr>
              <a:t> </a:t>
            </a:r>
            <a:r>
              <a:rPr lang="ko-KR" i="1" dirty="0" err="1">
                <a:solidFill>
                  <a:schemeClr val="dk1"/>
                </a:solidFill>
                <a:latin typeface="Malgun Gothic"/>
                <a:ea typeface="Malgun Gothic"/>
                <a:cs typeface="Malgun Gothic"/>
                <a:sym typeface="Malgun Gothic"/>
              </a:rPr>
              <a:t>Z</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statistic</a:t>
            </a:r>
            <a:r>
              <a:rPr lang="ko-KR" dirty="0">
                <a:solidFill>
                  <a:schemeClr val="dk1"/>
                </a:solidFill>
                <a:latin typeface="Malgun Gothic"/>
                <a:ea typeface="Malgun Gothic"/>
                <a:cs typeface="Malgun Gothic"/>
                <a:sym typeface="Malgun Gothic"/>
              </a:rPr>
              <a:t>.</a:t>
            </a:r>
            <a:endParaRPr dirty="0">
              <a:solidFill>
                <a:schemeClr val="dk1"/>
              </a:solidFill>
              <a:latin typeface="Malgun Gothic"/>
              <a:ea typeface="Malgun Gothic"/>
              <a:cs typeface="Malgun Gothic"/>
              <a:sym typeface="Malgun Gothic"/>
            </a:endParaRPr>
          </a:p>
          <a:p>
            <a:pPr marL="0" lvl="0" indent="0" algn="l" rtl="0">
              <a:spcBef>
                <a:spcPts val="0"/>
              </a:spcBef>
              <a:spcAft>
                <a:spcPts val="0"/>
              </a:spcAft>
              <a:buNone/>
            </a:pPr>
            <a:r>
              <a:rPr lang="ko-KR" dirty="0" err="1">
                <a:solidFill>
                  <a:schemeClr val="dk1"/>
                </a:solidFill>
                <a:latin typeface="Malgun Gothic"/>
                <a:ea typeface="Malgun Gothic"/>
                <a:cs typeface="Malgun Gothic"/>
                <a:sym typeface="Malgun Gothic"/>
              </a:rPr>
              <a:t>Value</a:t>
            </a:r>
            <a:r>
              <a:rPr lang="ko-KR" dirty="0">
                <a:solidFill>
                  <a:schemeClr val="dk1"/>
                </a:solidFill>
                <a:latin typeface="Malgun Gothic"/>
                <a:ea typeface="Malgun Gothic"/>
                <a:cs typeface="Malgun Gothic"/>
                <a:sym typeface="Malgun Gothic"/>
              </a:rPr>
              <a:t> of </a:t>
            </a:r>
            <a:r>
              <a:rPr lang="ko-KR" i="1" dirty="0" err="1">
                <a:solidFill>
                  <a:schemeClr val="dk1"/>
                </a:solidFill>
                <a:latin typeface="Malgun Gothic"/>
                <a:ea typeface="Malgun Gothic"/>
                <a:cs typeface="Malgun Gothic"/>
                <a:sym typeface="Malgun Gothic"/>
              </a:rPr>
              <a:t>t</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were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calculated</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using</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equations</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given</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by</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Zelen</a:t>
            </a:r>
            <a:r>
              <a:rPr lang="ko-KR" dirty="0">
                <a:solidFill>
                  <a:schemeClr val="dk1"/>
                </a:solidFill>
                <a:latin typeface="Malgun Gothic"/>
                <a:ea typeface="Malgun Gothic"/>
                <a:cs typeface="Malgun Gothic"/>
                <a:sym typeface="Malgun Gothic"/>
              </a:rPr>
              <a:t> and </a:t>
            </a:r>
            <a:r>
              <a:rPr lang="ko-KR" dirty="0" err="1">
                <a:solidFill>
                  <a:schemeClr val="dk1"/>
                </a:solidFill>
                <a:latin typeface="Malgun Gothic"/>
                <a:ea typeface="Malgun Gothic"/>
                <a:cs typeface="Malgun Gothic"/>
                <a:sym typeface="Malgun Gothic"/>
              </a:rPr>
              <a:t>Severo</a:t>
            </a:r>
            <a:r>
              <a:rPr lang="ko-KR" dirty="0">
                <a:solidFill>
                  <a:schemeClr val="dk1"/>
                </a:solidFill>
                <a:latin typeface="Malgun Gothic"/>
                <a:ea typeface="Malgun Gothic"/>
                <a:cs typeface="Malgun Gothic"/>
                <a:sym typeface="Malgun Gothic"/>
              </a:rPr>
              <a:t> (1964)</a:t>
            </a:r>
            <a:endParaRPr dirty="0">
              <a:solidFill>
                <a:schemeClr val="dk1"/>
              </a:solidFill>
              <a:latin typeface="Malgun Gothic"/>
              <a:ea typeface="Malgun Gothic"/>
              <a:cs typeface="Malgun Gothic"/>
              <a:sym typeface="Malgun Gothic"/>
            </a:endParaRPr>
          </a:p>
        </p:txBody>
      </p:sp>
      <p:pic>
        <p:nvPicPr>
          <p:cNvPr id="3758" name="Google Shape;3758;p249" descr="{&quot;id&quot;:&quot;265&quot;,&quot;font&quot;:{&quot;family&quot;:&quot;Arial&quot;,&quot;size&quot;:10,&quot;color&quot;:&quot;#000000&quot;},&quot;backgroundColor&quot;:&quot;#FFFFFF&quot;,&quot;type&quot;:&quot;$$&quot;,&quot;code&quot;:&quot;$$\\infty$$&quot;,&quot;aid&quot;:null,&quot;backgroundColorModified&quot;:false,&quot;ts&quot;:1683162696151,&quot;cs&quot;:&quot;85pZmmj3BsPc/boggdRTog==&quot;,&quot;size&quot;:{&quot;width&quot;:14,&quot;height&quot;:7.166666666666667}}"/>
          <p:cNvPicPr preferRelativeResize="0"/>
          <p:nvPr/>
        </p:nvPicPr>
        <p:blipFill>
          <a:blip r:embed="rId3">
            <a:alphaModFix/>
          </a:blip>
          <a:stretch>
            <a:fillRect/>
          </a:stretch>
        </p:blipFill>
        <p:spPr>
          <a:xfrm>
            <a:off x="6252628" y="1562457"/>
            <a:ext cx="133350" cy="68263"/>
          </a:xfrm>
          <a:prstGeom prst="rect">
            <a:avLst/>
          </a:prstGeom>
          <a:noFill/>
          <a:ln>
            <a:noFill/>
          </a:ln>
        </p:spPr>
      </p:pic>
      <p:pic>
        <p:nvPicPr>
          <p:cNvPr id="3759" name="Google Shape;3759;p249" descr="{&quot;id&quot;:&quot;271&quot;,&quot;type&quot;:&quot;$$&quot;,&quot;aid&quot;:null,&quot;backgroundColor&quot;:&quot;#FFFFFF&quot;,&quot;backgroundColorModified&quot;:false,&quot;code&quot;:&quot;$$\\dfrac{\\overline{X}-\\mu}{s_{\\overline{X}}}$$&quot;,&quot;font&quot;:{&quot;color&quot;:&quot;#000000&quot;,&quot;family&quot;:&quot;Times New Roman&quot;,&quot;size&quot;:14},&quot;ts&quot;:1724219407540,&quot;cs&quot;:&quot;nT7Dy4gVjlwtC9w7pRwRTg==&quot;,&quot;size&quot;:{&quot;width&quot;:55.11043937007876,&quot;height&quot;:49.92911601049868}}"/>
          <p:cNvPicPr preferRelativeResize="0"/>
          <p:nvPr/>
        </p:nvPicPr>
        <p:blipFill>
          <a:blip r:embed="rId4">
            <a:alphaModFix/>
          </a:blip>
          <a:stretch>
            <a:fillRect/>
          </a:stretch>
        </p:blipFill>
        <p:spPr>
          <a:xfrm>
            <a:off x="2912225" y="3145626"/>
            <a:ext cx="524927" cy="475575"/>
          </a:xfrm>
          <a:prstGeom prst="rect">
            <a:avLst/>
          </a:prstGeom>
          <a:noFill/>
          <a:ln>
            <a:noFill/>
          </a:ln>
        </p:spPr>
      </p:pic>
      <p:pic>
        <p:nvPicPr>
          <p:cNvPr id="3760" name="Google Shape;3760;p249" descr="{&quot;id&quot;:&quot;271&quot;,&quot;type&quot;:&quot;$$&quot;,&quot;aid&quot;:null,&quot;backgroundColor&quot;:&quot;#FFFFFF&quot;,&quot;backgroundColorModified&quot;:false,&quot;code&quot;:&quot;$$\\dfrac{\\overline{X}-\\mu}{s_{\\overline{X}}}$$&quot;,&quot;font&quot;:{&quot;color&quot;:&quot;#000000&quot;,&quot;family&quot;:&quot;Times New Roman&quot;,&quot;size&quot;:14},&quot;ts&quot;:1724219407540,&quot;cs&quot;:&quot;nT7Dy4gVjlwtC9w7pRwRTg==&quot;,&quot;size&quot;:{&quot;width&quot;:55.11043937007876,&quot;height&quot;:49.92911601049868}}"/>
          <p:cNvPicPr preferRelativeResize="0"/>
          <p:nvPr/>
        </p:nvPicPr>
        <p:blipFill>
          <a:blip r:embed="rId4">
            <a:alphaModFix/>
          </a:blip>
          <a:stretch>
            <a:fillRect/>
          </a:stretch>
        </p:blipFill>
        <p:spPr>
          <a:xfrm>
            <a:off x="2912225" y="3709628"/>
            <a:ext cx="524927" cy="475575"/>
          </a:xfrm>
          <a:prstGeom prst="rect">
            <a:avLst/>
          </a:prstGeom>
          <a:noFill/>
          <a:ln>
            <a:noFill/>
          </a:ln>
        </p:spPr>
      </p:pic>
      <p:pic>
        <p:nvPicPr>
          <p:cNvPr id="3761" name="Google Shape;3761;p249" descr="{&quot;id&quot;:&quot;271&quot;,&quot;type&quot;:&quot;$$&quot;,&quot;aid&quot;:null,&quot;backgroundColor&quot;:&quot;#FFFFFF&quot;,&quot;backgroundColorModified&quot;:false,&quot;code&quot;:&quot;$$\\dfrac{\\overline{X}-\\mu}{s_{\\overline{X}}}$$&quot;,&quot;font&quot;:{&quot;color&quot;:&quot;#000000&quot;,&quot;family&quot;:&quot;Times New Roman&quot;,&quot;size&quot;:14},&quot;ts&quot;:1724219407540,&quot;cs&quot;:&quot;nT7Dy4gVjlwtC9w7pRwRTg==&quot;,&quot;size&quot;:{&quot;width&quot;:55.11043937007876,&quot;height&quot;:49.92911601049868}}"/>
          <p:cNvPicPr preferRelativeResize="0"/>
          <p:nvPr/>
        </p:nvPicPr>
        <p:blipFill>
          <a:blip r:embed="rId4">
            <a:alphaModFix/>
          </a:blip>
          <a:stretch>
            <a:fillRect/>
          </a:stretch>
        </p:blipFill>
        <p:spPr>
          <a:xfrm>
            <a:off x="2912225" y="4282749"/>
            <a:ext cx="524927" cy="475575"/>
          </a:xfrm>
          <a:prstGeom prst="rect">
            <a:avLst/>
          </a:prstGeom>
          <a:noFill/>
          <a:ln>
            <a:noFill/>
          </a:ln>
        </p:spPr>
      </p:pic>
      <p:pic>
        <p:nvPicPr>
          <p:cNvPr id="3762" name="Google Shape;3762;p249" descr="{&quot;id&quot;:&quot;271&quot;,&quot;type&quot;:&quot;$$&quot;,&quot;aid&quot;:null,&quot;backgroundColor&quot;:&quot;#FFFFFF&quot;,&quot;backgroundColorModified&quot;:false,&quot;code&quot;:&quot;$$\\dfrac{\\overline{X}-\\mu}{s_{\\overline{X}}}$$&quot;,&quot;font&quot;:{&quot;color&quot;:&quot;#000000&quot;,&quot;family&quot;:&quot;Times New Roman&quot;,&quot;size&quot;:14},&quot;ts&quot;:1724219407540,&quot;cs&quot;:&quot;nT7Dy4gVjlwtC9w7pRwRTg==&quot;,&quot;size&quot;:{&quot;width&quot;:55.11043937007876,&quot;height&quot;:49.92911601049868}}"/>
          <p:cNvPicPr preferRelativeResize="0"/>
          <p:nvPr/>
        </p:nvPicPr>
        <p:blipFill>
          <a:blip r:embed="rId4">
            <a:alphaModFix/>
          </a:blip>
          <a:stretch>
            <a:fillRect/>
          </a:stretch>
        </p:blipFill>
        <p:spPr>
          <a:xfrm>
            <a:off x="2912225" y="4846751"/>
            <a:ext cx="524927" cy="475575"/>
          </a:xfrm>
          <a:prstGeom prst="rect">
            <a:avLst/>
          </a:prstGeom>
          <a:noFill/>
          <a:ln>
            <a:noFill/>
          </a:ln>
        </p:spPr>
      </p:pic>
      <p:pic>
        <p:nvPicPr>
          <p:cNvPr id="3763" name="Google Shape;3763;p249" descr="{&quot;id&quot;:&quot;271&quot;,&quot;type&quot;:&quot;$$&quot;,&quot;aid&quot;:null,&quot;backgroundColor&quot;:&quot;#FFFFFF&quot;,&quot;backgroundColorModified&quot;:false,&quot;code&quot;:&quot;$$\\dfrac{\\overline{X}-\\mu}{s_{\\overline{X}}}$$&quot;,&quot;font&quot;:{&quot;color&quot;:&quot;#000000&quot;,&quot;family&quot;:&quot;Times New Roman&quot;,&quot;size&quot;:14},&quot;ts&quot;:1724219407540,&quot;cs&quot;:&quot;nT7Dy4gVjlwtC9w7pRwRTg==&quot;,&quot;size&quot;:{&quot;width&quot;:55.11043937007876,&quot;height&quot;:49.92911601049868}}"/>
          <p:cNvPicPr preferRelativeResize="0"/>
          <p:nvPr/>
        </p:nvPicPr>
        <p:blipFill>
          <a:blip r:embed="rId4">
            <a:alphaModFix/>
          </a:blip>
          <a:stretch>
            <a:fillRect/>
          </a:stretch>
        </p:blipFill>
        <p:spPr>
          <a:xfrm>
            <a:off x="2912225" y="5401633"/>
            <a:ext cx="524927" cy="475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Two types of Statistics</a:t>
            </a:r>
            <a:endParaRPr/>
          </a:p>
        </p:txBody>
      </p:sp>
      <p:sp>
        <p:nvSpPr>
          <p:cNvPr id="338" name="Google Shape;338;p32"/>
          <p:cNvSpPr txBox="1">
            <a:spLocks noGrp="1"/>
          </p:cNvSpPr>
          <p:nvPr>
            <p:ph type="body" idx="4294967295"/>
          </p:nvPr>
        </p:nvSpPr>
        <p:spPr>
          <a:xfrm>
            <a:off x="315300" y="1110000"/>
            <a:ext cx="5749200" cy="13887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기술통계학(記述, d</a:t>
            </a:r>
            <a:r>
              <a:rPr lang="ko-KR" sz="2000">
                <a:latin typeface="Malgun Gothic"/>
                <a:ea typeface="Malgun Gothic"/>
                <a:cs typeface="Malgun Gothic"/>
                <a:sym typeface="Malgun Gothic"/>
              </a:rPr>
              <a:t>escriptive</a:t>
            </a:r>
            <a:r>
              <a:rPr lang="ko-KR" sz="2000">
                <a:solidFill>
                  <a:srgbClr val="CC0000"/>
                </a:solidFill>
                <a:latin typeface="Malgun Gothic"/>
                <a:ea typeface="Malgun Gothic"/>
                <a:cs typeface="Malgun Gothic"/>
                <a:sym typeface="Malgun Gothic"/>
              </a:rPr>
              <a:t> </a:t>
            </a:r>
            <a:r>
              <a:rPr lang="ko-KR">
                <a:latin typeface="Malgun Gothic"/>
                <a:ea typeface="Malgun Gothic"/>
                <a:cs typeface="Malgun Gothic"/>
                <a:sym typeface="Malgun Gothic"/>
              </a:rPr>
              <a:t>statistics)</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Used to summarize, organize and simplify data</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표본으로부터 자료수집, 정리, 요약하여 표본 특성을 설명</a:t>
            </a:r>
            <a:endParaRPr>
              <a:latin typeface="Malgun Gothic"/>
              <a:ea typeface="Malgun Gothic"/>
              <a:cs typeface="Malgun Gothic"/>
              <a:sym typeface="Malgun Gothic"/>
            </a:endParaRPr>
          </a:p>
        </p:txBody>
      </p:sp>
      <p:sp>
        <p:nvSpPr>
          <p:cNvPr id="339" name="Google Shape;339;p3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340" name="Google Shape;340;p3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25</a:t>
            </a:fld>
            <a:endParaRPr/>
          </a:p>
        </p:txBody>
      </p:sp>
      <p:sp>
        <p:nvSpPr>
          <p:cNvPr id="341" name="Google Shape;341;p32"/>
          <p:cNvSpPr txBox="1">
            <a:spLocks noGrp="1"/>
          </p:cNvSpPr>
          <p:nvPr>
            <p:ph type="body" idx="4294967295"/>
          </p:nvPr>
        </p:nvSpPr>
        <p:spPr>
          <a:xfrm>
            <a:off x="406300" y="3555675"/>
            <a:ext cx="5473200" cy="23292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추측통계학(推測, inferential statistics)</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Techniques that allow us to study samples and then make generalizations about the populations from which they were selected</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표본의 통계량을 이용하여 모집단에 대한 추론</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모평균/모비율 추정, 신뢰구간 추정, 가설검정, 분산분석, 회귀분석 등의 방법</a:t>
            </a:r>
            <a:endParaRPr>
              <a:latin typeface="Malgun Gothic"/>
              <a:ea typeface="Malgun Gothic"/>
              <a:cs typeface="Malgun Gothic"/>
              <a:sym typeface="Malgun Gothic"/>
            </a:endParaRPr>
          </a:p>
        </p:txBody>
      </p:sp>
      <p:pic>
        <p:nvPicPr>
          <p:cNvPr id="342" name="Google Shape;342;p32"/>
          <p:cNvPicPr preferRelativeResize="0"/>
          <p:nvPr/>
        </p:nvPicPr>
        <p:blipFill>
          <a:blip r:embed="rId3">
            <a:alphaModFix/>
          </a:blip>
          <a:stretch>
            <a:fillRect/>
          </a:stretch>
        </p:blipFill>
        <p:spPr>
          <a:xfrm>
            <a:off x="6134925" y="997025"/>
            <a:ext cx="2480749" cy="2488699"/>
          </a:xfrm>
          <a:prstGeom prst="rect">
            <a:avLst/>
          </a:prstGeom>
          <a:noFill/>
          <a:ln>
            <a:noFill/>
          </a:ln>
        </p:spPr>
      </p:pic>
      <p:pic>
        <p:nvPicPr>
          <p:cNvPr id="343" name="Google Shape;343;p32"/>
          <p:cNvPicPr preferRelativeResize="0"/>
          <p:nvPr/>
        </p:nvPicPr>
        <p:blipFill>
          <a:blip r:embed="rId4">
            <a:alphaModFix/>
          </a:blip>
          <a:stretch>
            <a:fillRect/>
          </a:stretch>
        </p:blipFill>
        <p:spPr>
          <a:xfrm>
            <a:off x="6134925" y="3620525"/>
            <a:ext cx="2480750" cy="2468217"/>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3767"/>
        <p:cNvGrpSpPr/>
        <p:nvPr/>
      </p:nvGrpSpPr>
      <p:grpSpPr>
        <a:xfrm>
          <a:off x="0" y="0"/>
          <a:ext cx="0" cy="0"/>
          <a:chOff x="0" y="0"/>
          <a:chExt cx="0" cy="0"/>
        </a:xfrm>
      </p:grpSpPr>
      <p:sp>
        <p:nvSpPr>
          <p:cNvPr id="3768" name="Google Shape;3768;p25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t분포</a:t>
            </a:r>
            <a:endParaRPr/>
          </a:p>
        </p:txBody>
      </p:sp>
      <p:sp>
        <p:nvSpPr>
          <p:cNvPr id="3769" name="Google Shape;3769;p25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770" name="Google Shape;3770;p25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250</a:t>
            </a:fld>
            <a:endParaRPr/>
          </a:p>
        </p:txBody>
      </p:sp>
      <p:sp>
        <p:nvSpPr>
          <p:cNvPr id="3771" name="Google Shape;3771;p250"/>
          <p:cNvSpPr txBox="1">
            <a:spLocks noGrp="1"/>
          </p:cNvSpPr>
          <p:nvPr>
            <p:ph type="body" idx="4294967295"/>
          </p:nvPr>
        </p:nvSpPr>
        <p:spPr>
          <a:xfrm>
            <a:off x="315375" y="1110100"/>
            <a:ext cx="8391600" cy="35790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Char char="•"/>
            </a:pPr>
            <a:r>
              <a:rPr lang="ko-KR">
                <a:latin typeface="Malgun Gothic"/>
                <a:ea typeface="Malgun Gothic"/>
                <a:cs typeface="Malgun Gothic"/>
                <a:sym typeface="Malgun Gothic"/>
              </a:rPr>
              <a:t>우리가 취급하는 자료는 대부분이 표본이며, 그 표본이 속한 모집단의 분산을 모르는 경우가 많다. 모집단의 모 분산 </a:t>
            </a:r>
            <a:r>
              <a:rPr lang="ko-KR" i="1">
                <a:latin typeface="Malgun Gothic"/>
                <a:ea typeface="Malgun Gothic"/>
                <a:cs typeface="Malgun Gothic"/>
                <a:sym typeface="Malgun Gothic"/>
              </a:rPr>
              <a:t>σ</a:t>
            </a:r>
            <a:r>
              <a:rPr lang="ko-KR" baseline="30000">
                <a:latin typeface="Malgun Gothic"/>
                <a:ea typeface="Malgun Gothic"/>
                <a:cs typeface="Malgun Gothic"/>
                <a:sym typeface="Malgun Gothic"/>
              </a:rPr>
              <a:t>2</a:t>
            </a:r>
            <a:r>
              <a:rPr lang="ko-KR">
                <a:latin typeface="Malgun Gothic"/>
                <a:ea typeface="Malgun Gothic"/>
                <a:cs typeface="Malgun Gothic"/>
                <a:sym typeface="Malgun Gothic"/>
              </a:rPr>
              <a:t> 을 모를 때에는 표본분산 </a:t>
            </a:r>
            <a:r>
              <a:rPr lang="ko-KR" i="1">
                <a:latin typeface="Malgun Gothic"/>
                <a:ea typeface="Malgun Gothic"/>
                <a:cs typeface="Malgun Gothic"/>
                <a:sym typeface="Malgun Gothic"/>
              </a:rPr>
              <a:t>S</a:t>
            </a:r>
            <a:r>
              <a:rPr lang="ko-KR" baseline="30000">
                <a:latin typeface="Malgun Gothic"/>
                <a:ea typeface="Malgun Gothic"/>
                <a:cs typeface="Malgun Gothic"/>
                <a:sym typeface="Malgun Gothic"/>
              </a:rPr>
              <a:t>2</a:t>
            </a:r>
            <a:r>
              <a:rPr lang="ko-KR">
                <a:latin typeface="Malgun Gothic"/>
                <a:ea typeface="Malgun Gothic"/>
                <a:cs typeface="Malgun Gothic"/>
                <a:sym typeface="Malgun Gothic"/>
              </a:rPr>
              <a:t>을 사용한다. 그러나, </a:t>
            </a:r>
            <a:r>
              <a:rPr lang="ko-KR" i="1">
                <a:latin typeface="Malgun Gothic"/>
                <a:ea typeface="Malgun Gothic"/>
                <a:cs typeface="Malgun Gothic"/>
                <a:sym typeface="Malgun Gothic"/>
              </a:rPr>
              <a:t>S</a:t>
            </a:r>
            <a:r>
              <a:rPr lang="ko-KR" baseline="30000">
                <a:latin typeface="Malgun Gothic"/>
                <a:ea typeface="Malgun Gothic"/>
                <a:cs typeface="Malgun Gothic"/>
                <a:sym typeface="Malgun Gothic"/>
              </a:rPr>
              <a:t>2</a:t>
            </a:r>
            <a:r>
              <a:rPr lang="ko-KR">
                <a:latin typeface="Malgun Gothic"/>
                <a:ea typeface="Malgun Gothic"/>
                <a:cs typeface="Malgun Gothic"/>
                <a:sym typeface="Malgun Gothic"/>
              </a:rPr>
              <a:t>은 표본에 따라 달라질 수 있는 확률변수이기 때문에 표준화한 값이 정규분포를 따르지 않는다. 이때 정규분포대신 사용할 수 있는 분포가 t분포이며, Gosset, 필명 student라고 하는 사람이 제안하였다.</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b="1">
                <a:latin typeface="Malgun Gothic"/>
                <a:ea typeface="Malgun Gothic"/>
                <a:cs typeface="Malgun Gothic"/>
                <a:sym typeface="Malgun Gothic"/>
              </a:rPr>
              <a:t>t분포는 모분산이 알려져 있지 않는 경우에 모평균의 신뢰구간을 구할 수 있고(추정), 모평균이 표본평균과 같은지를 알아 볼 수 있으며(가설검정), 또한 두 표본 평균간 차이를 검정(t검정)하는데 이용 할 수 있다.</a:t>
            </a:r>
            <a:endParaRPr b="1">
              <a:latin typeface="Malgun Gothic"/>
              <a:ea typeface="Malgun Gothic"/>
              <a:cs typeface="Malgun Gothic"/>
              <a:sym typeface="Malgun Gothic"/>
            </a:endParaRPr>
          </a:p>
        </p:txBody>
      </p:sp>
      <p:pic>
        <p:nvPicPr>
          <p:cNvPr id="3772" name="Google Shape;3772;p250" descr="{&quot;id&quot;:&quot;210&quot;,&quot;backgroundColorModified&quot;:false,&quot;code&quot;:&quot;$$t=\\dfrac{\\overline{x}-\\mu}{\\dfrac{s}{{\\sqrt[]{n}}}}$$&quot;,&quot;aid&quot;:null,&quot;backgroundColor&quot;:&quot;#FFFFFF&quot;,&quot;type&quot;:&quot;$$&quot;,&quot;font&quot;:{&quot;size&quot;:20,&quot;color&quot;:&quot;#000000&quot;,&quot;family&quot;:&quot;Arial&quot;},&quot;ts&quot;:1682646007447,&quot;cs&quot;:&quot;EYT2Hl6QsYT9vJMJsqQIIA==&quot;,&quot;size&quot;:{&quot;width&quot;:137.5,&quot;height&quot;:108}}"/>
          <p:cNvPicPr preferRelativeResize="0"/>
          <p:nvPr/>
        </p:nvPicPr>
        <p:blipFill>
          <a:blip r:embed="rId3">
            <a:alphaModFix/>
          </a:blip>
          <a:stretch>
            <a:fillRect/>
          </a:stretch>
        </p:blipFill>
        <p:spPr>
          <a:xfrm>
            <a:off x="3086950" y="4793625"/>
            <a:ext cx="1583957" cy="1244124"/>
          </a:xfrm>
          <a:prstGeom prst="rect">
            <a:avLst/>
          </a:prstGeom>
          <a:noFill/>
          <a:ln>
            <a:noFill/>
          </a:ln>
        </p:spPr>
      </p:pic>
      <p:pic>
        <p:nvPicPr>
          <p:cNvPr id="3773" name="Google Shape;3773;p250" descr="{&quot;backgroundColor&quot;:&quot;#FFFFFF&quot;,&quot;backgroundColorModified&quot;:false,&quot;code&quot;:&quot;$$\\dfrac{\\sigma}{{\\sqrt[]{n}}}$$&quot;,&quot;font&quot;:{&quot;size&quot;:20,&quot;family&quot;:&quot;Arial&quot;,&quot;color&quot;:&quot;#000000&quot;},&quot;type&quot;:&quot;$$&quot;,&quot;id&quot;:&quot;211&quot;,&quot;aid&quot;:null,&quot;ts&quot;:1682646038026,&quot;cs&quot;:&quot;A672OhSFhOmtNlFQT/Eu9w==&quot;,&quot;size&quot;:{&quot;width&quot;:52,&quot;height&quot;:66.66666666666667}}"/>
          <p:cNvPicPr preferRelativeResize="0"/>
          <p:nvPr/>
        </p:nvPicPr>
        <p:blipFill>
          <a:blip r:embed="rId4">
            <a:alphaModFix/>
          </a:blip>
          <a:stretch>
            <a:fillRect/>
          </a:stretch>
        </p:blipFill>
        <p:spPr>
          <a:xfrm>
            <a:off x="5151301" y="5269772"/>
            <a:ext cx="599024" cy="767978"/>
          </a:xfrm>
          <a:prstGeom prst="rect">
            <a:avLst/>
          </a:prstGeom>
          <a:noFill/>
          <a:ln>
            <a:noFill/>
          </a:ln>
        </p:spPr>
      </p:pic>
      <p:cxnSp>
        <p:nvCxnSpPr>
          <p:cNvPr id="3774" name="Google Shape;3774;p250"/>
          <p:cNvCxnSpPr/>
          <p:nvPr/>
        </p:nvCxnSpPr>
        <p:spPr>
          <a:xfrm rot="10800000">
            <a:off x="4444325" y="5368150"/>
            <a:ext cx="799500" cy="0"/>
          </a:xfrm>
          <a:prstGeom prst="straightConnector1">
            <a:avLst/>
          </a:prstGeom>
          <a:noFill/>
          <a:ln w="28575" cap="flat" cmpd="sng">
            <a:solidFill>
              <a:srgbClr val="FF0000"/>
            </a:solidFill>
            <a:prstDash val="solid"/>
            <a:miter lim="800000"/>
            <a:headEnd type="none" w="sm" len="sm"/>
            <a:tailEnd type="stealth" w="med" len="med"/>
          </a:ln>
        </p:spPr>
      </p:cxnSp>
      <p:sp>
        <p:nvSpPr>
          <p:cNvPr id="3775" name="Google Shape;3775;p250"/>
          <p:cNvSpPr/>
          <p:nvPr/>
        </p:nvSpPr>
        <p:spPr>
          <a:xfrm>
            <a:off x="3857625" y="5216450"/>
            <a:ext cx="738000" cy="984900"/>
          </a:xfrm>
          <a:prstGeom prst="ellipse">
            <a:avLst/>
          </a:prstGeom>
          <a:noFill/>
          <a:ln w="9525" cap="flat" cmpd="sng">
            <a:solidFill>
              <a:srgbClr val="FF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76" name="Google Shape;3776;p250"/>
          <p:cNvSpPr/>
          <p:nvPr/>
        </p:nvSpPr>
        <p:spPr>
          <a:xfrm>
            <a:off x="5081813" y="5216450"/>
            <a:ext cx="738000" cy="984900"/>
          </a:xfrm>
          <a:prstGeom prst="ellipse">
            <a:avLst/>
          </a:prstGeom>
          <a:noFill/>
          <a:ln w="9525" cap="flat" cmpd="sng">
            <a:solidFill>
              <a:srgbClr val="FF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3780"/>
        <p:cNvGrpSpPr/>
        <p:nvPr/>
      </p:nvGrpSpPr>
      <p:grpSpPr>
        <a:xfrm>
          <a:off x="0" y="0"/>
          <a:ext cx="0" cy="0"/>
          <a:chOff x="0" y="0"/>
          <a:chExt cx="0" cy="0"/>
        </a:xfrm>
      </p:grpSpPr>
      <p:sp>
        <p:nvSpPr>
          <p:cNvPr id="3781" name="Google Shape;3781;p25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t분포</a:t>
            </a:r>
            <a:endParaRPr/>
          </a:p>
        </p:txBody>
      </p:sp>
      <p:sp>
        <p:nvSpPr>
          <p:cNvPr id="3782" name="Google Shape;3782;p25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783" name="Google Shape;3783;p25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251</a:t>
            </a:fld>
            <a:endParaRPr/>
          </a:p>
        </p:txBody>
      </p:sp>
      <p:sp>
        <p:nvSpPr>
          <p:cNvPr id="3784" name="Google Shape;3784;p251"/>
          <p:cNvSpPr txBox="1">
            <a:spLocks noGrp="1"/>
          </p:cNvSpPr>
          <p:nvPr>
            <p:ph type="body" idx="4294967295"/>
          </p:nvPr>
        </p:nvSpPr>
        <p:spPr>
          <a:xfrm>
            <a:off x="315375" y="1110100"/>
            <a:ext cx="8391600" cy="21891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William S Gosset (1876-1937) earned a degree in chemistry at Oxford, and joined the Guinness brewery firm in 1899. His publications in Pearson's journal Biometrika were signed </a:t>
            </a:r>
            <a:r>
              <a:rPr lang="ko-KR" b="1">
                <a:latin typeface="Malgun Gothic"/>
                <a:ea typeface="Malgun Gothic"/>
                <a:cs typeface="Malgun Gothic"/>
                <a:sym typeface="Malgun Gothic"/>
              </a:rPr>
              <a:t>"Student,"</a:t>
            </a:r>
            <a:r>
              <a:rPr lang="ko-KR">
                <a:latin typeface="Malgun Gothic"/>
                <a:ea typeface="Malgun Gothic"/>
                <a:cs typeface="Malgun Gothic"/>
                <a:sym typeface="Malgun Gothic"/>
              </a:rPr>
              <a:t> in deference to Guinness company policy forbidding publication by employees. His most important result was known as the </a:t>
            </a:r>
            <a:r>
              <a:rPr lang="ko-KR" b="1">
                <a:latin typeface="Malgun Gothic"/>
                <a:ea typeface="Malgun Gothic"/>
                <a:cs typeface="Malgun Gothic"/>
                <a:sym typeface="Malgun Gothic"/>
              </a:rPr>
              <a:t>"Student's t" test or distribution</a:t>
            </a:r>
            <a:r>
              <a:rPr lang="ko-KR">
                <a:latin typeface="Malgun Gothic"/>
                <a:ea typeface="Malgun Gothic"/>
                <a:cs typeface="Malgun Gothic"/>
                <a:sym typeface="Malgun Gothic"/>
              </a:rPr>
              <a:t>, published in 1908.</a:t>
            </a:r>
            <a:endParaRPr b="1">
              <a:latin typeface="Malgun Gothic"/>
              <a:ea typeface="Malgun Gothic"/>
              <a:cs typeface="Malgun Gothic"/>
              <a:sym typeface="Malgun Gothic"/>
            </a:endParaRPr>
          </a:p>
        </p:txBody>
      </p:sp>
      <p:pic>
        <p:nvPicPr>
          <p:cNvPr id="3785" name="Google Shape;3785;p251" descr="William_S_Gosset"/>
          <p:cNvPicPr preferRelativeResize="0"/>
          <p:nvPr/>
        </p:nvPicPr>
        <p:blipFill rotWithShape="1">
          <a:blip r:embed="rId3">
            <a:alphaModFix/>
          </a:blip>
          <a:srcRect/>
          <a:stretch/>
        </p:blipFill>
        <p:spPr>
          <a:xfrm>
            <a:off x="3658050" y="3592524"/>
            <a:ext cx="1828050" cy="2138750"/>
          </a:xfrm>
          <a:prstGeom prst="rect">
            <a:avLst/>
          </a:prstGeom>
          <a:noFill/>
          <a:ln>
            <a:noFill/>
          </a:ln>
        </p:spPr>
      </p:pic>
      <p:sp>
        <p:nvSpPr>
          <p:cNvPr id="3786" name="Google Shape;3786;p251"/>
          <p:cNvSpPr/>
          <p:nvPr/>
        </p:nvSpPr>
        <p:spPr>
          <a:xfrm>
            <a:off x="2234325" y="5800900"/>
            <a:ext cx="51252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ko-KR" sz="1400" i="0" u="sng" strike="noStrike" cap="none">
                <a:solidFill>
                  <a:schemeClr val="hlink"/>
                </a:solidFill>
                <a:latin typeface="Malgun Gothic"/>
                <a:ea typeface="Malgun Gothic"/>
                <a:cs typeface="Malgun Gothic"/>
                <a:sym typeface="Malgun Gothic"/>
                <a:hlinkClick r:id="rId4"/>
              </a:rPr>
              <a:t>http://www.bobabernethy.com/bios_stats.htm</a:t>
            </a:r>
            <a:endParaRPr sz="1400" i="0" u="none" strike="noStrike" cap="none">
              <a:solidFill>
                <a:srgbClr val="000000"/>
              </a:solidFill>
              <a:latin typeface="Malgun Gothic"/>
              <a:ea typeface="Malgun Gothic"/>
              <a:cs typeface="Malgun Gothic"/>
              <a:sym typeface="Malgun Gothic"/>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sp>
        <p:nvSpPr>
          <p:cNvPr id="3791" name="Google Shape;3791;p25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The t distribution</a:t>
            </a:r>
            <a:endParaRPr/>
          </a:p>
        </p:txBody>
      </p:sp>
      <p:sp>
        <p:nvSpPr>
          <p:cNvPr id="3792" name="Google Shape;3792;p25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793" name="Google Shape;3793;p25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252</a:t>
            </a:fld>
            <a:endParaRPr/>
          </a:p>
        </p:txBody>
      </p:sp>
      <p:sp>
        <p:nvSpPr>
          <p:cNvPr id="3794" name="Google Shape;3794;p252"/>
          <p:cNvSpPr txBox="1">
            <a:spLocks noGrp="1"/>
          </p:cNvSpPr>
          <p:nvPr>
            <p:ph type="body" idx="4294967295"/>
          </p:nvPr>
        </p:nvSpPr>
        <p:spPr>
          <a:xfrm>
            <a:off x="315375" y="1110100"/>
            <a:ext cx="8391600" cy="3311700"/>
          </a:xfrm>
          <a:prstGeom prst="rect">
            <a:avLst/>
          </a:prstGeom>
          <a:noFill/>
          <a:ln>
            <a:noFill/>
          </a:ln>
        </p:spPr>
        <p:txBody>
          <a:bodyPr spcFirstLastPara="1" wrap="square" lIns="91425" tIns="45700" rIns="91425" bIns="45700" anchor="t" anchorCtr="0">
            <a:normAutofit/>
          </a:bodyPr>
          <a:lstStyle/>
          <a:p>
            <a:pPr marL="457200" lvl="0" indent="-355600" algn="l" rtl="0">
              <a:lnSpc>
                <a:spcPct val="150000"/>
              </a:lnSpc>
              <a:spcBef>
                <a:spcPts val="1000"/>
              </a:spcBef>
              <a:spcAft>
                <a:spcPts val="0"/>
              </a:spcAft>
              <a:buSzPts val="2000"/>
              <a:buFont typeface="Malgun Gothic"/>
              <a:buChar char="•"/>
            </a:pPr>
            <a:r>
              <a:rPr lang="ko-KR">
                <a:latin typeface="Malgun Gothic"/>
                <a:ea typeface="Malgun Gothic"/>
                <a:cs typeface="Malgun Gothic"/>
                <a:sym typeface="Malgun Gothic"/>
              </a:rPr>
              <a:t>When we substitute the standard error  </a:t>
            </a:r>
            <a:r>
              <a:rPr lang="ko-KR" sz="2200" b="1" i="1">
                <a:latin typeface="Times New Roman"/>
                <a:ea typeface="Times New Roman"/>
                <a:cs typeface="Times New Roman"/>
                <a:sym typeface="Times New Roman"/>
              </a:rPr>
              <a:t>s </a:t>
            </a:r>
            <a:r>
              <a:rPr lang="ko-KR" sz="2200" b="1" i="1">
                <a:latin typeface="Malgun Gothic"/>
                <a:ea typeface="Malgun Gothic"/>
                <a:cs typeface="Malgun Gothic"/>
                <a:sym typeface="Malgun Gothic"/>
              </a:rPr>
              <a:t>/</a:t>
            </a:r>
            <a:r>
              <a:rPr lang="ko-KR" sz="2200" b="1" i="1">
                <a:latin typeface="Times New Roman"/>
                <a:ea typeface="Times New Roman"/>
                <a:cs typeface="Times New Roman"/>
                <a:sym typeface="Times New Roman"/>
              </a:rPr>
              <a:t> √n</a:t>
            </a:r>
            <a:r>
              <a:rPr lang="ko-KR">
                <a:latin typeface="Malgun Gothic"/>
                <a:ea typeface="Malgun Gothic"/>
                <a:cs typeface="Malgun Gothic"/>
                <a:sym typeface="Malgun Gothic"/>
              </a:rPr>
              <a:t> for the standard deviation </a:t>
            </a:r>
            <a:r>
              <a:rPr lang="ko-KR" sz="2200" b="1" i="1">
                <a:latin typeface="Times New Roman"/>
                <a:ea typeface="Times New Roman"/>
                <a:cs typeface="Times New Roman"/>
                <a:sym typeface="Times New Roman"/>
              </a:rPr>
              <a:t>σ </a:t>
            </a:r>
            <a:r>
              <a:rPr lang="ko-KR" sz="2200" b="1" i="1">
                <a:latin typeface="Malgun Gothic"/>
                <a:ea typeface="Malgun Gothic"/>
                <a:cs typeface="Malgun Gothic"/>
                <a:sym typeface="Malgun Gothic"/>
              </a:rPr>
              <a:t>/</a:t>
            </a:r>
            <a:r>
              <a:rPr lang="ko-KR" sz="2200" b="1" i="1">
                <a:latin typeface="Times New Roman"/>
                <a:ea typeface="Times New Roman"/>
                <a:cs typeface="Times New Roman"/>
                <a:sym typeface="Times New Roman"/>
              </a:rPr>
              <a:t> √n</a:t>
            </a:r>
            <a:r>
              <a:rPr lang="ko-KR">
                <a:latin typeface="Malgun Gothic"/>
                <a:ea typeface="Malgun Gothic"/>
                <a:cs typeface="Malgun Gothic"/>
                <a:sym typeface="Malgun Gothic"/>
              </a:rPr>
              <a:t> of </a:t>
            </a:r>
            <a:r>
              <a:rPr lang="ko-KR" i="1">
                <a:latin typeface="Times New Roman"/>
                <a:ea typeface="Times New Roman"/>
                <a:cs typeface="Times New Roman"/>
                <a:sym typeface="Times New Roman"/>
              </a:rPr>
              <a:t>X̅</a:t>
            </a:r>
            <a:r>
              <a:rPr lang="ko-KR">
                <a:latin typeface="Malgun Gothic"/>
                <a:ea typeface="Malgun Gothic"/>
                <a:cs typeface="Malgun Gothic"/>
                <a:sym typeface="Malgun Gothic"/>
              </a:rPr>
              <a:t>, the statistic does not have a normal distribution.</a:t>
            </a:r>
            <a:endParaRPr>
              <a:latin typeface="Malgun Gothic"/>
              <a:ea typeface="Malgun Gothic"/>
              <a:cs typeface="Malgun Gothic"/>
              <a:sym typeface="Malgun Gothic"/>
            </a:endParaRPr>
          </a:p>
          <a:p>
            <a:pPr marL="457200" lvl="0" indent="-355600" algn="l" rtl="0">
              <a:lnSpc>
                <a:spcPct val="150000"/>
              </a:lnSpc>
              <a:spcBef>
                <a:spcPts val="0"/>
              </a:spcBef>
              <a:spcAft>
                <a:spcPts val="0"/>
              </a:spcAft>
              <a:buSzPts val="2000"/>
              <a:buFont typeface="Malgun Gothic"/>
              <a:buChar char="•"/>
            </a:pPr>
            <a:r>
              <a:rPr lang="ko-KR">
                <a:latin typeface="Malgun Gothic"/>
                <a:ea typeface="Malgun Gothic"/>
                <a:cs typeface="Malgun Gothic"/>
                <a:sym typeface="Malgun Gothic"/>
              </a:rPr>
              <a:t>Then the one-sample t statistic has the t distribution with </a:t>
            </a:r>
            <a:r>
              <a:rPr lang="ko-KR" b="1" i="1">
                <a:latin typeface="Times New Roman"/>
                <a:ea typeface="Times New Roman"/>
                <a:cs typeface="Times New Roman"/>
                <a:sym typeface="Times New Roman"/>
              </a:rPr>
              <a:t>n</a:t>
            </a:r>
            <a:r>
              <a:rPr lang="ko-KR">
                <a:latin typeface="Malgun Gothic"/>
                <a:ea typeface="Malgun Gothic"/>
                <a:cs typeface="Malgun Gothic"/>
                <a:sym typeface="Malgun Gothic"/>
              </a:rPr>
              <a:t>-1 degrees of freedom. There is a different t distribution for each sample size.</a:t>
            </a:r>
            <a:endParaRPr>
              <a:latin typeface="Malgun Gothic"/>
              <a:ea typeface="Malgun Gothic"/>
              <a:cs typeface="Malgun Gothic"/>
              <a:sym typeface="Malgun Gothic"/>
            </a:endParaRPr>
          </a:p>
        </p:txBody>
      </p:sp>
      <p:pic>
        <p:nvPicPr>
          <p:cNvPr id="3795" name="Google Shape;3795;p252" descr="{&quot;font&quot;:{&quot;color&quot;:&quot;#000000&quot;,&quot;size&quot;:26,&quot;family&quot;:&quot;Arial&quot;},&quot;backgroundColorModified&quot;:false,&quot;type&quot;:&quot;$$&quot;,&quot;id&quot;:&quot;212&quot;,&quot;aid&quot;:null,&quot;backgroundColor&quot;:&quot;#FFFFFF&quot;,&quot;code&quot;:&quot;$$t=\\dfrac{\\overline{x}-\\mu}{\\dfrac{s}{{\\sqrt[]{n}}}}$$&quot;,&quot;ts&quot;:1682992937163,&quot;cs&quot;:&quot;vykrRXiJs9Pacb2jLFtbAw==&quot;,&quot;size&quot;:{&quot;width&quot;:179.49336614173228,&quot;height&quot;:140.9816692913386}}"/>
          <p:cNvPicPr preferRelativeResize="0"/>
          <p:nvPr/>
        </p:nvPicPr>
        <p:blipFill>
          <a:blip r:embed="rId3">
            <a:alphaModFix/>
          </a:blip>
          <a:stretch>
            <a:fillRect/>
          </a:stretch>
        </p:blipFill>
        <p:spPr>
          <a:xfrm>
            <a:off x="3510000" y="4496904"/>
            <a:ext cx="1709674" cy="1342850"/>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3799"/>
        <p:cNvGrpSpPr/>
        <p:nvPr/>
      </p:nvGrpSpPr>
      <p:grpSpPr>
        <a:xfrm>
          <a:off x="0" y="0"/>
          <a:ext cx="0" cy="0"/>
          <a:chOff x="0" y="0"/>
          <a:chExt cx="0" cy="0"/>
        </a:xfrm>
      </p:grpSpPr>
      <p:sp>
        <p:nvSpPr>
          <p:cNvPr id="3800" name="Google Shape;3800;p253"/>
          <p:cNvSpPr txBox="1">
            <a:spLocks noGrp="1"/>
          </p:cNvSpPr>
          <p:nvPr>
            <p:ph type="title"/>
          </p:nvPr>
        </p:nvSpPr>
        <p:spPr>
          <a:xfrm>
            <a:off x="530650" y="2041050"/>
            <a:ext cx="4463400" cy="886500"/>
          </a:xfrm>
          <a:prstGeom prst="rect">
            <a:avLst/>
          </a:prstGeom>
        </p:spPr>
        <p:txBody>
          <a:bodyPr spcFirstLastPara="1" wrap="square" lIns="91425" tIns="45700" rIns="91425" bIns="45700" anchor="ctr" anchorCtr="0">
            <a:normAutofit/>
          </a:bodyPr>
          <a:lstStyle/>
          <a:p>
            <a:pPr marL="0" lvl="0" indent="0" algn="l" rtl="0">
              <a:lnSpc>
                <a:spcPct val="115000"/>
              </a:lnSpc>
              <a:spcBef>
                <a:spcPts val="0"/>
              </a:spcBef>
              <a:spcAft>
                <a:spcPts val="0"/>
              </a:spcAft>
              <a:buNone/>
            </a:pPr>
            <a:r>
              <a:rPr lang="ko-KR" sz="2000"/>
              <a:t>Distribution that are not normal :</a:t>
            </a:r>
            <a:endParaRPr sz="2000"/>
          </a:p>
          <a:p>
            <a:pPr marL="0" lvl="0" indent="0" algn="l" rtl="0">
              <a:lnSpc>
                <a:spcPct val="115000"/>
              </a:lnSpc>
              <a:spcBef>
                <a:spcPts val="0"/>
              </a:spcBef>
              <a:spcAft>
                <a:spcPts val="0"/>
              </a:spcAft>
              <a:buNone/>
            </a:pPr>
            <a:r>
              <a:rPr lang="ko-KR" sz="2000">
                <a:solidFill>
                  <a:srgbClr val="0000FF"/>
                </a:solidFill>
              </a:rPr>
              <a:t>Population: Exponential Distribution</a:t>
            </a:r>
            <a:endParaRPr sz="2000">
              <a:solidFill>
                <a:srgbClr val="0000FF"/>
              </a:solidFill>
            </a:endParaRPr>
          </a:p>
        </p:txBody>
      </p:sp>
      <p:sp>
        <p:nvSpPr>
          <p:cNvPr id="3801" name="Google Shape;3801;p25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802" name="Google Shape;3802;p25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253</a:t>
            </a:fld>
            <a:endParaRPr/>
          </a:p>
        </p:txBody>
      </p:sp>
      <p:sp>
        <p:nvSpPr>
          <p:cNvPr id="3803" name="Google Shape;3803;p253"/>
          <p:cNvSpPr txBox="1"/>
          <p:nvPr/>
        </p:nvSpPr>
        <p:spPr>
          <a:xfrm>
            <a:off x="530650" y="4728150"/>
            <a:ext cx="3712800" cy="754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ko-KR" sz="2000" i="0" u="none" strike="noStrike" cap="none">
                <a:solidFill>
                  <a:srgbClr val="000000"/>
                </a:solidFill>
                <a:latin typeface="Malgun Gothic"/>
                <a:ea typeface="Malgun Gothic"/>
                <a:cs typeface="Malgun Gothic"/>
                <a:sym typeface="Malgun Gothic"/>
              </a:rPr>
              <a:t>Central limit theorem :</a:t>
            </a:r>
            <a:endParaRPr sz="2000" i="0" u="none" strike="noStrike" cap="none">
              <a:solidFill>
                <a:srgbClr val="000000"/>
              </a:solidFill>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2400"/>
              <a:buFont typeface="Arial"/>
              <a:buNone/>
            </a:pPr>
            <a:r>
              <a:rPr lang="ko-KR" sz="2000">
                <a:solidFill>
                  <a:srgbClr val="6AA84F"/>
                </a:solidFill>
                <a:latin typeface="Malgun Gothic"/>
                <a:ea typeface="Malgun Gothic"/>
                <a:cs typeface="Malgun Gothic"/>
                <a:sym typeface="Malgun Gothic"/>
              </a:rPr>
              <a:t>Sample Mean Distribution</a:t>
            </a:r>
            <a:endParaRPr sz="2000">
              <a:solidFill>
                <a:srgbClr val="6AA84F"/>
              </a:solidFill>
              <a:latin typeface="Malgun Gothic"/>
              <a:ea typeface="Malgun Gothic"/>
              <a:cs typeface="Malgun Gothic"/>
              <a:sym typeface="Malgun Gothic"/>
            </a:endParaRPr>
          </a:p>
        </p:txBody>
      </p:sp>
      <p:sp>
        <p:nvSpPr>
          <p:cNvPr id="3804" name="Google Shape;3804;p25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표본평균의 표집 (Sampling distribution of </a:t>
            </a:r>
            <a:r>
              <a:rPr lang="ko-KR" sz="2000" i="1">
                <a:solidFill>
                  <a:schemeClr val="dk1"/>
                </a:solidFill>
                <a:latin typeface="Times New Roman"/>
                <a:ea typeface="Times New Roman"/>
                <a:cs typeface="Times New Roman"/>
                <a:sym typeface="Times New Roman"/>
              </a:rPr>
              <a:t>X̅ </a:t>
            </a:r>
            <a:r>
              <a:rPr lang="ko-KR" sz="2000">
                <a:solidFill>
                  <a:schemeClr val="dk1"/>
                </a:solidFill>
                <a:latin typeface="Times New Roman"/>
                <a:ea typeface="Times New Roman"/>
                <a:cs typeface="Times New Roman"/>
                <a:sym typeface="Times New Roman"/>
              </a:rPr>
              <a:t>)</a:t>
            </a:r>
            <a:endParaRPr/>
          </a:p>
        </p:txBody>
      </p:sp>
      <p:pic>
        <p:nvPicPr>
          <p:cNvPr id="3805" name="Google Shape;3805;p253"/>
          <p:cNvPicPr preferRelativeResize="0"/>
          <p:nvPr/>
        </p:nvPicPr>
        <p:blipFill>
          <a:blip r:embed="rId3">
            <a:alphaModFix/>
          </a:blip>
          <a:stretch>
            <a:fillRect/>
          </a:stretch>
        </p:blipFill>
        <p:spPr>
          <a:xfrm>
            <a:off x="5269075" y="1110100"/>
            <a:ext cx="2925649" cy="5121126"/>
          </a:xfrm>
          <a:prstGeom prst="rect">
            <a:avLst/>
          </a:prstGeom>
          <a:noFill/>
          <a:ln>
            <a:noFill/>
          </a:ln>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3809"/>
        <p:cNvGrpSpPr/>
        <p:nvPr/>
      </p:nvGrpSpPr>
      <p:grpSpPr>
        <a:xfrm>
          <a:off x="0" y="0"/>
          <a:ext cx="0" cy="0"/>
          <a:chOff x="0" y="0"/>
          <a:chExt cx="0" cy="0"/>
        </a:xfrm>
      </p:grpSpPr>
      <p:sp>
        <p:nvSpPr>
          <p:cNvPr id="3810" name="Google Shape;3810;p25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Other distribution</a:t>
            </a:r>
            <a:endParaRPr/>
          </a:p>
        </p:txBody>
      </p:sp>
      <p:sp>
        <p:nvSpPr>
          <p:cNvPr id="3811" name="Google Shape;3811;p25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812" name="Google Shape;3812;p25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254</a:t>
            </a:fld>
            <a:endParaRPr/>
          </a:p>
        </p:txBody>
      </p:sp>
      <p:sp>
        <p:nvSpPr>
          <p:cNvPr id="3813" name="Google Shape;3813;p254"/>
          <p:cNvSpPr txBox="1"/>
          <p:nvPr/>
        </p:nvSpPr>
        <p:spPr>
          <a:xfrm>
            <a:off x="1481675" y="5037675"/>
            <a:ext cx="6420600" cy="831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dirty="0" err="1">
                <a:latin typeface="Malgun Gothic"/>
                <a:ea typeface="Malgun Gothic"/>
                <a:cs typeface="Malgun Gothic"/>
                <a:sym typeface="Malgun Gothic"/>
              </a:rPr>
              <a:t>Figure</a:t>
            </a:r>
            <a:r>
              <a:rPr lang="en-US" altLang="ko-KR" b="1" dirty="0">
                <a:latin typeface="Malgun Gothic"/>
                <a:ea typeface="Malgun Gothic"/>
                <a:cs typeface="Malgun Gothic"/>
                <a:sym typeface="Malgun Gothic"/>
              </a:rPr>
              <a:t>. </a:t>
            </a:r>
            <a:r>
              <a:rPr lang="ko-KR" dirty="0" err="1">
                <a:latin typeface="Malgun Gothic"/>
                <a:ea typeface="Malgun Gothic"/>
                <a:cs typeface="Malgun Gothic"/>
                <a:sym typeface="Malgun Gothic"/>
              </a:rPr>
              <a:t>Distributions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that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similar</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normal</a:t>
            </a:r>
            <a:r>
              <a:rPr lang="ko-KR" dirty="0">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distribution</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a</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A</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normal</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distribution</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b</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a</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platykurtic</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distribution</a:t>
            </a:r>
            <a:r>
              <a:rPr lang="ko-KR" dirty="0">
                <a:solidFill>
                  <a:schemeClr val="dk1"/>
                </a:solidFill>
                <a:latin typeface="Malgun Gothic"/>
                <a:ea typeface="Malgun Gothic"/>
                <a:cs typeface="Malgun Gothic"/>
                <a:sym typeface="Malgun Gothic"/>
              </a:rPr>
              <a:t>, (c) </a:t>
            </a:r>
            <a:r>
              <a:rPr lang="ko-KR" dirty="0" err="1">
                <a:solidFill>
                  <a:schemeClr val="dk1"/>
                </a:solidFill>
                <a:latin typeface="Malgun Gothic"/>
                <a:ea typeface="Malgun Gothic"/>
                <a:cs typeface="Malgun Gothic"/>
                <a:sym typeface="Malgun Gothic"/>
              </a:rPr>
              <a:t>a</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leptokurtic</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distribution</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d</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positive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skew</a:t>
            </a:r>
            <a:r>
              <a:rPr lang="ko-KR" dirty="0">
                <a:solidFill>
                  <a:schemeClr val="dk1"/>
                </a:solidFill>
                <a:latin typeface="Malgun Gothic"/>
                <a:ea typeface="Malgun Gothic"/>
                <a:cs typeface="Malgun Gothic"/>
                <a:sym typeface="Malgun Gothic"/>
              </a:rPr>
              <a:t>.</a:t>
            </a:r>
            <a:endParaRPr dirty="0">
              <a:latin typeface="Malgun Gothic"/>
              <a:ea typeface="Malgun Gothic"/>
              <a:cs typeface="Malgun Gothic"/>
              <a:sym typeface="Malgun Gothic"/>
            </a:endParaRPr>
          </a:p>
        </p:txBody>
      </p:sp>
      <p:sp>
        <p:nvSpPr>
          <p:cNvPr id="3814" name="Google Shape;3814;p254"/>
          <p:cNvSpPr txBox="1"/>
          <p:nvPr/>
        </p:nvSpPr>
        <p:spPr>
          <a:xfrm>
            <a:off x="416275" y="4112975"/>
            <a:ext cx="1769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solidFill>
                  <a:schemeClr val="dk1"/>
                </a:solidFill>
                <a:latin typeface="Malgun Gothic"/>
                <a:ea typeface="Malgun Gothic"/>
                <a:cs typeface="Malgun Gothic"/>
                <a:sym typeface="Malgun Gothic"/>
              </a:rPr>
              <a:t>(a) 정규분포</a:t>
            </a:r>
            <a:endParaRPr sz="1100">
              <a:solidFill>
                <a:schemeClr val="dk1"/>
              </a:solidFill>
              <a:latin typeface="Malgun Gothic"/>
              <a:ea typeface="Malgun Gothic"/>
              <a:cs typeface="Malgun Gothic"/>
              <a:sym typeface="Malgun Gothic"/>
            </a:endParaRPr>
          </a:p>
        </p:txBody>
      </p:sp>
      <p:sp>
        <p:nvSpPr>
          <p:cNvPr id="3815" name="Google Shape;3815;p254"/>
          <p:cNvSpPr txBox="1"/>
          <p:nvPr/>
        </p:nvSpPr>
        <p:spPr>
          <a:xfrm>
            <a:off x="2558825" y="4112975"/>
            <a:ext cx="1769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solidFill>
                  <a:schemeClr val="dk1"/>
                </a:solidFill>
                <a:latin typeface="Malgun Gothic"/>
                <a:ea typeface="Malgun Gothic"/>
                <a:cs typeface="Malgun Gothic"/>
                <a:sym typeface="Malgun Gothic"/>
              </a:rPr>
              <a:t>(b) 낮은 첨도 분포</a:t>
            </a:r>
            <a:endParaRPr sz="1100">
              <a:solidFill>
                <a:schemeClr val="dk1"/>
              </a:solidFill>
              <a:latin typeface="Malgun Gothic"/>
              <a:ea typeface="Malgun Gothic"/>
              <a:cs typeface="Malgun Gothic"/>
              <a:sym typeface="Malgun Gothic"/>
            </a:endParaRPr>
          </a:p>
        </p:txBody>
      </p:sp>
      <p:sp>
        <p:nvSpPr>
          <p:cNvPr id="3816" name="Google Shape;3816;p254"/>
          <p:cNvSpPr txBox="1"/>
          <p:nvPr/>
        </p:nvSpPr>
        <p:spPr>
          <a:xfrm>
            <a:off x="4768625" y="4112975"/>
            <a:ext cx="1769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solidFill>
                  <a:schemeClr val="dk1"/>
                </a:solidFill>
                <a:latin typeface="Malgun Gothic"/>
                <a:ea typeface="Malgun Gothic"/>
                <a:cs typeface="Malgun Gothic"/>
                <a:sym typeface="Malgun Gothic"/>
              </a:rPr>
              <a:t>(c) 높은 첨도 분포</a:t>
            </a:r>
            <a:endParaRPr sz="1100">
              <a:solidFill>
                <a:schemeClr val="dk1"/>
              </a:solidFill>
              <a:latin typeface="Malgun Gothic"/>
              <a:ea typeface="Malgun Gothic"/>
              <a:cs typeface="Malgun Gothic"/>
              <a:sym typeface="Malgun Gothic"/>
            </a:endParaRPr>
          </a:p>
        </p:txBody>
      </p:sp>
      <p:sp>
        <p:nvSpPr>
          <p:cNvPr id="3817" name="Google Shape;3817;p254"/>
          <p:cNvSpPr txBox="1"/>
          <p:nvPr/>
        </p:nvSpPr>
        <p:spPr>
          <a:xfrm>
            <a:off x="6978425" y="4112975"/>
            <a:ext cx="1769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solidFill>
                  <a:schemeClr val="dk1"/>
                </a:solidFill>
                <a:latin typeface="Malgun Gothic"/>
                <a:ea typeface="Malgun Gothic"/>
                <a:cs typeface="Malgun Gothic"/>
                <a:sym typeface="Malgun Gothic"/>
              </a:rPr>
              <a:t>(d) 양의 왜도 분포</a:t>
            </a:r>
            <a:endParaRPr sz="1100">
              <a:solidFill>
                <a:schemeClr val="dk1"/>
              </a:solidFill>
              <a:latin typeface="Malgun Gothic"/>
              <a:ea typeface="Malgun Gothic"/>
              <a:cs typeface="Malgun Gothic"/>
              <a:sym typeface="Malgun Gothic"/>
            </a:endParaRPr>
          </a:p>
        </p:txBody>
      </p:sp>
      <p:pic>
        <p:nvPicPr>
          <p:cNvPr id="3818" name="Google Shape;3818;p254"/>
          <p:cNvPicPr preferRelativeResize="0"/>
          <p:nvPr/>
        </p:nvPicPr>
        <p:blipFill>
          <a:blip r:embed="rId3">
            <a:alphaModFix/>
          </a:blip>
          <a:stretch>
            <a:fillRect/>
          </a:stretch>
        </p:blipFill>
        <p:spPr>
          <a:xfrm>
            <a:off x="196175" y="1848850"/>
            <a:ext cx="8708803" cy="2177201"/>
          </a:xfrm>
          <a:prstGeom prst="rect">
            <a:avLst/>
          </a:prstGeom>
          <a:noFill/>
          <a:ln>
            <a:noFill/>
          </a:ln>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3822"/>
        <p:cNvGrpSpPr/>
        <p:nvPr/>
      </p:nvGrpSpPr>
      <p:grpSpPr>
        <a:xfrm>
          <a:off x="0" y="0"/>
          <a:ext cx="0" cy="0"/>
          <a:chOff x="0" y="0"/>
          <a:chExt cx="0" cy="0"/>
        </a:xfrm>
      </p:grpSpPr>
      <p:sp>
        <p:nvSpPr>
          <p:cNvPr id="3823" name="Google Shape;3823;p255"/>
          <p:cNvSpPr txBox="1">
            <a:spLocks noGrp="1"/>
          </p:cNvSpPr>
          <p:nvPr>
            <p:ph type="body" idx="4294967295"/>
          </p:nvPr>
        </p:nvSpPr>
        <p:spPr>
          <a:xfrm>
            <a:off x="607200" y="5316500"/>
            <a:ext cx="2046600" cy="402000"/>
          </a:xfrm>
          <a:prstGeom prst="rect">
            <a:avLst/>
          </a:prstGeom>
          <a:noFill/>
          <a:ln>
            <a:noFill/>
          </a:ln>
        </p:spPr>
        <p:txBody>
          <a:bodyPr spcFirstLastPara="1" wrap="square" lIns="91425" tIns="45700" rIns="91425" bIns="45700" anchor="t" anchorCtr="0">
            <a:normAutofit fontScale="55000" lnSpcReduction="2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The range</a:t>
            </a:r>
            <a:endParaRPr>
              <a:latin typeface="Malgun Gothic"/>
              <a:ea typeface="Malgun Gothic"/>
              <a:cs typeface="Malgun Gothic"/>
              <a:sym typeface="Malgun Gothic"/>
            </a:endParaRPr>
          </a:p>
        </p:txBody>
      </p:sp>
      <p:sp>
        <p:nvSpPr>
          <p:cNvPr id="3824" name="Google Shape;3824;p25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Other statistics that describe a distribution</a:t>
            </a:r>
            <a:endParaRPr/>
          </a:p>
        </p:txBody>
      </p:sp>
      <p:sp>
        <p:nvSpPr>
          <p:cNvPr id="3825" name="Google Shape;3825;p25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826" name="Google Shape;3826;p25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255</a:t>
            </a:fld>
            <a:endParaRPr/>
          </a:p>
        </p:txBody>
      </p:sp>
      <p:pic>
        <p:nvPicPr>
          <p:cNvPr id="3827" name="Google Shape;3827;p255" descr="{&quot;code&quot;:&quot;$$M=X_{\\frac{\\left(n+1\\right)}{2}}$$&quot;,&quot;id&quot;:&quot;213&quot;,&quot;font&quot;:{&quot;family&quot;:&quot;Arial&quot;,&quot;color&quot;:&quot;#000000&quot;,&quot;size&quot;:20},&quot;aid&quot;:null,&quot;type&quot;:&quot;$$&quot;,&quot;backgroundColorModified&quot;:false,&quot;backgroundColor&quot;:&quot;#FFFFFF&quot;,&quot;ts&quot;:1682646330149,&quot;cs&quot;:&quot;E20sWyM7ogeU1CIqBgZEBQ==&quot;,&quot;size&quot;:{&quot;width&quot;:148.16666666666666,&quot;height&quot;:41.166666666666664}}"/>
          <p:cNvPicPr preferRelativeResize="0"/>
          <p:nvPr/>
        </p:nvPicPr>
        <p:blipFill>
          <a:blip r:embed="rId3">
            <a:alphaModFix/>
          </a:blip>
          <a:stretch>
            <a:fillRect/>
          </a:stretch>
        </p:blipFill>
        <p:spPr>
          <a:xfrm>
            <a:off x="2860400" y="1613925"/>
            <a:ext cx="1411288" cy="392113"/>
          </a:xfrm>
          <a:prstGeom prst="rect">
            <a:avLst/>
          </a:prstGeom>
          <a:noFill/>
          <a:ln>
            <a:noFill/>
          </a:ln>
        </p:spPr>
      </p:pic>
      <p:sp>
        <p:nvSpPr>
          <p:cNvPr id="3828" name="Google Shape;3828;p255"/>
          <p:cNvSpPr txBox="1"/>
          <p:nvPr/>
        </p:nvSpPr>
        <p:spPr>
          <a:xfrm>
            <a:off x="2666775" y="4904850"/>
            <a:ext cx="5545500" cy="384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sz="1300" b="1" dirty="0" err="1">
                <a:latin typeface="Malgun Gothic"/>
                <a:ea typeface="Malgun Gothic"/>
                <a:cs typeface="Malgun Gothic"/>
                <a:sym typeface="Malgun Gothic"/>
              </a:rPr>
              <a:t>Figure</a:t>
            </a:r>
            <a:r>
              <a:rPr lang="en-US" altLang="ko-KR" sz="1300" b="1" dirty="0">
                <a:latin typeface="Malgun Gothic"/>
                <a:ea typeface="Malgun Gothic"/>
                <a:cs typeface="Malgun Gothic"/>
                <a:sym typeface="Malgun Gothic"/>
              </a:rPr>
              <a:t>.</a:t>
            </a:r>
            <a:r>
              <a:rPr lang="ko-KR" sz="1300" dirty="0">
                <a:latin typeface="Malgun Gothic"/>
                <a:ea typeface="Malgun Gothic"/>
                <a:cs typeface="Malgun Gothic"/>
                <a:sym typeface="Malgun Gothic"/>
              </a:rPr>
              <a:t> </a:t>
            </a:r>
            <a:r>
              <a:rPr lang="ko-KR" sz="1300" dirty="0">
                <a:solidFill>
                  <a:schemeClr val="dk1"/>
                </a:solidFill>
                <a:latin typeface="Malgun Gothic"/>
                <a:ea typeface="Malgun Gothic"/>
                <a:cs typeface="Malgun Gothic"/>
                <a:sym typeface="Malgun Gothic"/>
              </a:rPr>
              <a:t>(</a:t>
            </a:r>
            <a:r>
              <a:rPr lang="ko-KR" sz="1300" dirty="0" err="1">
                <a:solidFill>
                  <a:schemeClr val="dk1"/>
                </a:solidFill>
                <a:latin typeface="Malgun Gothic"/>
                <a:ea typeface="Malgun Gothic"/>
                <a:cs typeface="Malgun Gothic"/>
                <a:sym typeface="Malgun Gothic"/>
              </a:rPr>
              <a:t>a</a:t>
            </a:r>
            <a:r>
              <a:rPr lang="ko-KR" sz="1300" dirty="0">
                <a:solidFill>
                  <a:schemeClr val="dk1"/>
                </a:solidFill>
                <a:latin typeface="Malgun Gothic"/>
                <a:ea typeface="Malgun Gothic"/>
                <a:cs typeface="Malgun Gothic"/>
                <a:sym typeface="Malgun Gothic"/>
              </a:rPr>
              <a:t>) </a:t>
            </a:r>
            <a:r>
              <a:rPr lang="ko-KR" sz="1300" dirty="0" err="1">
                <a:solidFill>
                  <a:schemeClr val="dk1"/>
                </a:solidFill>
                <a:latin typeface="Malgun Gothic"/>
                <a:ea typeface="Malgun Gothic"/>
                <a:cs typeface="Malgun Gothic"/>
                <a:sym typeface="Malgun Gothic"/>
              </a:rPr>
              <a:t>A</a:t>
            </a:r>
            <a:r>
              <a:rPr lang="ko-KR" sz="1300" dirty="0">
                <a:solidFill>
                  <a:schemeClr val="dk1"/>
                </a:solidFill>
                <a:latin typeface="Malgun Gothic"/>
                <a:ea typeface="Malgun Gothic"/>
                <a:cs typeface="Malgun Gothic"/>
                <a:sym typeface="Malgun Gothic"/>
              </a:rPr>
              <a:t> </a:t>
            </a:r>
            <a:r>
              <a:rPr lang="ko-KR" sz="1300" dirty="0" err="1">
                <a:solidFill>
                  <a:schemeClr val="dk1"/>
                </a:solidFill>
                <a:latin typeface="Malgun Gothic"/>
                <a:ea typeface="Malgun Gothic"/>
                <a:cs typeface="Malgun Gothic"/>
                <a:sym typeface="Malgun Gothic"/>
              </a:rPr>
              <a:t>unimodal</a:t>
            </a:r>
            <a:r>
              <a:rPr lang="ko-KR" sz="1300" dirty="0">
                <a:solidFill>
                  <a:schemeClr val="dk1"/>
                </a:solidFill>
                <a:latin typeface="Malgun Gothic"/>
                <a:ea typeface="Malgun Gothic"/>
                <a:cs typeface="Malgun Gothic"/>
                <a:sym typeface="Malgun Gothic"/>
              </a:rPr>
              <a:t> </a:t>
            </a:r>
            <a:r>
              <a:rPr lang="ko-KR" sz="1300" dirty="0" err="1">
                <a:solidFill>
                  <a:schemeClr val="dk1"/>
                </a:solidFill>
                <a:latin typeface="Malgun Gothic"/>
                <a:ea typeface="Malgun Gothic"/>
                <a:cs typeface="Malgun Gothic"/>
                <a:sym typeface="Malgun Gothic"/>
              </a:rPr>
              <a:t>distribution</a:t>
            </a:r>
            <a:r>
              <a:rPr lang="ko-KR" sz="1300" dirty="0">
                <a:solidFill>
                  <a:schemeClr val="dk1"/>
                </a:solidFill>
                <a:latin typeface="Malgun Gothic"/>
                <a:ea typeface="Malgun Gothic"/>
                <a:cs typeface="Malgun Gothic"/>
                <a:sym typeface="Malgun Gothic"/>
              </a:rPr>
              <a:t>, (</a:t>
            </a:r>
            <a:r>
              <a:rPr lang="ko-KR" sz="1300" dirty="0" err="1">
                <a:solidFill>
                  <a:schemeClr val="dk1"/>
                </a:solidFill>
                <a:latin typeface="Malgun Gothic"/>
                <a:ea typeface="Malgun Gothic"/>
                <a:cs typeface="Malgun Gothic"/>
                <a:sym typeface="Malgun Gothic"/>
              </a:rPr>
              <a:t>b</a:t>
            </a:r>
            <a:r>
              <a:rPr lang="ko-KR" sz="1300" dirty="0">
                <a:solidFill>
                  <a:schemeClr val="dk1"/>
                </a:solidFill>
                <a:latin typeface="Malgun Gothic"/>
                <a:ea typeface="Malgun Gothic"/>
                <a:cs typeface="Malgun Gothic"/>
                <a:sym typeface="Malgun Gothic"/>
              </a:rPr>
              <a:t>) </a:t>
            </a:r>
            <a:r>
              <a:rPr lang="ko-KR" sz="1300" dirty="0" err="1">
                <a:solidFill>
                  <a:schemeClr val="dk1"/>
                </a:solidFill>
                <a:latin typeface="Malgun Gothic"/>
                <a:ea typeface="Malgun Gothic"/>
                <a:cs typeface="Malgun Gothic"/>
                <a:sym typeface="Malgun Gothic"/>
              </a:rPr>
              <a:t>a</a:t>
            </a:r>
            <a:r>
              <a:rPr lang="ko-KR" sz="1300" dirty="0">
                <a:solidFill>
                  <a:schemeClr val="dk1"/>
                </a:solidFill>
                <a:latin typeface="Malgun Gothic"/>
                <a:ea typeface="Malgun Gothic"/>
                <a:cs typeface="Malgun Gothic"/>
                <a:sym typeface="Malgun Gothic"/>
              </a:rPr>
              <a:t> </a:t>
            </a:r>
            <a:r>
              <a:rPr lang="ko-KR" sz="1300" dirty="0" err="1">
                <a:solidFill>
                  <a:schemeClr val="dk1"/>
                </a:solidFill>
                <a:latin typeface="Malgun Gothic"/>
                <a:ea typeface="Malgun Gothic"/>
                <a:cs typeface="Malgun Gothic"/>
                <a:sym typeface="Malgun Gothic"/>
              </a:rPr>
              <a:t>bimodal</a:t>
            </a:r>
            <a:r>
              <a:rPr lang="ko-KR" sz="1300" dirty="0">
                <a:solidFill>
                  <a:schemeClr val="dk1"/>
                </a:solidFill>
                <a:latin typeface="Malgun Gothic"/>
                <a:ea typeface="Malgun Gothic"/>
                <a:cs typeface="Malgun Gothic"/>
                <a:sym typeface="Malgun Gothic"/>
              </a:rPr>
              <a:t> </a:t>
            </a:r>
            <a:r>
              <a:rPr lang="ko-KR" sz="1300" dirty="0" err="1">
                <a:solidFill>
                  <a:schemeClr val="dk1"/>
                </a:solidFill>
                <a:latin typeface="Malgun Gothic"/>
                <a:ea typeface="Malgun Gothic"/>
                <a:cs typeface="Malgun Gothic"/>
                <a:sym typeface="Malgun Gothic"/>
              </a:rPr>
              <a:t>distribution</a:t>
            </a:r>
            <a:r>
              <a:rPr lang="ko-KR" sz="1300" dirty="0">
                <a:solidFill>
                  <a:schemeClr val="dk1"/>
                </a:solidFill>
                <a:latin typeface="Malgun Gothic"/>
                <a:ea typeface="Malgun Gothic"/>
                <a:cs typeface="Malgun Gothic"/>
                <a:sym typeface="Malgun Gothic"/>
              </a:rPr>
              <a:t>.</a:t>
            </a:r>
            <a:endParaRPr sz="1300" dirty="0">
              <a:latin typeface="Malgun Gothic"/>
              <a:ea typeface="Malgun Gothic"/>
              <a:cs typeface="Malgun Gothic"/>
              <a:sym typeface="Malgun Gothic"/>
            </a:endParaRPr>
          </a:p>
        </p:txBody>
      </p:sp>
      <p:pic>
        <p:nvPicPr>
          <p:cNvPr id="3829" name="Google Shape;3829;p255"/>
          <p:cNvPicPr preferRelativeResize="0"/>
          <p:nvPr/>
        </p:nvPicPr>
        <p:blipFill>
          <a:blip r:embed="rId4">
            <a:alphaModFix/>
          </a:blip>
          <a:stretch>
            <a:fillRect/>
          </a:stretch>
        </p:blipFill>
        <p:spPr>
          <a:xfrm>
            <a:off x="2806200" y="2735463"/>
            <a:ext cx="4595487" cy="1914038"/>
          </a:xfrm>
          <a:prstGeom prst="rect">
            <a:avLst/>
          </a:prstGeom>
          <a:noFill/>
          <a:ln>
            <a:noFill/>
          </a:ln>
        </p:spPr>
      </p:pic>
      <p:sp>
        <p:nvSpPr>
          <p:cNvPr id="3830" name="Google Shape;3830;p255"/>
          <p:cNvSpPr txBox="1"/>
          <p:nvPr/>
        </p:nvSpPr>
        <p:spPr>
          <a:xfrm>
            <a:off x="3147963" y="4649500"/>
            <a:ext cx="1769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solidFill>
                  <a:schemeClr val="dk1"/>
                </a:solidFill>
                <a:latin typeface="Malgun Gothic"/>
                <a:ea typeface="Malgun Gothic"/>
                <a:cs typeface="Malgun Gothic"/>
                <a:sym typeface="Malgun Gothic"/>
              </a:rPr>
              <a:t>(a) 단봉분포</a:t>
            </a:r>
            <a:endParaRPr sz="1100">
              <a:solidFill>
                <a:schemeClr val="dk1"/>
              </a:solidFill>
              <a:latin typeface="Malgun Gothic"/>
              <a:ea typeface="Malgun Gothic"/>
              <a:cs typeface="Malgun Gothic"/>
              <a:sym typeface="Malgun Gothic"/>
            </a:endParaRPr>
          </a:p>
        </p:txBody>
      </p:sp>
      <p:sp>
        <p:nvSpPr>
          <p:cNvPr id="3831" name="Google Shape;3831;p255"/>
          <p:cNvSpPr txBox="1"/>
          <p:nvPr/>
        </p:nvSpPr>
        <p:spPr>
          <a:xfrm>
            <a:off x="5290513" y="4649500"/>
            <a:ext cx="1769400" cy="1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100">
                <a:solidFill>
                  <a:schemeClr val="dk1"/>
                </a:solidFill>
                <a:latin typeface="Malgun Gothic"/>
                <a:ea typeface="Malgun Gothic"/>
                <a:cs typeface="Malgun Gothic"/>
                <a:sym typeface="Malgun Gothic"/>
              </a:rPr>
              <a:t>(b) 이봉분포</a:t>
            </a:r>
            <a:endParaRPr sz="1100">
              <a:solidFill>
                <a:schemeClr val="dk1"/>
              </a:solidFill>
              <a:latin typeface="Malgun Gothic"/>
              <a:ea typeface="Malgun Gothic"/>
              <a:cs typeface="Malgun Gothic"/>
              <a:sym typeface="Malgun Gothic"/>
            </a:endParaRPr>
          </a:p>
        </p:txBody>
      </p:sp>
      <p:sp>
        <p:nvSpPr>
          <p:cNvPr id="3832" name="Google Shape;3832;p255"/>
          <p:cNvSpPr txBox="1">
            <a:spLocks noGrp="1"/>
          </p:cNvSpPr>
          <p:nvPr>
            <p:ph type="body" idx="4294967295"/>
          </p:nvPr>
        </p:nvSpPr>
        <p:spPr>
          <a:xfrm>
            <a:off x="607200" y="1171125"/>
            <a:ext cx="2046600" cy="442800"/>
          </a:xfrm>
          <a:prstGeom prst="rect">
            <a:avLst/>
          </a:prstGeom>
          <a:noFill/>
          <a:ln>
            <a:noFill/>
          </a:ln>
        </p:spPr>
        <p:txBody>
          <a:bodyPr spcFirstLastPara="1" wrap="square" lIns="91425" tIns="45700" rIns="91425" bIns="45700" anchor="t" anchorCtr="0">
            <a:normAutofit fontScale="70000" lnSpcReduction="2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The median</a:t>
            </a:r>
            <a:endParaRPr>
              <a:latin typeface="Malgun Gothic"/>
              <a:ea typeface="Malgun Gothic"/>
              <a:cs typeface="Malgun Gothic"/>
              <a:sym typeface="Malgun Gothic"/>
            </a:endParaRPr>
          </a:p>
        </p:txBody>
      </p:sp>
      <p:sp>
        <p:nvSpPr>
          <p:cNvPr id="3833" name="Google Shape;3833;p255"/>
          <p:cNvSpPr txBox="1">
            <a:spLocks noGrp="1"/>
          </p:cNvSpPr>
          <p:nvPr>
            <p:ph type="body" idx="4294967295"/>
          </p:nvPr>
        </p:nvSpPr>
        <p:spPr>
          <a:xfrm>
            <a:off x="607200" y="2278275"/>
            <a:ext cx="2046600" cy="402000"/>
          </a:xfrm>
          <a:prstGeom prst="rect">
            <a:avLst/>
          </a:prstGeom>
          <a:noFill/>
          <a:ln>
            <a:noFill/>
          </a:ln>
        </p:spPr>
        <p:txBody>
          <a:bodyPr spcFirstLastPara="1" wrap="square" lIns="91425" tIns="45700" rIns="91425" bIns="45700" anchor="t" anchorCtr="0">
            <a:normAutofit fontScale="55000" lnSpcReduction="2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The mode</a:t>
            </a:r>
            <a:endParaRPr>
              <a:latin typeface="Malgun Gothic"/>
              <a:ea typeface="Malgun Gothic"/>
              <a:cs typeface="Malgun Gothic"/>
              <a:sym typeface="Malgun Gothic"/>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3837"/>
        <p:cNvGrpSpPr/>
        <p:nvPr/>
      </p:nvGrpSpPr>
      <p:grpSpPr>
        <a:xfrm>
          <a:off x="0" y="0"/>
          <a:ext cx="0" cy="0"/>
          <a:chOff x="0" y="0"/>
          <a:chExt cx="0" cy="0"/>
        </a:xfrm>
      </p:grpSpPr>
      <p:sp>
        <p:nvSpPr>
          <p:cNvPr id="3838" name="Google Shape;3838;p25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표본평균의 표집 (Sampling distribution of </a:t>
            </a:r>
            <a:r>
              <a:rPr lang="ko-KR" sz="2000" i="1">
                <a:solidFill>
                  <a:schemeClr val="dk1"/>
                </a:solidFill>
                <a:latin typeface="Times New Roman"/>
                <a:ea typeface="Times New Roman"/>
                <a:cs typeface="Times New Roman"/>
                <a:sym typeface="Times New Roman"/>
              </a:rPr>
              <a:t>X̅ </a:t>
            </a:r>
            <a:r>
              <a:rPr lang="ko-KR" sz="2000">
                <a:solidFill>
                  <a:schemeClr val="dk1"/>
                </a:solidFill>
                <a:latin typeface="Times New Roman"/>
                <a:ea typeface="Times New Roman"/>
                <a:cs typeface="Times New Roman"/>
                <a:sym typeface="Times New Roman"/>
              </a:rPr>
              <a:t>)</a:t>
            </a:r>
            <a:endParaRPr/>
          </a:p>
        </p:txBody>
      </p:sp>
      <p:sp>
        <p:nvSpPr>
          <p:cNvPr id="3839" name="Google Shape;3839;p25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840" name="Google Shape;3840;p25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256</a:t>
            </a:fld>
            <a:endParaRPr/>
          </a:p>
        </p:txBody>
      </p:sp>
      <p:sp>
        <p:nvSpPr>
          <p:cNvPr id="3841" name="Google Shape;3841;p256"/>
          <p:cNvSpPr txBox="1"/>
          <p:nvPr/>
        </p:nvSpPr>
        <p:spPr>
          <a:xfrm>
            <a:off x="1361775" y="5185858"/>
            <a:ext cx="6420600" cy="831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dirty="0" err="1"/>
              <a:t>Figure</a:t>
            </a:r>
            <a:r>
              <a:rPr lang="en-US" altLang="ko-KR" b="1" dirty="0"/>
              <a:t>.</a:t>
            </a:r>
            <a:r>
              <a:rPr lang="ko-KR" dirty="0"/>
              <a:t> The </a:t>
            </a:r>
            <a:r>
              <a:rPr lang="ko-KR" dirty="0" err="1"/>
              <a:t>sampling</a:t>
            </a:r>
            <a:r>
              <a:rPr lang="ko-KR" dirty="0"/>
              <a:t> </a:t>
            </a:r>
            <a:r>
              <a:rPr lang="ko-KR" dirty="0" err="1">
                <a:solidFill>
                  <a:schemeClr val="dk1"/>
                </a:solidFill>
              </a:rPr>
              <a:t>distribution</a:t>
            </a:r>
            <a:r>
              <a:rPr lang="ko-KR" dirty="0">
                <a:solidFill>
                  <a:schemeClr val="dk1"/>
                </a:solidFill>
              </a:rPr>
              <a:t> of </a:t>
            </a:r>
            <a:r>
              <a:rPr lang="ko-KR" dirty="0" err="1">
                <a:solidFill>
                  <a:schemeClr val="dk1"/>
                </a:solidFill>
              </a:rPr>
              <a:t>a</a:t>
            </a:r>
            <a:r>
              <a:rPr lang="ko-KR" dirty="0">
                <a:solidFill>
                  <a:schemeClr val="dk1"/>
                </a:solidFill>
              </a:rPr>
              <a:t> </a:t>
            </a:r>
            <a:r>
              <a:rPr lang="ko-KR" dirty="0" err="1">
                <a:solidFill>
                  <a:schemeClr val="dk1"/>
                </a:solidFill>
              </a:rPr>
              <a:t>sample</a:t>
            </a:r>
            <a:r>
              <a:rPr lang="ko-KR" dirty="0">
                <a:solidFill>
                  <a:schemeClr val="dk1"/>
                </a:solidFill>
              </a:rPr>
              <a:t> </a:t>
            </a:r>
            <a:r>
              <a:rPr lang="ko-KR" dirty="0" err="1">
                <a:solidFill>
                  <a:schemeClr val="dk1"/>
                </a:solidFill>
              </a:rPr>
              <a:t>mean</a:t>
            </a:r>
            <a:r>
              <a:rPr lang="ko-KR" dirty="0">
                <a:solidFill>
                  <a:schemeClr val="dk1"/>
                </a:solidFill>
              </a:rPr>
              <a:t> </a:t>
            </a:r>
            <a:r>
              <a:rPr lang="ko-KR" i="1" dirty="0" err="1">
                <a:solidFill>
                  <a:schemeClr val="dk1"/>
                </a:solidFill>
                <a:latin typeface="Times New Roman"/>
                <a:ea typeface="Times New Roman"/>
                <a:cs typeface="Times New Roman"/>
                <a:sym typeface="Times New Roman"/>
              </a:rPr>
              <a:t>x</a:t>
            </a:r>
            <a:r>
              <a:rPr lang="ko-KR" i="1" dirty="0">
                <a:solidFill>
                  <a:schemeClr val="dk1"/>
                </a:solidFill>
                <a:latin typeface="Times New Roman"/>
                <a:ea typeface="Times New Roman"/>
                <a:cs typeface="Times New Roman"/>
                <a:sym typeface="Times New Roman"/>
              </a:rPr>
              <a:t>̄</a:t>
            </a:r>
            <a:r>
              <a:rPr lang="ko-KR" dirty="0">
                <a:solidFill>
                  <a:schemeClr val="dk1"/>
                </a:solidFill>
              </a:rPr>
              <a:t> </a:t>
            </a:r>
            <a:r>
              <a:rPr lang="ko-KR" dirty="0" err="1">
                <a:solidFill>
                  <a:schemeClr val="dk1"/>
                </a:solidFill>
              </a:rPr>
              <a:t>has</a:t>
            </a:r>
            <a:r>
              <a:rPr lang="ko-KR" dirty="0">
                <a:solidFill>
                  <a:schemeClr val="dk1"/>
                </a:solidFill>
              </a:rPr>
              <a:t> </a:t>
            </a:r>
            <a:r>
              <a:rPr lang="ko-KR" dirty="0" err="1">
                <a:solidFill>
                  <a:schemeClr val="dk1"/>
                </a:solidFill>
              </a:rPr>
              <a:t>mean</a:t>
            </a:r>
            <a:r>
              <a:rPr lang="ko-KR" dirty="0">
                <a:solidFill>
                  <a:schemeClr val="dk1"/>
                </a:solidFill>
              </a:rPr>
              <a:t> </a:t>
            </a:r>
            <a:r>
              <a:rPr lang="ko-KR" i="1" dirty="0">
                <a:solidFill>
                  <a:schemeClr val="dk1"/>
                </a:solidFill>
                <a:latin typeface="Times New Roman"/>
                <a:ea typeface="Times New Roman"/>
                <a:cs typeface="Times New Roman"/>
                <a:sym typeface="Times New Roman"/>
              </a:rPr>
              <a:t> </a:t>
            </a:r>
            <a:r>
              <a:rPr lang="ko-KR" i="1" dirty="0" err="1">
                <a:solidFill>
                  <a:schemeClr val="dk1"/>
                </a:solidFill>
                <a:latin typeface="Times New Roman"/>
                <a:ea typeface="Times New Roman"/>
                <a:cs typeface="Times New Roman"/>
                <a:sym typeface="Times New Roman"/>
              </a:rPr>
              <a:t>μ</a:t>
            </a:r>
            <a:r>
              <a:rPr lang="ko-KR" i="1" dirty="0">
                <a:solidFill>
                  <a:schemeClr val="dk1"/>
                </a:solidFill>
                <a:latin typeface="Times New Roman"/>
                <a:ea typeface="Times New Roman"/>
                <a:cs typeface="Times New Roman"/>
                <a:sym typeface="Times New Roman"/>
              </a:rPr>
              <a:t> </a:t>
            </a:r>
            <a:r>
              <a:rPr lang="ko-KR" dirty="0">
                <a:solidFill>
                  <a:schemeClr val="dk1"/>
                </a:solidFill>
              </a:rPr>
              <a:t>and </a:t>
            </a:r>
            <a:r>
              <a:rPr lang="ko-KR" dirty="0" err="1">
                <a:solidFill>
                  <a:schemeClr val="dk1"/>
                </a:solidFill>
              </a:rPr>
              <a:t>standard</a:t>
            </a:r>
            <a:r>
              <a:rPr lang="ko-KR" dirty="0">
                <a:solidFill>
                  <a:schemeClr val="dk1"/>
                </a:solidFill>
              </a:rPr>
              <a:t> </a:t>
            </a:r>
            <a:r>
              <a:rPr lang="ko-KR" dirty="0" err="1">
                <a:solidFill>
                  <a:schemeClr val="dk1"/>
                </a:solidFill>
              </a:rPr>
              <a:t>deviation</a:t>
            </a:r>
            <a:r>
              <a:rPr lang="ko-KR" dirty="0">
                <a:solidFill>
                  <a:schemeClr val="dk1"/>
                </a:solidFill>
              </a:rPr>
              <a:t> </a:t>
            </a:r>
            <a:r>
              <a:rPr lang="ko-KR" i="1" dirty="0" err="1">
                <a:solidFill>
                  <a:schemeClr val="dk1"/>
                </a:solidFill>
                <a:latin typeface="Times New Roman"/>
                <a:ea typeface="Times New Roman"/>
                <a:cs typeface="Times New Roman"/>
                <a:sym typeface="Times New Roman"/>
              </a:rPr>
              <a:t>σ</a:t>
            </a:r>
            <a:r>
              <a:rPr lang="ko-KR" dirty="0">
                <a:solidFill>
                  <a:schemeClr val="dk1"/>
                </a:solidFill>
              </a:rPr>
              <a:t> /</a:t>
            </a:r>
            <a:r>
              <a:rPr lang="ko-KR" i="1" dirty="0">
                <a:solidFill>
                  <a:schemeClr val="dk1"/>
                </a:solidFill>
                <a:latin typeface="Times New Roman"/>
                <a:ea typeface="Times New Roman"/>
                <a:cs typeface="Times New Roman"/>
                <a:sym typeface="Times New Roman"/>
              </a:rPr>
              <a:t>√ </a:t>
            </a:r>
            <a:r>
              <a:rPr lang="ko-KR" i="1" dirty="0" err="1">
                <a:solidFill>
                  <a:schemeClr val="dk1"/>
                </a:solidFill>
                <a:latin typeface="Times New Roman"/>
                <a:ea typeface="Times New Roman"/>
                <a:cs typeface="Times New Roman"/>
                <a:sym typeface="Times New Roman"/>
              </a:rPr>
              <a:t>n</a:t>
            </a:r>
            <a:r>
              <a:rPr lang="ko-KR" dirty="0">
                <a:solidFill>
                  <a:schemeClr val="dk1"/>
                </a:solidFill>
              </a:rPr>
              <a:t>   . The </a:t>
            </a:r>
            <a:r>
              <a:rPr lang="ko-KR" dirty="0" err="1">
                <a:solidFill>
                  <a:schemeClr val="dk1"/>
                </a:solidFill>
              </a:rPr>
              <a:t>distribution</a:t>
            </a:r>
            <a:r>
              <a:rPr lang="ko-KR" dirty="0">
                <a:solidFill>
                  <a:schemeClr val="dk1"/>
                </a:solidFill>
              </a:rPr>
              <a:t> </a:t>
            </a:r>
            <a:r>
              <a:rPr lang="ko-KR" dirty="0" err="1">
                <a:solidFill>
                  <a:schemeClr val="dk1"/>
                </a:solidFill>
              </a:rPr>
              <a:t>is</a:t>
            </a:r>
            <a:r>
              <a:rPr lang="ko-KR" dirty="0">
                <a:solidFill>
                  <a:schemeClr val="dk1"/>
                </a:solidFill>
              </a:rPr>
              <a:t> </a:t>
            </a:r>
            <a:r>
              <a:rPr lang="ko-KR" dirty="0" err="1">
                <a:solidFill>
                  <a:schemeClr val="dk1"/>
                </a:solidFill>
              </a:rPr>
              <a:t>normal</a:t>
            </a:r>
            <a:r>
              <a:rPr lang="ko-KR" dirty="0">
                <a:solidFill>
                  <a:schemeClr val="dk1"/>
                </a:solidFill>
              </a:rPr>
              <a:t> </a:t>
            </a:r>
            <a:r>
              <a:rPr lang="ko-KR" dirty="0" err="1">
                <a:solidFill>
                  <a:schemeClr val="dk1"/>
                </a:solidFill>
              </a:rPr>
              <a:t>if</a:t>
            </a:r>
            <a:r>
              <a:rPr lang="ko-KR" dirty="0">
                <a:solidFill>
                  <a:schemeClr val="dk1"/>
                </a:solidFill>
              </a:rPr>
              <a:t> </a:t>
            </a:r>
            <a:r>
              <a:rPr lang="ko-KR" dirty="0" err="1">
                <a:solidFill>
                  <a:schemeClr val="dk1"/>
                </a:solidFill>
              </a:rPr>
              <a:t>the</a:t>
            </a:r>
            <a:r>
              <a:rPr lang="ko-KR" dirty="0">
                <a:solidFill>
                  <a:schemeClr val="dk1"/>
                </a:solidFill>
              </a:rPr>
              <a:t> </a:t>
            </a:r>
            <a:r>
              <a:rPr lang="ko-KR" dirty="0" err="1">
                <a:solidFill>
                  <a:schemeClr val="dk1"/>
                </a:solidFill>
              </a:rPr>
              <a:t>population</a:t>
            </a:r>
            <a:r>
              <a:rPr lang="ko-KR" dirty="0">
                <a:solidFill>
                  <a:schemeClr val="dk1"/>
                </a:solidFill>
              </a:rPr>
              <a:t> </a:t>
            </a:r>
            <a:r>
              <a:rPr lang="ko-KR" dirty="0" err="1">
                <a:solidFill>
                  <a:schemeClr val="dk1"/>
                </a:solidFill>
              </a:rPr>
              <a:t>distribution</a:t>
            </a:r>
            <a:r>
              <a:rPr lang="ko-KR" dirty="0">
                <a:solidFill>
                  <a:schemeClr val="dk1"/>
                </a:solidFill>
              </a:rPr>
              <a:t> </a:t>
            </a:r>
            <a:r>
              <a:rPr lang="ko-KR" dirty="0" err="1">
                <a:solidFill>
                  <a:schemeClr val="dk1"/>
                </a:solidFill>
              </a:rPr>
              <a:t>is</a:t>
            </a:r>
            <a:r>
              <a:rPr lang="ko-KR" dirty="0">
                <a:solidFill>
                  <a:schemeClr val="dk1"/>
                </a:solidFill>
              </a:rPr>
              <a:t> </a:t>
            </a:r>
            <a:r>
              <a:rPr lang="ko-KR" dirty="0" err="1">
                <a:solidFill>
                  <a:schemeClr val="dk1"/>
                </a:solidFill>
              </a:rPr>
              <a:t>normal</a:t>
            </a:r>
            <a:r>
              <a:rPr lang="ko-KR" dirty="0">
                <a:solidFill>
                  <a:schemeClr val="dk1"/>
                </a:solidFill>
              </a:rPr>
              <a:t>; </a:t>
            </a:r>
            <a:r>
              <a:rPr lang="ko-KR" dirty="0" err="1">
                <a:solidFill>
                  <a:schemeClr val="dk1"/>
                </a:solidFill>
              </a:rPr>
              <a:t>it</a:t>
            </a:r>
            <a:r>
              <a:rPr lang="ko-KR" dirty="0">
                <a:solidFill>
                  <a:schemeClr val="dk1"/>
                </a:solidFill>
              </a:rPr>
              <a:t> </a:t>
            </a:r>
            <a:r>
              <a:rPr lang="ko-KR" dirty="0" err="1">
                <a:solidFill>
                  <a:schemeClr val="dk1"/>
                </a:solidFill>
              </a:rPr>
              <a:t>is</a:t>
            </a:r>
            <a:r>
              <a:rPr lang="ko-KR" dirty="0">
                <a:solidFill>
                  <a:schemeClr val="dk1"/>
                </a:solidFill>
              </a:rPr>
              <a:t> </a:t>
            </a:r>
            <a:r>
              <a:rPr lang="ko-KR" dirty="0" err="1">
                <a:solidFill>
                  <a:schemeClr val="dk1"/>
                </a:solidFill>
              </a:rPr>
              <a:t>approximately</a:t>
            </a:r>
            <a:r>
              <a:rPr lang="ko-KR" dirty="0">
                <a:solidFill>
                  <a:schemeClr val="dk1"/>
                </a:solidFill>
              </a:rPr>
              <a:t> </a:t>
            </a:r>
            <a:r>
              <a:rPr lang="ko-KR" dirty="0" err="1">
                <a:solidFill>
                  <a:schemeClr val="dk1"/>
                </a:solidFill>
              </a:rPr>
              <a:t>normal</a:t>
            </a:r>
            <a:r>
              <a:rPr lang="ko-KR" dirty="0">
                <a:solidFill>
                  <a:schemeClr val="dk1"/>
                </a:solidFill>
              </a:rPr>
              <a:t> </a:t>
            </a:r>
            <a:r>
              <a:rPr lang="ko-KR" dirty="0" err="1">
                <a:solidFill>
                  <a:schemeClr val="dk1"/>
                </a:solidFill>
              </a:rPr>
              <a:t>for</a:t>
            </a:r>
            <a:r>
              <a:rPr lang="ko-KR" dirty="0">
                <a:solidFill>
                  <a:schemeClr val="dk1"/>
                </a:solidFill>
              </a:rPr>
              <a:t> </a:t>
            </a:r>
            <a:r>
              <a:rPr lang="ko-KR" dirty="0" err="1">
                <a:solidFill>
                  <a:schemeClr val="dk1"/>
                </a:solidFill>
              </a:rPr>
              <a:t>large</a:t>
            </a:r>
            <a:r>
              <a:rPr lang="ko-KR" dirty="0">
                <a:solidFill>
                  <a:schemeClr val="dk1"/>
                </a:solidFill>
              </a:rPr>
              <a:t> </a:t>
            </a:r>
            <a:r>
              <a:rPr lang="ko-KR" dirty="0" err="1">
                <a:solidFill>
                  <a:schemeClr val="dk1"/>
                </a:solidFill>
              </a:rPr>
              <a:t>samples</a:t>
            </a:r>
            <a:r>
              <a:rPr lang="ko-KR" dirty="0">
                <a:solidFill>
                  <a:schemeClr val="dk1"/>
                </a:solidFill>
              </a:rPr>
              <a:t> </a:t>
            </a:r>
            <a:r>
              <a:rPr lang="ko-KR" dirty="0" err="1">
                <a:solidFill>
                  <a:schemeClr val="dk1"/>
                </a:solidFill>
              </a:rPr>
              <a:t>in</a:t>
            </a:r>
            <a:r>
              <a:rPr lang="ko-KR" dirty="0">
                <a:solidFill>
                  <a:schemeClr val="dk1"/>
                </a:solidFill>
              </a:rPr>
              <a:t> </a:t>
            </a:r>
            <a:r>
              <a:rPr lang="ko-KR" dirty="0" err="1">
                <a:solidFill>
                  <a:schemeClr val="dk1"/>
                </a:solidFill>
              </a:rPr>
              <a:t>any</a:t>
            </a:r>
            <a:r>
              <a:rPr lang="ko-KR" dirty="0">
                <a:solidFill>
                  <a:schemeClr val="dk1"/>
                </a:solidFill>
              </a:rPr>
              <a:t> </a:t>
            </a:r>
            <a:r>
              <a:rPr lang="ko-KR" dirty="0" err="1">
                <a:solidFill>
                  <a:schemeClr val="dk1"/>
                </a:solidFill>
              </a:rPr>
              <a:t>case</a:t>
            </a:r>
            <a:r>
              <a:rPr lang="ko-KR" dirty="0">
                <a:solidFill>
                  <a:schemeClr val="dk1"/>
                </a:solidFill>
              </a:rPr>
              <a:t>.</a:t>
            </a:r>
            <a:endParaRPr dirty="0"/>
          </a:p>
        </p:txBody>
      </p:sp>
      <p:pic>
        <p:nvPicPr>
          <p:cNvPr id="3842" name="Google Shape;3842;p256" descr="{&quot;type&quot;:&quot;$$&quot;,&quot;code&quot;:&quot;$$\\tfrac{\\sigma}{{\\sqrt[]{n}}}$$&quot;,&quot;backgroundColor&quot;:&quot;#FFFFFF&quot;,&quot;backgroundColorModified&quot;:false,&quot;id&quot;:&quot;269&quot;,&quot;font&quot;:{&quot;size&quot;:14,&quot;color&quot;:&quot;#000000&quot;,&quot;family&quot;:&quot;Arial&quot;},&quot;aid&quot;:null,&quot;ts&quot;:1683168540918,&quot;cs&quot;:&quot;YqWmR66oCOR5FbC6/FRwJA==&quot;,&quot;size&quot;:{&quot;width&quot;:27,&quot;height&quot;:28}}"/>
          <p:cNvPicPr preferRelativeResize="0"/>
          <p:nvPr/>
        </p:nvPicPr>
        <p:blipFill>
          <a:blip r:embed="rId3">
            <a:alphaModFix/>
          </a:blip>
          <a:stretch>
            <a:fillRect/>
          </a:stretch>
        </p:blipFill>
        <p:spPr>
          <a:xfrm>
            <a:off x="2879800" y="4510408"/>
            <a:ext cx="257175" cy="266700"/>
          </a:xfrm>
          <a:prstGeom prst="rect">
            <a:avLst/>
          </a:prstGeom>
          <a:noFill/>
          <a:ln>
            <a:noFill/>
          </a:ln>
        </p:spPr>
      </p:pic>
      <p:sp>
        <p:nvSpPr>
          <p:cNvPr id="3843" name="Google Shape;3843;p256"/>
          <p:cNvSpPr/>
          <p:nvPr/>
        </p:nvSpPr>
        <p:spPr>
          <a:xfrm>
            <a:off x="239175" y="1825625"/>
            <a:ext cx="2443392" cy="2643084"/>
          </a:xfrm>
          <a:prstGeom prst="cloud">
            <a:avLst/>
          </a:prstGeom>
          <a:solidFill>
            <a:srgbClr val="F3F3F3"/>
          </a:solidFill>
          <a:ln w="9525" cap="flat" cmpd="sng">
            <a:solidFill>
              <a:srgbClr val="D9D9D9"/>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b="1" i="1">
              <a:latin typeface="Malgun Gothic"/>
              <a:ea typeface="Malgun Gothic"/>
              <a:cs typeface="Malgun Gothic"/>
              <a:sym typeface="Malgun Gothic"/>
            </a:endParaRPr>
          </a:p>
        </p:txBody>
      </p:sp>
      <p:sp>
        <p:nvSpPr>
          <p:cNvPr id="3844" name="Google Shape;3844;p256"/>
          <p:cNvSpPr txBox="1"/>
          <p:nvPr/>
        </p:nvSpPr>
        <p:spPr>
          <a:xfrm>
            <a:off x="713025" y="2516325"/>
            <a:ext cx="1875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Mean </a:t>
            </a:r>
            <a:r>
              <a:rPr lang="ko-KR" sz="1200" b="1" i="1">
                <a:solidFill>
                  <a:schemeClr val="dk1"/>
                </a:solidFill>
                <a:latin typeface="Malgun Gothic"/>
                <a:ea typeface="Malgun Gothic"/>
                <a:cs typeface="Malgun Gothic"/>
                <a:sym typeface="Malgun Gothic"/>
              </a:rPr>
              <a:t>μ</a:t>
            </a:r>
            <a:endParaRPr sz="1200">
              <a:solidFill>
                <a:schemeClr val="dk1"/>
              </a:solidFill>
              <a:latin typeface="Malgun Gothic"/>
              <a:ea typeface="Malgun Gothic"/>
              <a:cs typeface="Malgun Gothic"/>
              <a:sym typeface="Malgun Gothic"/>
            </a:endParaRPr>
          </a:p>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(모평균)</a:t>
            </a:r>
            <a:endParaRPr sz="1200">
              <a:solidFill>
                <a:schemeClr val="dk1"/>
              </a:solidFill>
              <a:latin typeface="Malgun Gothic"/>
              <a:ea typeface="Malgun Gothic"/>
              <a:cs typeface="Malgun Gothic"/>
              <a:sym typeface="Malgun Gothic"/>
            </a:endParaRPr>
          </a:p>
          <a:p>
            <a:pPr marL="0" lvl="0" indent="0" algn="l" rtl="0">
              <a:spcBef>
                <a:spcPts val="0"/>
              </a:spcBef>
              <a:spcAft>
                <a:spcPts val="0"/>
              </a:spcAft>
              <a:buNone/>
            </a:pPr>
            <a:endParaRPr sz="1200">
              <a:solidFill>
                <a:schemeClr val="dk1"/>
              </a:solidFill>
              <a:latin typeface="Malgun Gothic"/>
              <a:ea typeface="Malgun Gothic"/>
              <a:cs typeface="Malgun Gothic"/>
              <a:sym typeface="Malgun Gothic"/>
            </a:endParaRPr>
          </a:p>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Standard deviation </a:t>
            </a:r>
            <a:r>
              <a:rPr lang="ko-KR" sz="1200" b="1" i="1">
                <a:solidFill>
                  <a:schemeClr val="dk1"/>
                </a:solidFill>
                <a:latin typeface="Malgun Gothic"/>
                <a:ea typeface="Malgun Gothic"/>
                <a:cs typeface="Malgun Gothic"/>
                <a:sym typeface="Malgun Gothic"/>
              </a:rPr>
              <a:t>σ</a:t>
            </a:r>
            <a:endParaRPr sz="1200" b="1" i="1">
              <a:solidFill>
                <a:schemeClr val="dk1"/>
              </a:solidFill>
              <a:latin typeface="Malgun Gothic"/>
              <a:ea typeface="Malgun Gothic"/>
              <a:cs typeface="Malgun Gothic"/>
              <a:sym typeface="Malgun Gothic"/>
            </a:endParaRPr>
          </a:p>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(모표준편차)</a:t>
            </a:r>
            <a:endParaRPr sz="1200" b="1" i="1">
              <a:solidFill>
                <a:schemeClr val="dk1"/>
              </a:solidFill>
              <a:latin typeface="Malgun Gothic"/>
              <a:ea typeface="Malgun Gothic"/>
              <a:cs typeface="Malgun Gothic"/>
              <a:sym typeface="Malgun Gothic"/>
            </a:endParaRPr>
          </a:p>
        </p:txBody>
      </p:sp>
      <p:cxnSp>
        <p:nvCxnSpPr>
          <p:cNvPr id="3845" name="Google Shape;3845;p256"/>
          <p:cNvCxnSpPr/>
          <p:nvPr/>
        </p:nvCxnSpPr>
        <p:spPr>
          <a:xfrm>
            <a:off x="2454000" y="2683500"/>
            <a:ext cx="2259000" cy="0"/>
          </a:xfrm>
          <a:prstGeom prst="straightConnector1">
            <a:avLst/>
          </a:prstGeom>
          <a:noFill/>
          <a:ln w="9525" cap="flat" cmpd="sng">
            <a:solidFill>
              <a:schemeClr val="dk2"/>
            </a:solidFill>
            <a:prstDash val="solid"/>
            <a:round/>
            <a:headEnd type="none" w="med" len="med"/>
            <a:tailEnd type="triangle" w="med" len="med"/>
          </a:ln>
        </p:spPr>
      </p:cxnSp>
      <p:sp>
        <p:nvSpPr>
          <p:cNvPr id="3846" name="Google Shape;3846;p256"/>
          <p:cNvSpPr txBox="1"/>
          <p:nvPr/>
        </p:nvSpPr>
        <p:spPr>
          <a:xfrm>
            <a:off x="2577250" y="1929057"/>
            <a:ext cx="2875800" cy="40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b="1">
                <a:solidFill>
                  <a:schemeClr val="dk1"/>
                </a:solidFill>
                <a:latin typeface="Malgun Gothic"/>
                <a:ea typeface="Malgun Gothic"/>
                <a:cs typeface="Malgun Gothic"/>
                <a:sym typeface="Malgun Gothic"/>
              </a:rPr>
              <a:t>SRS</a:t>
            </a:r>
            <a:r>
              <a:rPr lang="ko-KR">
                <a:solidFill>
                  <a:schemeClr val="dk1"/>
                </a:solidFill>
                <a:latin typeface="Malgun Gothic"/>
                <a:ea typeface="Malgun Gothic"/>
                <a:cs typeface="Malgun Gothic"/>
                <a:sym typeface="Malgun Gothic"/>
              </a:rPr>
              <a:t> size </a:t>
            </a:r>
            <a:r>
              <a:rPr lang="ko-KR" sz="1500" b="1" i="1">
                <a:solidFill>
                  <a:schemeClr val="dk1"/>
                </a:solidFill>
                <a:latin typeface="Times New Roman"/>
                <a:ea typeface="Times New Roman"/>
                <a:cs typeface="Times New Roman"/>
                <a:sym typeface="Times New Roman"/>
              </a:rPr>
              <a:t>n</a:t>
            </a:r>
            <a:endParaRPr sz="1500" b="1" i="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ko-KR" sz="1200" b="1">
                <a:solidFill>
                  <a:schemeClr val="dk1"/>
                </a:solidFill>
                <a:latin typeface="Malgun Gothic"/>
                <a:ea typeface="Malgun Gothic"/>
                <a:cs typeface="Malgun Gothic"/>
                <a:sym typeface="Malgun Gothic"/>
              </a:rPr>
              <a:t>( 단순 무작위 표본추출, 표본크기 </a:t>
            </a:r>
            <a:r>
              <a:rPr lang="ko-KR" sz="1500" b="1" i="1">
                <a:solidFill>
                  <a:schemeClr val="dk1"/>
                </a:solidFill>
                <a:latin typeface="Times New Roman"/>
                <a:ea typeface="Times New Roman"/>
                <a:cs typeface="Times New Roman"/>
                <a:sym typeface="Times New Roman"/>
              </a:rPr>
              <a:t>n</a:t>
            </a:r>
            <a:r>
              <a:rPr lang="ko-KR" sz="1200" b="1" i="1">
                <a:solidFill>
                  <a:schemeClr val="dk1"/>
                </a:solidFill>
                <a:latin typeface="Times New Roman"/>
                <a:ea typeface="Times New Roman"/>
                <a:cs typeface="Times New Roman"/>
                <a:sym typeface="Times New Roman"/>
              </a:rPr>
              <a:t> </a:t>
            </a:r>
            <a:r>
              <a:rPr lang="ko-KR" sz="1200" b="1">
                <a:solidFill>
                  <a:schemeClr val="dk1"/>
                </a:solidFill>
                <a:latin typeface="Times New Roman"/>
                <a:ea typeface="Times New Roman"/>
                <a:cs typeface="Times New Roman"/>
                <a:sym typeface="Times New Roman"/>
              </a:rPr>
              <a:t>)</a:t>
            </a:r>
            <a:endParaRPr sz="1500" b="1" i="1">
              <a:solidFill>
                <a:schemeClr val="dk1"/>
              </a:solidFill>
              <a:latin typeface="Times New Roman"/>
              <a:ea typeface="Times New Roman"/>
              <a:cs typeface="Times New Roman"/>
              <a:sym typeface="Times New Roman"/>
            </a:endParaRPr>
          </a:p>
        </p:txBody>
      </p:sp>
      <p:cxnSp>
        <p:nvCxnSpPr>
          <p:cNvPr id="3847" name="Google Shape;3847;p256"/>
          <p:cNvCxnSpPr/>
          <p:nvPr/>
        </p:nvCxnSpPr>
        <p:spPr>
          <a:xfrm>
            <a:off x="2454000" y="3064500"/>
            <a:ext cx="2259000" cy="0"/>
          </a:xfrm>
          <a:prstGeom prst="straightConnector1">
            <a:avLst/>
          </a:prstGeom>
          <a:noFill/>
          <a:ln w="9525" cap="flat" cmpd="sng">
            <a:solidFill>
              <a:schemeClr val="dk2"/>
            </a:solidFill>
            <a:prstDash val="solid"/>
            <a:round/>
            <a:headEnd type="none" w="med" len="med"/>
            <a:tailEnd type="triangle" w="med" len="med"/>
          </a:ln>
        </p:spPr>
      </p:cxnSp>
      <p:cxnSp>
        <p:nvCxnSpPr>
          <p:cNvPr id="3848" name="Google Shape;3848;p256"/>
          <p:cNvCxnSpPr/>
          <p:nvPr/>
        </p:nvCxnSpPr>
        <p:spPr>
          <a:xfrm>
            <a:off x="2454000" y="3445500"/>
            <a:ext cx="2259000" cy="0"/>
          </a:xfrm>
          <a:prstGeom prst="straightConnector1">
            <a:avLst/>
          </a:prstGeom>
          <a:noFill/>
          <a:ln w="9525" cap="flat" cmpd="sng">
            <a:solidFill>
              <a:schemeClr val="dk2"/>
            </a:solidFill>
            <a:prstDash val="solid"/>
            <a:round/>
            <a:headEnd type="none" w="med" len="med"/>
            <a:tailEnd type="triangle" w="med" len="med"/>
          </a:ln>
        </p:spPr>
      </p:cxnSp>
      <p:sp>
        <p:nvSpPr>
          <p:cNvPr id="3849" name="Google Shape;3849;p256"/>
          <p:cNvSpPr/>
          <p:nvPr/>
        </p:nvSpPr>
        <p:spPr>
          <a:xfrm>
            <a:off x="3580800" y="3632875"/>
            <a:ext cx="54600" cy="63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50" name="Google Shape;3850;p256"/>
          <p:cNvSpPr/>
          <p:nvPr/>
        </p:nvSpPr>
        <p:spPr>
          <a:xfrm>
            <a:off x="3580800" y="3785275"/>
            <a:ext cx="54600" cy="63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51" name="Google Shape;3851;p256"/>
          <p:cNvSpPr/>
          <p:nvPr/>
        </p:nvSpPr>
        <p:spPr>
          <a:xfrm>
            <a:off x="3580800" y="3937675"/>
            <a:ext cx="54600" cy="63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52" name="Google Shape;3852;p256" descr="{&quot;backgroundColor&quot;:&quot;#FFFFFF&quot;,&quot;aid&quot;:null,&quot;code&quot;:&quot;$$\\overline{x}$$&quot;,&quot;type&quot;:&quot;$$&quot;,&quot;backgroundColorModified&quot;:false,&quot;font&quot;:{&quot;size&quot;:23.5,&quot;color&quot;:&quot;#000000&quot;,&quot;family&quot;:&quot;Tahoma&quot;},&quot;id&quot;:&quot;214&quot;,&quot;ts&quot;:1724224795118,&quot;cs&quot;:&quot;AliZonMiTpfzSD9TwgjJkw==&quot;,&quot;size&quot;:{&quot;width&quot;:18.83990131233595,&quot;height&quot;:21.563235433070847}}"/>
          <p:cNvPicPr preferRelativeResize="0"/>
          <p:nvPr/>
        </p:nvPicPr>
        <p:blipFill>
          <a:blip r:embed="rId4">
            <a:alphaModFix/>
          </a:blip>
          <a:stretch>
            <a:fillRect/>
          </a:stretch>
        </p:blipFill>
        <p:spPr>
          <a:xfrm>
            <a:off x="4843179" y="2580808"/>
            <a:ext cx="179450" cy="205390"/>
          </a:xfrm>
          <a:prstGeom prst="rect">
            <a:avLst/>
          </a:prstGeom>
          <a:noFill/>
          <a:ln>
            <a:noFill/>
          </a:ln>
        </p:spPr>
      </p:pic>
      <p:pic>
        <p:nvPicPr>
          <p:cNvPr id="3853" name="Google Shape;3853;p256" descr="{&quot;backgroundColor&quot;:&quot;#FFFFFF&quot;,&quot;aid&quot;:null,&quot;code&quot;:&quot;$$\\overline{x}$$&quot;,&quot;type&quot;:&quot;$$&quot;,&quot;backgroundColorModified&quot;:false,&quot;font&quot;:{&quot;size&quot;:23.5,&quot;color&quot;:&quot;#000000&quot;,&quot;family&quot;:&quot;Tahoma&quot;},&quot;id&quot;:&quot;214&quot;,&quot;ts&quot;:1724224795118,&quot;cs&quot;:&quot;AliZonMiTpfzSD9TwgjJkw==&quot;,&quot;size&quot;:{&quot;width&quot;:18.83990131233595,&quot;height&quot;:21.563235433070847}}"/>
          <p:cNvPicPr preferRelativeResize="0"/>
          <p:nvPr/>
        </p:nvPicPr>
        <p:blipFill>
          <a:blip r:embed="rId4">
            <a:alphaModFix/>
          </a:blip>
          <a:stretch>
            <a:fillRect/>
          </a:stretch>
        </p:blipFill>
        <p:spPr>
          <a:xfrm>
            <a:off x="4843179" y="2961808"/>
            <a:ext cx="179450" cy="205390"/>
          </a:xfrm>
          <a:prstGeom prst="rect">
            <a:avLst/>
          </a:prstGeom>
          <a:noFill/>
          <a:ln>
            <a:noFill/>
          </a:ln>
        </p:spPr>
      </p:pic>
      <p:pic>
        <p:nvPicPr>
          <p:cNvPr id="3854" name="Google Shape;3854;p256" descr="{&quot;backgroundColor&quot;:&quot;#FFFFFF&quot;,&quot;aid&quot;:null,&quot;code&quot;:&quot;$$\\overline{x}$$&quot;,&quot;type&quot;:&quot;$$&quot;,&quot;backgroundColorModified&quot;:false,&quot;font&quot;:{&quot;size&quot;:23.5,&quot;color&quot;:&quot;#000000&quot;,&quot;family&quot;:&quot;Tahoma&quot;},&quot;id&quot;:&quot;214&quot;,&quot;ts&quot;:1724224795118,&quot;cs&quot;:&quot;AliZonMiTpfzSD9TwgjJkw==&quot;,&quot;size&quot;:{&quot;width&quot;:18.83990131233595,&quot;height&quot;:21.563235433070847}}"/>
          <p:cNvPicPr preferRelativeResize="0"/>
          <p:nvPr/>
        </p:nvPicPr>
        <p:blipFill>
          <a:blip r:embed="rId4">
            <a:alphaModFix/>
          </a:blip>
          <a:stretch>
            <a:fillRect/>
          </a:stretch>
        </p:blipFill>
        <p:spPr>
          <a:xfrm>
            <a:off x="4843179" y="3342808"/>
            <a:ext cx="179450" cy="205390"/>
          </a:xfrm>
          <a:prstGeom prst="rect">
            <a:avLst/>
          </a:prstGeom>
          <a:noFill/>
          <a:ln>
            <a:noFill/>
          </a:ln>
        </p:spPr>
      </p:pic>
      <p:sp>
        <p:nvSpPr>
          <p:cNvPr id="3855" name="Google Shape;3855;p256"/>
          <p:cNvSpPr/>
          <p:nvPr/>
        </p:nvSpPr>
        <p:spPr>
          <a:xfrm flipH="1">
            <a:off x="5273550" y="2516325"/>
            <a:ext cx="179400" cy="17223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56" name="Google Shape;3856;p256"/>
          <p:cNvSpPr txBox="1"/>
          <p:nvPr/>
        </p:nvSpPr>
        <p:spPr>
          <a:xfrm>
            <a:off x="704486" y="1901825"/>
            <a:ext cx="1283700" cy="38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sz="1300" b="1">
                <a:solidFill>
                  <a:schemeClr val="dk1"/>
                </a:solidFill>
                <a:latin typeface="Malgun Gothic"/>
                <a:ea typeface="Malgun Gothic"/>
                <a:cs typeface="Malgun Gothic"/>
                <a:sym typeface="Malgun Gothic"/>
              </a:rPr>
              <a:t>POPULATION</a:t>
            </a:r>
            <a:endParaRPr sz="1300" b="1">
              <a:solidFill>
                <a:schemeClr val="dk1"/>
              </a:solidFill>
              <a:latin typeface="Malgun Gothic"/>
              <a:ea typeface="Malgun Gothic"/>
              <a:cs typeface="Malgun Gothic"/>
              <a:sym typeface="Malgun Gothic"/>
            </a:endParaRPr>
          </a:p>
          <a:p>
            <a:pPr marL="0" lvl="0" indent="0" algn="l" rtl="0">
              <a:spcBef>
                <a:spcPts val="0"/>
              </a:spcBef>
              <a:spcAft>
                <a:spcPts val="0"/>
              </a:spcAft>
              <a:buNone/>
            </a:pPr>
            <a:r>
              <a:rPr lang="ko-KR" sz="1200" b="1">
                <a:solidFill>
                  <a:schemeClr val="dk1"/>
                </a:solidFill>
                <a:latin typeface="Malgun Gothic"/>
                <a:ea typeface="Malgun Gothic"/>
                <a:cs typeface="Malgun Gothic"/>
                <a:sym typeface="Malgun Gothic"/>
              </a:rPr>
              <a:t>(모집단)</a:t>
            </a:r>
            <a:endParaRPr b="1">
              <a:latin typeface="Malgun Gothic"/>
              <a:ea typeface="Malgun Gothic"/>
              <a:cs typeface="Malgun Gothic"/>
              <a:sym typeface="Malgun Gothic"/>
            </a:endParaRPr>
          </a:p>
        </p:txBody>
      </p:sp>
      <p:grpSp>
        <p:nvGrpSpPr>
          <p:cNvPr id="3857" name="Google Shape;3857;p256"/>
          <p:cNvGrpSpPr/>
          <p:nvPr/>
        </p:nvGrpSpPr>
        <p:grpSpPr>
          <a:xfrm>
            <a:off x="5574775" y="1703303"/>
            <a:ext cx="3273951" cy="3159500"/>
            <a:chOff x="5803375" y="1703303"/>
            <a:chExt cx="3273951" cy="3159500"/>
          </a:xfrm>
        </p:grpSpPr>
        <p:pic>
          <p:nvPicPr>
            <p:cNvPr id="3858" name="Google Shape;3858;p256"/>
            <p:cNvPicPr preferRelativeResize="0"/>
            <p:nvPr/>
          </p:nvPicPr>
          <p:blipFill rotWithShape="1">
            <a:blip r:embed="rId5">
              <a:alphaModFix/>
            </a:blip>
            <a:srcRect l="3786" r="2245"/>
            <a:stretch/>
          </p:blipFill>
          <p:spPr>
            <a:xfrm>
              <a:off x="5803375" y="1703303"/>
              <a:ext cx="3273951" cy="2640715"/>
            </a:xfrm>
            <a:prstGeom prst="rect">
              <a:avLst/>
            </a:prstGeom>
            <a:noFill/>
            <a:ln>
              <a:noFill/>
            </a:ln>
          </p:spPr>
        </p:pic>
        <p:pic>
          <p:nvPicPr>
            <p:cNvPr id="3859" name="Google Shape;3859;p256" descr="{&quot;id&quot;:&quot;212&quot;,&quot;type&quot;:&quot;$$&quot;,&quot;code&quot;:&quot;$$\\c{ff0000}{\\dfrac{\\sigma}{{\\sqrt[]{n}}}}$$&quot;,&quot;backgroundColor&quot;:&quot;#FFFFFF&quot;,&quot;font&quot;:{&quot;family&quot;:&quot;Arial&quot;,&quot;color&quot;:&quot;#000000&quot;,&quot;size&quot;:12},&quot;aid&quot;:null,&quot;backgroundColorModified&quot;:false,&quot;ts&quot;:1724227721621,&quot;cs&quot;:&quot;DzHcfxkCVFVJKw8jnCi//Q==&quot;,&quot;size&quot;:{&quot;width&quot;:31.333333333333332,&quot;height&quot;:40}}"/>
            <p:cNvPicPr preferRelativeResize="0"/>
            <p:nvPr/>
          </p:nvPicPr>
          <p:blipFill>
            <a:blip r:embed="rId6">
              <a:alphaModFix/>
            </a:blip>
            <a:stretch>
              <a:fillRect/>
            </a:stretch>
          </p:blipFill>
          <p:spPr>
            <a:xfrm>
              <a:off x="7611814" y="4404082"/>
              <a:ext cx="355339" cy="458721"/>
            </a:xfrm>
            <a:prstGeom prst="rect">
              <a:avLst/>
            </a:prstGeom>
            <a:noFill/>
            <a:ln>
              <a:noFill/>
            </a:ln>
          </p:spPr>
        </p:pic>
        <p:pic>
          <p:nvPicPr>
            <p:cNvPr id="3860" name="Google Shape;3860;p256" descr="{&quot;aid&quot;:null,&quot;font&quot;:{&quot;size&quot;:21.5,&quot;family&quot;:&quot;Arial&quot;,&quot;color&quot;:&quot;#000000&quot;},&quot;type&quot;:&quot;$$&quot;,&quot;id&quot;:&quot;212&quot;,&quot;backgroundColorModified&quot;:false,&quot;code&quot;:&quot;$$\\sigma$$&quot;,&quot;backgroundColor&quot;:&quot;#FFFFFF&quot;,&quot;ts&quot;:1724227461480,&quot;cs&quot;:&quot;jVSdYBfbTyQMvpG0z+y+DQ==&quot;,&quot;size&quot;:{&quot;width&quot;:18.839896062992178,&quot;height&quot;:15.193517060367482}}"/>
            <p:cNvPicPr preferRelativeResize="0"/>
            <p:nvPr/>
          </p:nvPicPr>
          <p:blipFill>
            <a:blip r:embed="rId7">
              <a:alphaModFix/>
            </a:blip>
            <a:stretch>
              <a:fillRect/>
            </a:stretch>
          </p:blipFill>
          <p:spPr>
            <a:xfrm>
              <a:off x="8056999" y="4375080"/>
              <a:ext cx="143647" cy="117144"/>
            </a:xfrm>
            <a:prstGeom prst="rect">
              <a:avLst/>
            </a:prstGeom>
            <a:noFill/>
            <a:ln>
              <a:noFill/>
            </a:ln>
          </p:spPr>
        </p:pic>
        <p:cxnSp>
          <p:nvCxnSpPr>
            <p:cNvPr id="3861" name="Google Shape;3861;p256"/>
            <p:cNvCxnSpPr>
              <a:endCxn id="3858" idx="2"/>
            </p:cNvCxnSpPr>
            <p:nvPr/>
          </p:nvCxnSpPr>
          <p:spPr>
            <a:xfrm>
              <a:off x="7440350" y="2306717"/>
              <a:ext cx="0" cy="2037300"/>
            </a:xfrm>
            <a:prstGeom prst="straightConnector1">
              <a:avLst/>
            </a:prstGeom>
            <a:noFill/>
            <a:ln w="9525" cap="flat" cmpd="sng">
              <a:solidFill>
                <a:schemeClr val="dk2"/>
              </a:solidFill>
              <a:prstDash val="dot"/>
              <a:round/>
              <a:headEnd type="none" w="med" len="med"/>
              <a:tailEnd type="none" w="med" len="med"/>
            </a:ln>
          </p:spPr>
        </p:cxnSp>
        <p:pic>
          <p:nvPicPr>
            <p:cNvPr id="3862" name="Google Shape;3862;p256" descr="{&quot;type&quot;:&quot;$$&quot;,&quot;backgroundColor&quot;:&quot;#FFFFFF&quot;,&quot;code&quot;:&quot;$$\\mu$$&quot;,&quot;backgroundColorModified&quot;:false,&quot;font&quot;:{&quot;family&quot;:&quot;Arial&quot;,&quot;size&quot;:21.5,&quot;color&quot;:&quot;#000000&quot;},&quot;id&quot;:&quot;212&quot;,&quot;aid&quot;:null,&quot;ts&quot;:1724227688910,&quot;cs&quot;:&quot;rhvv1uhsaP+v4PUxtxgKIA==&quot;,&quot;size&quot;:{&quot;width&quot;:19,&quot;height&quot;:22.166666666666668}}"/>
            <p:cNvPicPr preferRelativeResize="0"/>
            <p:nvPr/>
          </p:nvPicPr>
          <p:blipFill>
            <a:blip r:embed="rId8">
              <a:alphaModFix/>
            </a:blip>
            <a:stretch>
              <a:fillRect/>
            </a:stretch>
          </p:blipFill>
          <p:spPr>
            <a:xfrm>
              <a:off x="7369816" y="4364120"/>
              <a:ext cx="143647" cy="169462"/>
            </a:xfrm>
            <a:prstGeom prst="rect">
              <a:avLst/>
            </a:prstGeom>
            <a:noFill/>
            <a:ln>
              <a:noFill/>
            </a:ln>
          </p:spPr>
        </p:pic>
        <p:sp>
          <p:nvSpPr>
            <p:cNvPr id="3863" name="Google Shape;3863;p256"/>
            <p:cNvSpPr/>
            <p:nvPr/>
          </p:nvSpPr>
          <p:spPr>
            <a:xfrm>
              <a:off x="6757675" y="2279925"/>
              <a:ext cx="54600" cy="1353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4" name="Google Shape;3864;p256"/>
            <p:cNvSpPr/>
            <p:nvPr/>
          </p:nvSpPr>
          <p:spPr>
            <a:xfrm>
              <a:off x="7094575" y="2279925"/>
              <a:ext cx="54600" cy="681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5" name="Google Shape;3865;p256"/>
            <p:cNvSpPr/>
            <p:nvPr/>
          </p:nvSpPr>
          <p:spPr>
            <a:xfrm>
              <a:off x="7780375" y="2279925"/>
              <a:ext cx="143700" cy="681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6" name="Google Shape;3866;p256"/>
            <p:cNvSpPr/>
            <p:nvPr/>
          </p:nvSpPr>
          <p:spPr>
            <a:xfrm>
              <a:off x="7798614" y="2377607"/>
              <a:ext cx="143700" cy="681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7" name="Google Shape;3867;p256"/>
            <p:cNvSpPr/>
            <p:nvPr/>
          </p:nvSpPr>
          <p:spPr>
            <a:xfrm>
              <a:off x="8063695" y="2274644"/>
              <a:ext cx="143700" cy="1353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8" name="Google Shape;3868;p256"/>
            <p:cNvSpPr/>
            <p:nvPr/>
          </p:nvSpPr>
          <p:spPr>
            <a:xfrm>
              <a:off x="5982517" y="2235537"/>
              <a:ext cx="3091800" cy="63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9" name="Google Shape;3869;p256"/>
            <p:cNvSpPr/>
            <p:nvPr/>
          </p:nvSpPr>
          <p:spPr>
            <a:xfrm>
              <a:off x="5970763" y="1760097"/>
              <a:ext cx="3091800" cy="63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70" name="Google Shape;3870;p256"/>
            <p:cNvSpPr/>
            <p:nvPr/>
          </p:nvSpPr>
          <p:spPr>
            <a:xfrm>
              <a:off x="5980616" y="1714527"/>
              <a:ext cx="143700" cy="681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71" name="Google Shape;3871;p256"/>
            <p:cNvSpPr/>
            <p:nvPr/>
          </p:nvSpPr>
          <p:spPr>
            <a:xfrm>
              <a:off x="8790896" y="1714527"/>
              <a:ext cx="143700" cy="681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3875"/>
        <p:cNvGrpSpPr/>
        <p:nvPr/>
      </p:nvGrpSpPr>
      <p:grpSpPr>
        <a:xfrm>
          <a:off x="0" y="0"/>
          <a:ext cx="0" cy="0"/>
          <a:chOff x="0" y="0"/>
          <a:chExt cx="0" cy="0"/>
        </a:xfrm>
      </p:grpSpPr>
      <p:sp>
        <p:nvSpPr>
          <p:cNvPr id="3876" name="Google Shape;3876;p25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t분포</a:t>
            </a:r>
            <a:endParaRPr/>
          </a:p>
        </p:txBody>
      </p:sp>
      <p:sp>
        <p:nvSpPr>
          <p:cNvPr id="3877" name="Google Shape;3877;p25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878" name="Google Shape;3878;p25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257</a:t>
            </a:fld>
            <a:endParaRPr/>
          </a:p>
        </p:txBody>
      </p:sp>
      <p:graphicFrame>
        <p:nvGraphicFramePr>
          <p:cNvPr id="3879" name="Google Shape;3879;p257"/>
          <p:cNvGraphicFramePr/>
          <p:nvPr/>
        </p:nvGraphicFramePr>
        <p:xfrm>
          <a:off x="342900" y="2592747"/>
          <a:ext cx="4584300" cy="3482625"/>
        </p:xfrm>
        <a:graphic>
          <a:graphicData uri="http://schemas.openxmlformats.org/drawingml/2006/table">
            <a:tbl>
              <a:tblPr>
                <a:noFill/>
                <a:tableStyleId>{0944CDFF-17AD-4667-B9B5-D25C10F7F634}</a:tableStyleId>
              </a:tblPr>
              <a:tblGrid>
                <a:gridCol w="513950">
                  <a:extLst>
                    <a:ext uri="{9D8B030D-6E8A-4147-A177-3AD203B41FA5}">
                      <a16:colId xmlns:a16="http://schemas.microsoft.com/office/drawing/2014/main" val="20000"/>
                    </a:ext>
                  </a:extLst>
                </a:gridCol>
                <a:gridCol w="833100">
                  <a:extLst>
                    <a:ext uri="{9D8B030D-6E8A-4147-A177-3AD203B41FA5}">
                      <a16:colId xmlns:a16="http://schemas.microsoft.com/office/drawing/2014/main" val="20001"/>
                    </a:ext>
                  </a:extLst>
                </a:gridCol>
                <a:gridCol w="733575">
                  <a:extLst>
                    <a:ext uri="{9D8B030D-6E8A-4147-A177-3AD203B41FA5}">
                      <a16:colId xmlns:a16="http://schemas.microsoft.com/office/drawing/2014/main" val="20002"/>
                    </a:ext>
                  </a:extLst>
                </a:gridCol>
                <a:gridCol w="1031825">
                  <a:extLst>
                    <a:ext uri="{9D8B030D-6E8A-4147-A177-3AD203B41FA5}">
                      <a16:colId xmlns:a16="http://schemas.microsoft.com/office/drawing/2014/main" val="20003"/>
                    </a:ext>
                  </a:extLst>
                </a:gridCol>
                <a:gridCol w="1471850">
                  <a:extLst>
                    <a:ext uri="{9D8B030D-6E8A-4147-A177-3AD203B41FA5}">
                      <a16:colId xmlns:a16="http://schemas.microsoft.com/office/drawing/2014/main" val="20004"/>
                    </a:ext>
                  </a:extLst>
                </a:gridCol>
              </a:tblGrid>
              <a:tr h="664125">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Formula</a:t>
                      </a:r>
                      <a:endParaRPr sz="11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Statistic</a:t>
                      </a:r>
                      <a:endParaRPr sz="11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Sample size</a:t>
                      </a:r>
                      <a:endParaRPr sz="11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ko-KR" sz="1100">
                          <a:latin typeface="Malgun Gothic"/>
                          <a:ea typeface="Malgun Gothic"/>
                          <a:cs typeface="Malgun Gothic"/>
                          <a:sym typeface="Malgun Gothic"/>
                        </a:rPr>
                        <a:t>confidence interval</a:t>
                      </a:r>
                      <a:endParaRPr sz="1100">
                        <a:latin typeface="Malgun Gothic"/>
                        <a:ea typeface="Malgun Gothic"/>
                        <a:cs typeface="Malgun Gothic"/>
                        <a:sym typeface="Malgun Gothic"/>
                      </a:endParaRPr>
                    </a:p>
                    <a:p>
                      <a:pPr marL="0" lvl="0" indent="0" algn="ctr" rtl="0">
                        <a:spcBef>
                          <a:spcPts val="0"/>
                        </a:spcBef>
                        <a:spcAft>
                          <a:spcPts val="0"/>
                        </a:spcAft>
                        <a:buClr>
                          <a:schemeClr val="dk1"/>
                        </a:buClr>
                        <a:buSzPts val="1100"/>
                        <a:buFont typeface="Arial"/>
                        <a:buNone/>
                      </a:pPr>
                      <a:r>
                        <a:rPr lang="ko-KR" sz="1100">
                          <a:solidFill>
                            <a:schemeClr val="dk1"/>
                          </a:solidFill>
                          <a:latin typeface="Malgun Gothic"/>
                          <a:ea typeface="Malgun Gothic"/>
                          <a:cs typeface="Malgun Gothic"/>
                          <a:sym typeface="Malgun Gothic"/>
                        </a:rPr>
                        <a:t>95% </a:t>
                      </a:r>
                      <a:endParaRPr sz="1100">
                        <a:latin typeface="Malgun Gothic"/>
                        <a:ea typeface="Malgun Gothic"/>
                        <a:cs typeface="Malgun Gothic"/>
                        <a:sym typeface="Malgun Gothic"/>
                      </a:endParaRPr>
                    </a:p>
                  </a:txBody>
                  <a:tcPr marL="91425" marR="91425" marT="91425" marB="91425" anchor="ctr">
                    <a:solidFill>
                      <a:srgbClr val="F3F3F3"/>
                    </a:solidFill>
                  </a:tcPr>
                </a:tc>
                <a:extLst>
                  <a:ext uri="{0D108BD9-81ED-4DB2-BD59-A6C34878D82A}">
                    <a16:rowId xmlns:a16="http://schemas.microsoft.com/office/drawing/2014/main" val="10000"/>
                  </a:ext>
                </a:extLst>
              </a:tr>
              <a:tr h="5637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(a)</a:t>
                      </a:r>
                      <a:endParaRPr sz="12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i="1">
                          <a:latin typeface="Malgun Gothic"/>
                          <a:ea typeface="Malgun Gothic"/>
                          <a:cs typeface="Malgun Gothic"/>
                          <a:sym typeface="Malgun Gothic"/>
                        </a:rPr>
                        <a:t>t</a:t>
                      </a:r>
                      <a:endParaRPr sz="1200" i="1">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4</a:t>
                      </a:r>
                      <a:endParaRPr sz="1200">
                        <a:latin typeface="Malgun Gothic"/>
                        <a:ea typeface="Malgun Gothic"/>
                        <a:cs typeface="Malgun Gothic"/>
                        <a:sym typeface="Malgun Gothic"/>
                      </a:endParaRPr>
                    </a:p>
                  </a:txBody>
                  <a:tcPr marL="0" marR="0" marT="0" marB="0" anchor="ctr"/>
                </a:tc>
                <a:tc>
                  <a:txBody>
                    <a:bodyPr/>
                    <a:lstStyle/>
                    <a:p>
                      <a:pPr marL="0" lvl="0" indent="0" algn="l" rtl="0">
                        <a:spcBef>
                          <a:spcPts val="0"/>
                        </a:spcBef>
                        <a:spcAft>
                          <a:spcPts val="0"/>
                        </a:spcAft>
                        <a:buNone/>
                      </a:pPr>
                      <a:r>
                        <a:rPr lang="ko-KR" sz="1200">
                          <a:latin typeface="Malgun Gothic"/>
                          <a:ea typeface="Malgun Gothic"/>
                          <a:cs typeface="Malgun Gothic"/>
                          <a:sym typeface="Malgun Gothic"/>
                        </a:rPr>
                        <a:t>±3.182</a:t>
                      </a:r>
                      <a:endParaRPr sz="1200">
                        <a:latin typeface="Malgun Gothic"/>
                        <a:ea typeface="Malgun Gothic"/>
                        <a:cs typeface="Malgun Gothic"/>
                        <a:sym typeface="Malgun Gothic"/>
                      </a:endParaRPr>
                    </a:p>
                  </a:txBody>
                  <a:tcPr marL="558000" marR="91425" marT="91425" marB="91425" anchor="ctr"/>
                </a:tc>
                <a:extLst>
                  <a:ext uri="{0D108BD9-81ED-4DB2-BD59-A6C34878D82A}">
                    <a16:rowId xmlns:a16="http://schemas.microsoft.com/office/drawing/2014/main" val="10001"/>
                  </a:ext>
                </a:extLst>
              </a:tr>
              <a:tr h="5637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(b)</a:t>
                      </a:r>
                      <a:endParaRPr sz="12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i="1">
                          <a:latin typeface="Malgun Gothic"/>
                          <a:ea typeface="Malgun Gothic"/>
                          <a:cs typeface="Malgun Gothic"/>
                          <a:sym typeface="Malgun Gothic"/>
                        </a:rPr>
                        <a:t>t</a:t>
                      </a:r>
                      <a:endParaRPr sz="1200" i="1">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60</a:t>
                      </a:r>
                      <a:endParaRPr sz="1200">
                        <a:latin typeface="Malgun Gothic"/>
                        <a:ea typeface="Malgun Gothic"/>
                        <a:cs typeface="Malgun Gothic"/>
                        <a:sym typeface="Malgun Gothic"/>
                      </a:endParaRPr>
                    </a:p>
                  </a:txBody>
                  <a:tcPr marL="0" marR="0" marT="0" marB="0"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a:t>
                      </a:r>
                      <a:r>
                        <a:rPr lang="ko-KR" sz="1200">
                          <a:latin typeface="Malgun Gothic"/>
                          <a:ea typeface="Malgun Gothic"/>
                          <a:cs typeface="Malgun Gothic"/>
                          <a:sym typeface="Malgun Gothic"/>
                        </a:rPr>
                        <a:t>2.001</a:t>
                      </a:r>
                      <a:endParaRPr sz="1200">
                        <a:latin typeface="Malgun Gothic"/>
                        <a:ea typeface="Malgun Gothic"/>
                        <a:cs typeface="Malgun Gothic"/>
                        <a:sym typeface="Malgun Gothic"/>
                      </a:endParaRPr>
                    </a:p>
                  </a:txBody>
                  <a:tcPr marL="558000" marR="91425" marT="91425" marB="91425" anchor="ctr"/>
                </a:tc>
                <a:extLst>
                  <a:ext uri="{0D108BD9-81ED-4DB2-BD59-A6C34878D82A}">
                    <a16:rowId xmlns:a16="http://schemas.microsoft.com/office/drawing/2014/main" val="10002"/>
                  </a:ext>
                </a:extLst>
              </a:tr>
              <a:tr h="5637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(c)</a:t>
                      </a:r>
                      <a:endParaRPr sz="12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i="1">
                          <a:latin typeface="Malgun Gothic"/>
                          <a:ea typeface="Malgun Gothic"/>
                          <a:cs typeface="Malgun Gothic"/>
                          <a:sym typeface="Malgun Gothic"/>
                        </a:rPr>
                        <a:t>t</a:t>
                      </a:r>
                      <a:endParaRPr sz="1200" i="1">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200</a:t>
                      </a:r>
                      <a:endParaRPr sz="1200">
                        <a:latin typeface="Malgun Gothic"/>
                        <a:ea typeface="Malgun Gothic"/>
                        <a:cs typeface="Malgun Gothic"/>
                        <a:sym typeface="Malgun Gothic"/>
                      </a:endParaRPr>
                    </a:p>
                  </a:txBody>
                  <a:tcPr marL="0" marR="0" marT="0" marB="0"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a:t>
                      </a:r>
                      <a:r>
                        <a:rPr lang="ko-KR" sz="1200">
                          <a:latin typeface="Malgun Gothic"/>
                          <a:ea typeface="Malgun Gothic"/>
                          <a:cs typeface="Malgun Gothic"/>
                          <a:sym typeface="Malgun Gothic"/>
                        </a:rPr>
                        <a:t>1.972</a:t>
                      </a:r>
                      <a:endParaRPr sz="1200">
                        <a:latin typeface="Malgun Gothic"/>
                        <a:ea typeface="Malgun Gothic"/>
                        <a:cs typeface="Malgun Gothic"/>
                        <a:sym typeface="Malgun Gothic"/>
                      </a:endParaRPr>
                    </a:p>
                  </a:txBody>
                  <a:tcPr marL="558000" marR="91425" marT="91425" marB="91425" anchor="ctr"/>
                </a:tc>
                <a:extLst>
                  <a:ext uri="{0D108BD9-81ED-4DB2-BD59-A6C34878D82A}">
                    <a16:rowId xmlns:a16="http://schemas.microsoft.com/office/drawing/2014/main" val="10003"/>
                  </a:ext>
                </a:extLst>
              </a:tr>
              <a:tr h="5637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(d)</a:t>
                      </a:r>
                      <a:endParaRPr sz="12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i="1">
                          <a:latin typeface="Malgun Gothic"/>
                          <a:ea typeface="Malgun Gothic"/>
                          <a:cs typeface="Malgun Gothic"/>
                          <a:sym typeface="Malgun Gothic"/>
                        </a:rPr>
                        <a:t>t</a:t>
                      </a:r>
                      <a:endParaRPr sz="1200" i="1">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1000</a:t>
                      </a:r>
                      <a:endParaRPr sz="1200">
                        <a:latin typeface="Malgun Gothic"/>
                        <a:ea typeface="Malgun Gothic"/>
                        <a:cs typeface="Malgun Gothic"/>
                        <a:sym typeface="Malgun Gothic"/>
                      </a:endParaRPr>
                    </a:p>
                  </a:txBody>
                  <a:tcPr marL="0" marR="0" marT="0" marB="0"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a:t>
                      </a:r>
                      <a:r>
                        <a:rPr lang="ko-KR" sz="1200">
                          <a:latin typeface="Malgun Gothic"/>
                          <a:ea typeface="Malgun Gothic"/>
                          <a:cs typeface="Malgun Gothic"/>
                          <a:sym typeface="Malgun Gothic"/>
                        </a:rPr>
                        <a:t>1.962</a:t>
                      </a:r>
                      <a:endParaRPr sz="1200">
                        <a:latin typeface="Malgun Gothic"/>
                        <a:ea typeface="Malgun Gothic"/>
                        <a:cs typeface="Malgun Gothic"/>
                        <a:sym typeface="Malgun Gothic"/>
                      </a:endParaRPr>
                    </a:p>
                  </a:txBody>
                  <a:tcPr marL="558000" marR="91425" marT="91425" marB="91425" anchor="ctr"/>
                </a:tc>
                <a:extLst>
                  <a:ext uri="{0D108BD9-81ED-4DB2-BD59-A6C34878D82A}">
                    <a16:rowId xmlns:a16="http://schemas.microsoft.com/office/drawing/2014/main" val="10004"/>
                  </a:ext>
                </a:extLst>
              </a:tr>
              <a:tr h="563700">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(e)</a:t>
                      </a:r>
                      <a:endParaRPr sz="1200">
                        <a:latin typeface="Malgun Gothic"/>
                        <a:ea typeface="Malgun Gothic"/>
                        <a:cs typeface="Malgun Gothic"/>
                        <a:sym typeface="Malgun Gothic"/>
                      </a:endParaRPr>
                    </a:p>
                  </a:txBody>
                  <a:tcPr marL="91425" marR="91425" marT="91425" marB="91425" anchor="ctr">
                    <a:solidFill>
                      <a:srgbClr val="F3F3F3"/>
                    </a:solidFill>
                  </a:tcPr>
                </a:tc>
                <a:tc>
                  <a:txBody>
                    <a:bodyPr/>
                    <a:lstStyle/>
                    <a:p>
                      <a:pPr marL="0" lvl="0" indent="0" algn="ctr" rtl="0">
                        <a:spcBef>
                          <a:spcPts val="0"/>
                        </a:spcBef>
                        <a:spcAft>
                          <a:spcPts val="0"/>
                        </a:spcAft>
                        <a:buNone/>
                      </a:pPr>
                      <a:endParaRPr sz="1200">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i="1">
                          <a:latin typeface="Malgun Gothic"/>
                          <a:ea typeface="Malgun Gothic"/>
                          <a:cs typeface="Malgun Gothic"/>
                          <a:sym typeface="Malgun Gothic"/>
                        </a:rPr>
                        <a:t>t</a:t>
                      </a:r>
                      <a:endParaRPr sz="1200" i="1">
                        <a:latin typeface="Malgun Gothic"/>
                        <a:ea typeface="Malgun Gothic"/>
                        <a:cs typeface="Malgun Gothic"/>
                        <a:sym typeface="Malgun Gothic"/>
                      </a:endParaRPr>
                    </a:p>
                  </a:txBody>
                  <a:tcPr marL="91425" marR="91425" marT="91425" marB="91425" anchor="ctr"/>
                </a:tc>
                <a:tc>
                  <a:txBody>
                    <a:bodyPr/>
                    <a:lstStyle/>
                    <a:p>
                      <a:pPr marL="0" lvl="0" indent="0" algn="ctr" rtl="0">
                        <a:spcBef>
                          <a:spcPts val="0"/>
                        </a:spcBef>
                        <a:spcAft>
                          <a:spcPts val="0"/>
                        </a:spcAft>
                        <a:buNone/>
                      </a:pPr>
                      <a:r>
                        <a:rPr lang="ko-KR" sz="1200">
                          <a:latin typeface="Malgun Gothic"/>
                          <a:ea typeface="Malgun Gothic"/>
                          <a:cs typeface="Malgun Gothic"/>
                          <a:sym typeface="Malgun Gothic"/>
                        </a:rPr>
                        <a:t>∞</a:t>
                      </a:r>
                      <a:endParaRPr sz="1200">
                        <a:latin typeface="Malgun Gothic"/>
                        <a:ea typeface="Malgun Gothic"/>
                        <a:cs typeface="Malgun Gothic"/>
                        <a:sym typeface="Malgun Gothic"/>
                      </a:endParaRPr>
                    </a:p>
                  </a:txBody>
                  <a:tcPr marL="0" marR="0" marT="0" marB="0"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a:t>
                      </a:r>
                      <a:r>
                        <a:rPr lang="ko-KR" sz="1200">
                          <a:latin typeface="Malgun Gothic"/>
                          <a:ea typeface="Malgun Gothic"/>
                          <a:cs typeface="Malgun Gothic"/>
                          <a:sym typeface="Malgun Gothic"/>
                        </a:rPr>
                        <a:t>1.960</a:t>
                      </a:r>
                      <a:endParaRPr sz="1200">
                        <a:latin typeface="Malgun Gothic"/>
                        <a:ea typeface="Malgun Gothic"/>
                        <a:cs typeface="Malgun Gothic"/>
                        <a:sym typeface="Malgun Gothic"/>
                      </a:endParaRPr>
                    </a:p>
                  </a:txBody>
                  <a:tcPr marL="558000" marR="91425" marT="91425" marB="91425" anchor="ctr"/>
                </a:tc>
                <a:extLst>
                  <a:ext uri="{0D108BD9-81ED-4DB2-BD59-A6C34878D82A}">
                    <a16:rowId xmlns:a16="http://schemas.microsoft.com/office/drawing/2014/main" val="10005"/>
                  </a:ext>
                </a:extLst>
              </a:tr>
            </a:tbl>
          </a:graphicData>
        </a:graphic>
      </p:graphicFrame>
      <p:sp>
        <p:nvSpPr>
          <p:cNvPr id="3880" name="Google Shape;3880;p257"/>
          <p:cNvSpPr txBox="1"/>
          <p:nvPr/>
        </p:nvSpPr>
        <p:spPr>
          <a:xfrm>
            <a:off x="279400" y="1102075"/>
            <a:ext cx="46479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sz="1100" b="1" dirty="0" err="1">
                <a:latin typeface="Malgun Gothic"/>
                <a:ea typeface="Malgun Gothic"/>
                <a:cs typeface="Malgun Gothic"/>
                <a:sym typeface="Malgun Gothic"/>
              </a:rPr>
              <a:t>Table</a:t>
            </a:r>
            <a:r>
              <a:rPr lang="ko-KR" sz="1100" b="1" dirty="0">
                <a:latin typeface="Malgun Gothic"/>
                <a:ea typeface="Malgun Gothic"/>
                <a:cs typeface="Malgun Gothic"/>
                <a:sym typeface="Malgun Gothic"/>
              </a:rPr>
              <a:t>. </a:t>
            </a:r>
            <a:r>
              <a:rPr lang="ko-KR" sz="1100" dirty="0">
                <a:latin typeface="Malgun Gothic"/>
                <a:ea typeface="Malgun Gothic"/>
                <a:cs typeface="Malgun Gothic"/>
                <a:sym typeface="Malgun Gothic"/>
              </a:rPr>
              <a:t>The </a:t>
            </a:r>
            <a:r>
              <a:rPr lang="ko-KR" sz="1100" dirty="0" err="1">
                <a:latin typeface="Malgun Gothic"/>
                <a:ea typeface="Malgun Gothic"/>
                <a:cs typeface="Malgun Gothic"/>
                <a:sym typeface="Malgun Gothic"/>
              </a:rPr>
              <a:t>range</a:t>
            </a:r>
            <a:r>
              <a:rPr lang="ko-KR" sz="1100" dirty="0">
                <a:latin typeface="Malgun Gothic"/>
                <a:ea typeface="Malgun Gothic"/>
                <a:cs typeface="Malgun Gothic"/>
                <a:sym typeface="Malgun Gothic"/>
              </a:rPr>
              <a:t> of </a:t>
            </a:r>
            <a:r>
              <a:rPr lang="ko-KR" sz="1100" dirty="0" err="1">
                <a:latin typeface="Malgun Gothic"/>
                <a:ea typeface="Malgun Gothic"/>
                <a:cs typeface="Malgun Gothic"/>
                <a:sym typeface="Malgun Gothic"/>
              </a:rPr>
              <a:t>the</a:t>
            </a:r>
            <a:r>
              <a:rPr lang="ko-KR" sz="1100" dirty="0">
                <a:latin typeface="Malgun Gothic"/>
                <a:ea typeface="Malgun Gothic"/>
                <a:cs typeface="Malgun Gothic"/>
                <a:sym typeface="Malgun Gothic"/>
              </a:rPr>
              <a:t> 95% </a:t>
            </a:r>
            <a:r>
              <a:rPr lang="ko-KR" sz="1100" dirty="0" err="1">
                <a:latin typeface="Malgun Gothic"/>
                <a:ea typeface="Malgun Gothic"/>
                <a:cs typeface="Malgun Gothic"/>
                <a:sym typeface="Malgun Gothic"/>
              </a:rPr>
              <a:t>confidence</a:t>
            </a:r>
            <a:r>
              <a:rPr lang="ko-KR" sz="1100" dirty="0">
                <a:latin typeface="Malgun Gothic"/>
                <a:ea typeface="Malgun Gothic"/>
                <a:cs typeface="Malgun Gothic"/>
                <a:sym typeface="Malgun Gothic"/>
              </a:rPr>
              <a:t> </a:t>
            </a:r>
            <a:r>
              <a:rPr lang="ko-KR" sz="1100" dirty="0" err="1">
                <a:latin typeface="Malgun Gothic"/>
                <a:ea typeface="Malgun Gothic"/>
                <a:cs typeface="Malgun Gothic"/>
                <a:sym typeface="Malgun Gothic"/>
              </a:rPr>
              <a:t>interval</a:t>
            </a:r>
            <a:r>
              <a:rPr lang="ko-KR" sz="1100" dirty="0">
                <a:latin typeface="Malgun Gothic"/>
                <a:ea typeface="Malgun Gothic"/>
                <a:cs typeface="Malgun Gothic"/>
                <a:sym typeface="Malgun Gothic"/>
              </a:rPr>
              <a:t> </a:t>
            </a:r>
            <a:r>
              <a:rPr lang="ko-KR" sz="1100" dirty="0" err="1">
                <a:latin typeface="Malgun Gothic"/>
                <a:ea typeface="Malgun Gothic"/>
                <a:cs typeface="Malgun Gothic"/>
                <a:sym typeface="Malgun Gothic"/>
              </a:rPr>
              <a:t>for</a:t>
            </a:r>
            <a:r>
              <a:rPr lang="ko-KR" sz="1100" dirty="0">
                <a:latin typeface="Malgun Gothic"/>
                <a:ea typeface="Malgun Gothic"/>
                <a:cs typeface="Malgun Gothic"/>
                <a:sym typeface="Malgun Gothic"/>
              </a:rPr>
              <a:t> </a:t>
            </a:r>
            <a:r>
              <a:rPr lang="ko-KR" sz="1100" dirty="0" err="1">
                <a:latin typeface="Malgun Gothic"/>
                <a:ea typeface="Malgun Gothic"/>
                <a:cs typeface="Malgun Gothic"/>
                <a:sym typeface="Malgun Gothic"/>
              </a:rPr>
              <a:t>the</a:t>
            </a:r>
            <a:r>
              <a:rPr lang="ko-KR" sz="1100" dirty="0">
                <a:latin typeface="Malgun Gothic"/>
                <a:ea typeface="Malgun Gothic"/>
                <a:cs typeface="Malgun Gothic"/>
                <a:sym typeface="Malgun Gothic"/>
              </a:rPr>
              <a:t> </a:t>
            </a:r>
            <a:r>
              <a:rPr lang="ko-KR" sz="1100" i="1" dirty="0" err="1">
                <a:latin typeface="Malgun Gothic"/>
                <a:ea typeface="Malgun Gothic"/>
                <a:cs typeface="Malgun Gothic"/>
                <a:sym typeface="Malgun Gothic"/>
              </a:rPr>
              <a:t>t</a:t>
            </a:r>
            <a:r>
              <a:rPr lang="ko-KR" sz="1100" dirty="0">
                <a:latin typeface="Malgun Gothic"/>
                <a:ea typeface="Malgun Gothic"/>
                <a:cs typeface="Malgun Gothic"/>
                <a:sym typeface="Malgun Gothic"/>
              </a:rPr>
              <a:t> </a:t>
            </a:r>
            <a:r>
              <a:rPr lang="ko-KR" sz="1100" dirty="0" err="1">
                <a:latin typeface="Malgun Gothic"/>
                <a:ea typeface="Malgun Gothic"/>
                <a:cs typeface="Malgun Gothic"/>
                <a:sym typeface="Malgun Gothic"/>
              </a:rPr>
              <a:t>statistic</a:t>
            </a:r>
            <a:r>
              <a:rPr lang="ko-KR" sz="1100" dirty="0">
                <a:latin typeface="Malgun Gothic"/>
                <a:ea typeface="Malgun Gothic"/>
                <a:cs typeface="Malgun Gothic"/>
                <a:sym typeface="Malgun Gothic"/>
              </a:rPr>
              <a:t> </a:t>
            </a:r>
            <a:r>
              <a:rPr lang="ko-KR" sz="1100" dirty="0" err="1">
                <a:latin typeface="Malgun Gothic"/>
                <a:ea typeface="Malgun Gothic"/>
                <a:cs typeface="Malgun Gothic"/>
                <a:sym typeface="Malgun Gothic"/>
              </a:rPr>
              <a:t>in</a:t>
            </a:r>
            <a:r>
              <a:rPr lang="ko-KR" sz="1100" dirty="0">
                <a:latin typeface="Malgun Gothic"/>
                <a:ea typeface="Malgun Gothic"/>
                <a:cs typeface="Malgun Gothic"/>
                <a:sym typeface="Malgun Gothic"/>
              </a:rPr>
              <a:t> </a:t>
            </a:r>
            <a:r>
              <a:rPr lang="ko-KR" sz="1100" dirty="0" err="1">
                <a:latin typeface="Malgun Gothic"/>
                <a:ea typeface="Malgun Gothic"/>
                <a:cs typeface="Malgun Gothic"/>
                <a:sym typeface="Malgun Gothic"/>
              </a:rPr>
              <a:t>relation</a:t>
            </a:r>
            <a:r>
              <a:rPr lang="ko-KR" sz="1100" dirty="0">
                <a:latin typeface="Malgun Gothic"/>
                <a:ea typeface="Malgun Gothic"/>
                <a:cs typeface="Malgun Gothic"/>
                <a:sym typeface="Malgun Gothic"/>
              </a:rPr>
              <a:t> </a:t>
            </a:r>
            <a:r>
              <a:rPr lang="ko-KR" sz="1100" dirty="0" err="1">
                <a:latin typeface="Malgun Gothic"/>
                <a:ea typeface="Malgun Gothic"/>
                <a:cs typeface="Malgun Gothic"/>
                <a:sym typeface="Malgun Gothic"/>
              </a:rPr>
              <a:t>to</a:t>
            </a:r>
            <a:r>
              <a:rPr lang="ko-KR" sz="1100" dirty="0">
                <a:latin typeface="Malgun Gothic"/>
                <a:ea typeface="Malgun Gothic"/>
                <a:cs typeface="Malgun Gothic"/>
                <a:sym typeface="Malgun Gothic"/>
              </a:rPr>
              <a:t> </a:t>
            </a:r>
            <a:r>
              <a:rPr lang="ko-KR" sz="1100" dirty="0" err="1">
                <a:latin typeface="Malgun Gothic"/>
                <a:ea typeface="Malgun Gothic"/>
                <a:cs typeface="Malgun Gothic"/>
                <a:sym typeface="Malgun Gothic"/>
              </a:rPr>
              <a:t>sample</a:t>
            </a:r>
            <a:r>
              <a:rPr lang="ko-KR" sz="1100" dirty="0">
                <a:latin typeface="Malgun Gothic"/>
                <a:ea typeface="Malgun Gothic"/>
                <a:cs typeface="Malgun Gothic"/>
                <a:sym typeface="Malgun Gothic"/>
              </a:rPr>
              <a:t> </a:t>
            </a:r>
            <a:r>
              <a:rPr lang="ko-KR" sz="1100" dirty="0" err="1">
                <a:latin typeface="Malgun Gothic"/>
                <a:ea typeface="Malgun Gothic"/>
                <a:cs typeface="Malgun Gothic"/>
                <a:sym typeface="Malgun Gothic"/>
              </a:rPr>
              <a:t>size</a:t>
            </a:r>
            <a:r>
              <a:rPr lang="ko-KR" sz="1100" dirty="0">
                <a:latin typeface="Malgun Gothic"/>
                <a:ea typeface="Malgun Gothic"/>
                <a:cs typeface="Malgun Gothic"/>
                <a:sym typeface="Malgun Gothic"/>
              </a:rPr>
              <a:t>. (</a:t>
            </a:r>
            <a:r>
              <a:rPr lang="ko-KR" sz="1100" dirty="0" err="1">
                <a:latin typeface="Malgun Gothic"/>
                <a:ea typeface="Malgun Gothic"/>
                <a:cs typeface="Malgun Gothic"/>
                <a:sym typeface="Malgun Gothic"/>
              </a:rPr>
              <a:t>a</a:t>
            </a:r>
            <a:r>
              <a:rPr lang="ko-KR" sz="1100" dirty="0">
                <a:latin typeface="Malgun Gothic"/>
                <a:ea typeface="Malgun Gothic"/>
                <a:cs typeface="Malgun Gothic"/>
                <a:sym typeface="Malgun Gothic"/>
              </a:rPr>
              <a:t>) </a:t>
            </a:r>
            <a:r>
              <a:rPr lang="ko-KR" sz="1100" i="1" dirty="0" err="1">
                <a:latin typeface="Malgun Gothic"/>
                <a:ea typeface="Malgun Gothic"/>
                <a:cs typeface="Malgun Gothic"/>
                <a:sym typeface="Malgun Gothic"/>
              </a:rPr>
              <a:t>n</a:t>
            </a:r>
            <a:r>
              <a:rPr lang="ko-KR" sz="1100" dirty="0">
                <a:latin typeface="Malgun Gothic"/>
                <a:ea typeface="Malgun Gothic"/>
                <a:cs typeface="Malgun Gothic"/>
                <a:sym typeface="Malgun Gothic"/>
              </a:rPr>
              <a:t>=4, </a:t>
            </a:r>
            <a:r>
              <a:rPr lang="ko-KR" sz="1100" dirty="0">
                <a:solidFill>
                  <a:schemeClr val="dk1"/>
                </a:solidFill>
                <a:latin typeface="Malgun Gothic"/>
                <a:ea typeface="Malgun Gothic"/>
                <a:cs typeface="Malgun Gothic"/>
                <a:sym typeface="Malgun Gothic"/>
              </a:rPr>
              <a:t>(</a:t>
            </a:r>
            <a:r>
              <a:rPr lang="ko-KR" sz="1100" dirty="0" err="1">
                <a:solidFill>
                  <a:schemeClr val="dk1"/>
                </a:solidFill>
                <a:latin typeface="Malgun Gothic"/>
                <a:ea typeface="Malgun Gothic"/>
                <a:cs typeface="Malgun Gothic"/>
                <a:sym typeface="Malgun Gothic"/>
              </a:rPr>
              <a:t>b</a:t>
            </a:r>
            <a:r>
              <a:rPr lang="ko-KR" sz="1100" dirty="0">
                <a:solidFill>
                  <a:schemeClr val="dk1"/>
                </a:solidFill>
                <a:latin typeface="Malgun Gothic"/>
                <a:ea typeface="Malgun Gothic"/>
                <a:cs typeface="Malgun Gothic"/>
                <a:sym typeface="Malgun Gothic"/>
              </a:rPr>
              <a:t>) </a:t>
            </a:r>
            <a:r>
              <a:rPr lang="ko-KR" sz="1100" i="1" dirty="0" err="1">
                <a:solidFill>
                  <a:schemeClr val="dk1"/>
                </a:solidFill>
                <a:latin typeface="Malgun Gothic"/>
                <a:ea typeface="Malgun Gothic"/>
                <a:cs typeface="Malgun Gothic"/>
                <a:sym typeface="Malgun Gothic"/>
              </a:rPr>
              <a:t>n</a:t>
            </a:r>
            <a:r>
              <a:rPr lang="ko-KR" sz="1100" dirty="0">
                <a:solidFill>
                  <a:schemeClr val="dk1"/>
                </a:solidFill>
                <a:latin typeface="Malgun Gothic"/>
                <a:ea typeface="Malgun Gothic"/>
                <a:cs typeface="Malgun Gothic"/>
                <a:sym typeface="Malgun Gothic"/>
              </a:rPr>
              <a:t>=60, (c) </a:t>
            </a:r>
            <a:r>
              <a:rPr lang="ko-KR" sz="1100" i="1" dirty="0" err="1">
                <a:solidFill>
                  <a:schemeClr val="dk1"/>
                </a:solidFill>
                <a:latin typeface="Malgun Gothic"/>
                <a:ea typeface="Malgun Gothic"/>
                <a:cs typeface="Malgun Gothic"/>
                <a:sym typeface="Malgun Gothic"/>
              </a:rPr>
              <a:t>n</a:t>
            </a:r>
            <a:r>
              <a:rPr lang="ko-KR" sz="1100" dirty="0">
                <a:solidFill>
                  <a:schemeClr val="dk1"/>
                </a:solidFill>
                <a:latin typeface="Malgun Gothic"/>
                <a:ea typeface="Malgun Gothic"/>
                <a:cs typeface="Malgun Gothic"/>
                <a:sym typeface="Malgun Gothic"/>
              </a:rPr>
              <a:t>=200, (</a:t>
            </a:r>
            <a:r>
              <a:rPr lang="ko-KR" sz="1100" dirty="0" err="1">
                <a:solidFill>
                  <a:schemeClr val="dk1"/>
                </a:solidFill>
                <a:latin typeface="Malgun Gothic"/>
                <a:ea typeface="Malgun Gothic"/>
                <a:cs typeface="Malgun Gothic"/>
                <a:sym typeface="Malgun Gothic"/>
              </a:rPr>
              <a:t>d</a:t>
            </a:r>
            <a:r>
              <a:rPr lang="ko-KR" sz="1100" dirty="0">
                <a:solidFill>
                  <a:schemeClr val="dk1"/>
                </a:solidFill>
                <a:latin typeface="Malgun Gothic"/>
                <a:ea typeface="Malgun Gothic"/>
                <a:cs typeface="Malgun Gothic"/>
                <a:sym typeface="Malgun Gothic"/>
              </a:rPr>
              <a:t>) </a:t>
            </a:r>
            <a:r>
              <a:rPr lang="ko-KR" sz="1100" i="1" dirty="0" err="1">
                <a:solidFill>
                  <a:schemeClr val="dk1"/>
                </a:solidFill>
                <a:latin typeface="Malgun Gothic"/>
                <a:ea typeface="Malgun Gothic"/>
                <a:cs typeface="Malgun Gothic"/>
                <a:sym typeface="Malgun Gothic"/>
              </a:rPr>
              <a:t>n</a:t>
            </a:r>
            <a:r>
              <a:rPr lang="ko-KR" sz="1100" dirty="0">
                <a:solidFill>
                  <a:schemeClr val="dk1"/>
                </a:solidFill>
                <a:latin typeface="Malgun Gothic"/>
                <a:ea typeface="Malgun Gothic"/>
                <a:cs typeface="Malgun Gothic"/>
                <a:sym typeface="Malgun Gothic"/>
              </a:rPr>
              <a:t>=1000, and (</a:t>
            </a:r>
            <a:r>
              <a:rPr lang="ko-KR" sz="1100" dirty="0" err="1">
                <a:solidFill>
                  <a:schemeClr val="dk1"/>
                </a:solidFill>
                <a:latin typeface="Malgun Gothic"/>
                <a:ea typeface="Malgun Gothic"/>
                <a:cs typeface="Malgun Gothic"/>
                <a:sym typeface="Malgun Gothic"/>
              </a:rPr>
              <a:t>e</a:t>
            </a:r>
            <a:r>
              <a:rPr lang="ko-KR" sz="1100" dirty="0">
                <a:solidFill>
                  <a:schemeClr val="dk1"/>
                </a:solidFill>
                <a:latin typeface="Malgun Gothic"/>
                <a:ea typeface="Malgun Gothic"/>
                <a:cs typeface="Malgun Gothic"/>
                <a:sym typeface="Malgun Gothic"/>
              </a:rPr>
              <a:t>) </a:t>
            </a:r>
            <a:r>
              <a:rPr lang="ko-KR" sz="1100" i="1" dirty="0" err="1">
                <a:solidFill>
                  <a:schemeClr val="dk1"/>
                </a:solidFill>
                <a:latin typeface="Malgun Gothic"/>
                <a:ea typeface="Malgun Gothic"/>
                <a:cs typeface="Malgun Gothic"/>
                <a:sym typeface="Malgun Gothic"/>
              </a:rPr>
              <a:t>n</a:t>
            </a:r>
            <a:r>
              <a:rPr lang="ko-KR" sz="1100" dirty="0">
                <a:solidFill>
                  <a:schemeClr val="dk1"/>
                </a:solidFill>
                <a:latin typeface="Malgun Gothic"/>
                <a:ea typeface="Malgun Gothic"/>
                <a:cs typeface="Malgun Gothic"/>
                <a:sym typeface="Malgun Gothic"/>
              </a:rPr>
              <a:t>=∞ </a:t>
            </a:r>
            <a:endParaRPr sz="1100" dirty="0">
              <a:solidFill>
                <a:schemeClr val="dk1"/>
              </a:solidFill>
              <a:latin typeface="Malgun Gothic"/>
              <a:ea typeface="Malgun Gothic"/>
              <a:cs typeface="Malgun Gothic"/>
              <a:sym typeface="Malgun Gothic"/>
            </a:endParaRPr>
          </a:p>
          <a:p>
            <a:pPr marL="0" lvl="0" indent="0" algn="l" rtl="0">
              <a:spcBef>
                <a:spcPts val="0"/>
              </a:spcBef>
              <a:spcAft>
                <a:spcPts val="0"/>
              </a:spcAft>
              <a:buNone/>
            </a:pPr>
            <a:r>
              <a:rPr lang="ko-KR" sz="1100" dirty="0" err="1">
                <a:solidFill>
                  <a:schemeClr val="dk1"/>
                </a:solidFill>
                <a:latin typeface="Malgun Gothic"/>
                <a:ea typeface="Malgun Gothic"/>
                <a:cs typeface="Malgun Gothic"/>
                <a:sym typeface="Malgun Gothic"/>
              </a:rPr>
              <a:t>Note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that</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the</a:t>
            </a:r>
            <a:r>
              <a:rPr lang="ko-KR" sz="1100" dirty="0">
                <a:solidFill>
                  <a:schemeClr val="dk1"/>
                </a:solidFill>
                <a:latin typeface="Malgun Gothic"/>
                <a:ea typeface="Malgun Gothic"/>
                <a:cs typeface="Malgun Gothic"/>
                <a:sym typeface="Malgun Gothic"/>
              </a:rPr>
              <a:t> 95% </a:t>
            </a:r>
            <a:r>
              <a:rPr lang="ko-KR" sz="1100" dirty="0" err="1">
                <a:solidFill>
                  <a:schemeClr val="dk1"/>
                </a:solidFill>
                <a:latin typeface="Malgun Gothic"/>
                <a:ea typeface="Malgun Gothic"/>
                <a:cs typeface="Malgun Gothic"/>
                <a:sym typeface="Malgun Gothic"/>
              </a:rPr>
              <a:t>confidence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interval</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decreases</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as</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the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sample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size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increases</a:t>
            </a:r>
            <a:r>
              <a:rPr lang="ko-KR" sz="1100" dirty="0">
                <a:solidFill>
                  <a:schemeClr val="dk1"/>
                </a:solidFill>
                <a:latin typeface="Malgun Gothic"/>
                <a:ea typeface="Malgun Gothic"/>
                <a:cs typeface="Malgun Gothic"/>
                <a:sym typeface="Malgun Gothic"/>
              </a:rPr>
              <a:t> and </a:t>
            </a:r>
            <a:r>
              <a:rPr lang="ko-KR" sz="1100" dirty="0" err="1">
                <a:solidFill>
                  <a:schemeClr val="dk1"/>
                </a:solidFill>
                <a:latin typeface="Malgun Gothic"/>
                <a:ea typeface="Malgun Gothic"/>
                <a:cs typeface="Malgun Gothic"/>
                <a:sym typeface="Malgun Gothic"/>
              </a:rPr>
              <a:t>that</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the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value</a:t>
            </a:r>
            <a:r>
              <a:rPr lang="ko-KR" sz="1100" dirty="0">
                <a:solidFill>
                  <a:schemeClr val="dk1"/>
                </a:solidFill>
                <a:latin typeface="Malgun Gothic"/>
                <a:ea typeface="Malgun Gothic"/>
                <a:cs typeface="Malgun Gothic"/>
                <a:sym typeface="Malgun Gothic"/>
              </a:rPr>
              <a:t> of </a:t>
            </a:r>
            <a:r>
              <a:rPr lang="ko-KR" sz="1100" i="1" dirty="0" err="1">
                <a:solidFill>
                  <a:schemeClr val="dk1"/>
                </a:solidFill>
                <a:latin typeface="Malgun Gothic"/>
                <a:ea typeface="Malgun Gothic"/>
                <a:cs typeface="Malgun Gothic"/>
                <a:sym typeface="Malgun Gothic"/>
              </a:rPr>
              <a:t>t</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for</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a</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sample</a:t>
            </a:r>
            <a:r>
              <a:rPr lang="ko-KR" sz="1100" dirty="0">
                <a:solidFill>
                  <a:schemeClr val="dk1"/>
                </a:solidFill>
                <a:latin typeface="Malgun Gothic"/>
                <a:ea typeface="Malgun Gothic"/>
                <a:cs typeface="Malgun Gothic"/>
                <a:sym typeface="Malgun Gothic"/>
              </a:rPr>
              <a:t> of </a:t>
            </a:r>
            <a:r>
              <a:rPr lang="ko-KR" sz="1100" dirty="0" err="1">
                <a:solidFill>
                  <a:schemeClr val="dk1"/>
                </a:solidFill>
                <a:latin typeface="Malgun Gothic"/>
                <a:ea typeface="Malgun Gothic"/>
                <a:cs typeface="Malgun Gothic"/>
                <a:sym typeface="Malgun Gothic"/>
              </a:rPr>
              <a:t>infinite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size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is</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the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same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as</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the</a:t>
            </a:r>
            <a:r>
              <a:rPr lang="ko-KR" sz="1100" dirty="0">
                <a:solidFill>
                  <a:schemeClr val="dk1"/>
                </a:solidFill>
                <a:latin typeface="Malgun Gothic"/>
                <a:ea typeface="Malgun Gothic"/>
                <a:cs typeface="Malgun Gothic"/>
                <a:sym typeface="Malgun Gothic"/>
              </a:rPr>
              <a:t> </a:t>
            </a:r>
            <a:r>
              <a:rPr lang="ko-KR" sz="1100" i="1" dirty="0" err="1">
                <a:solidFill>
                  <a:schemeClr val="dk1"/>
                </a:solidFill>
                <a:latin typeface="Malgun Gothic"/>
                <a:ea typeface="Malgun Gothic"/>
                <a:cs typeface="Malgun Gothic"/>
                <a:sym typeface="Malgun Gothic"/>
              </a:rPr>
              <a:t>Z</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statistic</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Value</a:t>
            </a:r>
            <a:r>
              <a:rPr lang="ko-KR" sz="1100" dirty="0">
                <a:solidFill>
                  <a:schemeClr val="dk1"/>
                </a:solidFill>
                <a:latin typeface="Malgun Gothic"/>
                <a:ea typeface="Malgun Gothic"/>
                <a:cs typeface="Malgun Gothic"/>
                <a:sym typeface="Malgun Gothic"/>
              </a:rPr>
              <a:t> of </a:t>
            </a:r>
            <a:r>
              <a:rPr lang="ko-KR" sz="1100" i="1" dirty="0" err="1">
                <a:solidFill>
                  <a:schemeClr val="dk1"/>
                </a:solidFill>
                <a:latin typeface="Malgun Gothic"/>
                <a:ea typeface="Malgun Gothic"/>
                <a:cs typeface="Malgun Gothic"/>
                <a:sym typeface="Malgun Gothic"/>
              </a:rPr>
              <a:t>t</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were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calculated</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using</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the</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equations</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given</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by</a:t>
            </a:r>
            <a:r>
              <a:rPr lang="ko-KR" sz="1100" dirty="0">
                <a:solidFill>
                  <a:schemeClr val="dk1"/>
                </a:solidFill>
                <a:latin typeface="Malgun Gothic"/>
                <a:ea typeface="Malgun Gothic"/>
                <a:cs typeface="Malgun Gothic"/>
                <a:sym typeface="Malgun Gothic"/>
              </a:rPr>
              <a:t> </a:t>
            </a:r>
            <a:r>
              <a:rPr lang="ko-KR" sz="1100" dirty="0" err="1">
                <a:solidFill>
                  <a:schemeClr val="dk1"/>
                </a:solidFill>
                <a:latin typeface="Malgun Gothic"/>
                <a:ea typeface="Malgun Gothic"/>
                <a:cs typeface="Malgun Gothic"/>
                <a:sym typeface="Malgun Gothic"/>
              </a:rPr>
              <a:t>Zelen</a:t>
            </a:r>
            <a:r>
              <a:rPr lang="ko-KR" sz="1100" dirty="0">
                <a:solidFill>
                  <a:schemeClr val="dk1"/>
                </a:solidFill>
                <a:latin typeface="Malgun Gothic"/>
                <a:ea typeface="Malgun Gothic"/>
                <a:cs typeface="Malgun Gothic"/>
                <a:sym typeface="Malgun Gothic"/>
              </a:rPr>
              <a:t> and </a:t>
            </a:r>
            <a:r>
              <a:rPr lang="ko-KR" sz="1100" dirty="0" err="1">
                <a:solidFill>
                  <a:schemeClr val="dk1"/>
                </a:solidFill>
                <a:latin typeface="Malgun Gothic"/>
                <a:ea typeface="Malgun Gothic"/>
                <a:cs typeface="Malgun Gothic"/>
                <a:sym typeface="Malgun Gothic"/>
              </a:rPr>
              <a:t>Severo</a:t>
            </a:r>
            <a:r>
              <a:rPr lang="ko-KR" sz="1100" dirty="0">
                <a:solidFill>
                  <a:schemeClr val="dk1"/>
                </a:solidFill>
                <a:latin typeface="Malgun Gothic"/>
                <a:ea typeface="Malgun Gothic"/>
                <a:cs typeface="Malgun Gothic"/>
                <a:sym typeface="Malgun Gothic"/>
              </a:rPr>
              <a:t> (1964)</a:t>
            </a:r>
            <a:endParaRPr sz="1100" dirty="0">
              <a:solidFill>
                <a:schemeClr val="dk1"/>
              </a:solidFill>
              <a:latin typeface="Malgun Gothic"/>
              <a:ea typeface="Malgun Gothic"/>
              <a:cs typeface="Malgun Gothic"/>
              <a:sym typeface="Malgun Gothic"/>
            </a:endParaRPr>
          </a:p>
        </p:txBody>
      </p:sp>
      <p:pic>
        <p:nvPicPr>
          <p:cNvPr id="3881" name="Google Shape;3881;p257" descr="{&quot;id&quot;:&quot;271&quot;,&quot;type&quot;:&quot;$$&quot;,&quot;aid&quot;:null,&quot;backgroundColor&quot;:&quot;#FFFFFF&quot;,&quot;backgroundColorModified&quot;:false,&quot;code&quot;:&quot;$$\\dfrac{\\overline{X}-\\mu}{s_{\\overline{X}}}$$&quot;,&quot;font&quot;:{&quot;color&quot;:&quot;#000000&quot;,&quot;family&quot;:&quot;Times New Roman&quot;,&quot;size&quot;:14},&quot;ts&quot;:1724219407540,&quot;cs&quot;:&quot;nT7Dy4gVjlwtC9w7pRwRTg==&quot;,&quot;size&quot;:{&quot;width&quot;:55.11043937007876,&quot;height&quot;:49.92911601049868}}"/>
          <p:cNvPicPr preferRelativeResize="0"/>
          <p:nvPr/>
        </p:nvPicPr>
        <p:blipFill>
          <a:blip r:embed="rId3">
            <a:alphaModFix/>
          </a:blip>
          <a:stretch>
            <a:fillRect/>
          </a:stretch>
        </p:blipFill>
        <p:spPr>
          <a:xfrm>
            <a:off x="1003175" y="3298016"/>
            <a:ext cx="524927" cy="475575"/>
          </a:xfrm>
          <a:prstGeom prst="rect">
            <a:avLst/>
          </a:prstGeom>
          <a:noFill/>
          <a:ln>
            <a:noFill/>
          </a:ln>
        </p:spPr>
      </p:pic>
      <p:pic>
        <p:nvPicPr>
          <p:cNvPr id="3882" name="Google Shape;3882;p257" descr="{&quot;id&quot;:&quot;271&quot;,&quot;type&quot;:&quot;$$&quot;,&quot;aid&quot;:null,&quot;backgroundColor&quot;:&quot;#FFFFFF&quot;,&quot;backgroundColorModified&quot;:false,&quot;code&quot;:&quot;$$\\dfrac{\\overline{X}-\\mu}{s_{\\overline{X}}}$$&quot;,&quot;font&quot;:{&quot;color&quot;:&quot;#000000&quot;,&quot;family&quot;:&quot;Times New Roman&quot;,&quot;size&quot;:14},&quot;ts&quot;:1724219407540,&quot;cs&quot;:&quot;nT7Dy4gVjlwtC9w7pRwRTg==&quot;,&quot;size&quot;:{&quot;width&quot;:55.11043937007876,&quot;height&quot;:49.92911601049868}}"/>
          <p:cNvPicPr preferRelativeResize="0"/>
          <p:nvPr/>
        </p:nvPicPr>
        <p:blipFill>
          <a:blip r:embed="rId3">
            <a:alphaModFix/>
          </a:blip>
          <a:stretch>
            <a:fillRect/>
          </a:stretch>
        </p:blipFill>
        <p:spPr>
          <a:xfrm>
            <a:off x="1003175" y="3883378"/>
            <a:ext cx="524927" cy="475575"/>
          </a:xfrm>
          <a:prstGeom prst="rect">
            <a:avLst/>
          </a:prstGeom>
          <a:noFill/>
          <a:ln>
            <a:noFill/>
          </a:ln>
        </p:spPr>
      </p:pic>
      <p:pic>
        <p:nvPicPr>
          <p:cNvPr id="3883" name="Google Shape;3883;p257" descr="{&quot;id&quot;:&quot;271&quot;,&quot;type&quot;:&quot;$$&quot;,&quot;aid&quot;:null,&quot;backgroundColor&quot;:&quot;#FFFFFF&quot;,&quot;backgroundColorModified&quot;:false,&quot;code&quot;:&quot;$$\\dfrac{\\overline{X}-\\mu}{s_{\\overline{X}}}$$&quot;,&quot;font&quot;:{&quot;color&quot;:&quot;#000000&quot;,&quot;family&quot;:&quot;Times New Roman&quot;,&quot;size&quot;:14},&quot;ts&quot;:1724219407540,&quot;cs&quot;:&quot;nT7Dy4gVjlwtC9w7pRwRTg==&quot;,&quot;size&quot;:{&quot;width&quot;:55.11043937007876,&quot;height&quot;:49.92911601049868}}"/>
          <p:cNvPicPr preferRelativeResize="0"/>
          <p:nvPr/>
        </p:nvPicPr>
        <p:blipFill>
          <a:blip r:embed="rId3">
            <a:alphaModFix/>
          </a:blip>
          <a:stretch>
            <a:fillRect/>
          </a:stretch>
        </p:blipFill>
        <p:spPr>
          <a:xfrm>
            <a:off x="1003175" y="4432378"/>
            <a:ext cx="524927" cy="475575"/>
          </a:xfrm>
          <a:prstGeom prst="rect">
            <a:avLst/>
          </a:prstGeom>
          <a:noFill/>
          <a:ln>
            <a:noFill/>
          </a:ln>
        </p:spPr>
      </p:pic>
      <p:pic>
        <p:nvPicPr>
          <p:cNvPr id="3884" name="Google Shape;3884;p257" descr="{&quot;id&quot;:&quot;271&quot;,&quot;type&quot;:&quot;$$&quot;,&quot;aid&quot;:null,&quot;backgroundColor&quot;:&quot;#FFFFFF&quot;,&quot;backgroundColorModified&quot;:false,&quot;code&quot;:&quot;$$\\dfrac{\\overline{X}-\\mu}{s_{\\overline{X}}}$$&quot;,&quot;font&quot;:{&quot;color&quot;:&quot;#000000&quot;,&quot;family&quot;:&quot;Times New Roman&quot;,&quot;size&quot;:14},&quot;ts&quot;:1724219407540,&quot;cs&quot;:&quot;nT7Dy4gVjlwtC9w7pRwRTg==&quot;,&quot;size&quot;:{&quot;width&quot;:55.11043937007876,&quot;height&quot;:49.92911601049868}}"/>
          <p:cNvPicPr preferRelativeResize="0"/>
          <p:nvPr/>
        </p:nvPicPr>
        <p:blipFill>
          <a:blip r:embed="rId3">
            <a:alphaModFix/>
          </a:blip>
          <a:stretch>
            <a:fillRect/>
          </a:stretch>
        </p:blipFill>
        <p:spPr>
          <a:xfrm>
            <a:off x="988175" y="4987259"/>
            <a:ext cx="524927" cy="475575"/>
          </a:xfrm>
          <a:prstGeom prst="rect">
            <a:avLst/>
          </a:prstGeom>
          <a:noFill/>
          <a:ln>
            <a:noFill/>
          </a:ln>
        </p:spPr>
      </p:pic>
      <p:pic>
        <p:nvPicPr>
          <p:cNvPr id="3885" name="Google Shape;3885;p257" descr="{&quot;id&quot;:&quot;271&quot;,&quot;type&quot;:&quot;$$&quot;,&quot;aid&quot;:null,&quot;backgroundColor&quot;:&quot;#FFFFFF&quot;,&quot;backgroundColorModified&quot;:false,&quot;code&quot;:&quot;$$\\dfrac{\\overline{X}-\\mu}{s_{\\overline{X}}}$$&quot;,&quot;font&quot;:{&quot;color&quot;:&quot;#000000&quot;,&quot;family&quot;:&quot;Times New Roman&quot;,&quot;size&quot;:14},&quot;ts&quot;:1724219407540,&quot;cs&quot;:&quot;nT7Dy4gVjlwtC9w7pRwRTg==&quot;,&quot;size&quot;:{&quot;width&quot;:55.11043937007876,&quot;height&quot;:49.92911601049868}}"/>
          <p:cNvPicPr preferRelativeResize="0"/>
          <p:nvPr/>
        </p:nvPicPr>
        <p:blipFill>
          <a:blip r:embed="rId3">
            <a:alphaModFix/>
          </a:blip>
          <a:stretch>
            <a:fillRect/>
          </a:stretch>
        </p:blipFill>
        <p:spPr>
          <a:xfrm>
            <a:off x="988175" y="5551266"/>
            <a:ext cx="524927" cy="475575"/>
          </a:xfrm>
          <a:prstGeom prst="rect">
            <a:avLst/>
          </a:prstGeom>
          <a:noFill/>
          <a:ln>
            <a:noFill/>
          </a:ln>
        </p:spPr>
      </p:pic>
      <p:pic>
        <p:nvPicPr>
          <p:cNvPr id="3886" name="Google Shape;3886;p257"/>
          <p:cNvPicPr preferRelativeResize="0"/>
          <p:nvPr/>
        </p:nvPicPr>
        <p:blipFill>
          <a:blip r:embed="rId4">
            <a:alphaModFix/>
          </a:blip>
          <a:stretch>
            <a:fillRect/>
          </a:stretch>
        </p:blipFill>
        <p:spPr>
          <a:xfrm>
            <a:off x="4983350" y="2681750"/>
            <a:ext cx="4067876" cy="3181500"/>
          </a:xfrm>
          <a:prstGeom prst="rect">
            <a:avLst/>
          </a:prstGeom>
          <a:noFill/>
          <a:ln>
            <a:noFill/>
          </a:ln>
        </p:spPr>
      </p:pic>
      <p:sp>
        <p:nvSpPr>
          <p:cNvPr id="3887" name="Google Shape;3887;p257"/>
          <p:cNvSpPr txBox="1"/>
          <p:nvPr/>
        </p:nvSpPr>
        <p:spPr>
          <a:xfrm>
            <a:off x="4927201" y="1197835"/>
            <a:ext cx="4180200" cy="646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sz="1000" b="1">
                <a:latin typeface="Malgun Gothic"/>
                <a:ea typeface="Malgun Gothic"/>
                <a:cs typeface="Malgun Gothic"/>
                <a:sym typeface="Malgun Gothic"/>
              </a:rPr>
              <a:t>Table 6.7. </a:t>
            </a:r>
            <a:r>
              <a:rPr lang="ko-KR" sz="1000">
                <a:latin typeface="Malgun Gothic"/>
                <a:ea typeface="Malgun Gothic"/>
                <a:cs typeface="Malgun Gothic"/>
                <a:sym typeface="Malgun Gothic"/>
              </a:rPr>
              <a:t>Illustration of the distribution of the </a:t>
            </a:r>
            <a:r>
              <a:rPr lang="ko-KR" sz="1000" i="1">
                <a:latin typeface="Malgun Gothic"/>
                <a:ea typeface="Malgun Gothic"/>
                <a:cs typeface="Malgun Gothic"/>
                <a:sym typeface="Malgun Gothic"/>
              </a:rPr>
              <a:t>t</a:t>
            </a:r>
            <a:r>
              <a:rPr lang="ko-KR" sz="1000">
                <a:latin typeface="Malgun Gothic"/>
                <a:ea typeface="Malgun Gothic"/>
                <a:cs typeface="Malgun Gothic"/>
                <a:sym typeface="Malgun Gothic"/>
              </a:rPr>
              <a:t> statistic obtained when the sample statistic </a:t>
            </a:r>
            <a:r>
              <a:rPr lang="ko-KR" sz="1000" i="1">
                <a:latin typeface="Malgun Gothic"/>
                <a:ea typeface="Malgun Gothic"/>
                <a:cs typeface="Malgun Gothic"/>
                <a:sym typeface="Malgun Gothic"/>
              </a:rPr>
              <a:t>s</a:t>
            </a:r>
            <a:r>
              <a:rPr lang="ko-KR" sz="1000">
                <a:latin typeface="Malgun Gothic"/>
                <a:ea typeface="Malgun Gothic"/>
                <a:cs typeface="Malgun Gothic"/>
                <a:sym typeface="Malgun Gothic"/>
              </a:rPr>
              <a:t> is used as an estimate of </a:t>
            </a:r>
            <a:r>
              <a:rPr lang="ko-KR" sz="1000" i="1">
                <a:latin typeface="Malgun Gothic"/>
                <a:ea typeface="Malgun Gothic"/>
                <a:cs typeface="Malgun Gothic"/>
                <a:sym typeface="Malgun Gothic"/>
              </a:rPr>
              <a:t>σ</a:t>
            </a:r>
            <a:r>
              <a:rPr lang="ko-KR" sz="1000">
                <a:latin typeface="Malgun Gothic"/>
                <a:ea typeface="Malgun Gothic"/>
                <a:cs typeface="Malgun Gothic"/>
                <a:sym typeface="Malgun Gothic"/>
              </a:rPr>
              <a:t> (a) for </a:t>
            </a:r>
            <a:r>
              <a:rPr lang="ko-KR" sz="1000" i="1">
                <a:latin typeface="Malgun Gothic"/>
                <a:ea typeface="Malgun Gothic"/>
                <a:cs typeface="Malgun Gothic"/>
                <a:sym typeface="Malgun Gothic"/>
              </a:rPr>
              <a:t>n</a:t>
            </a:r>
            <a:r>
              <a:rPr lang="ko-KR" sz="1000">
                <a:latin typeface="Malgun Gothic"/>
                <a:ea typeface="Malgun Gothic"/>
                <a:cs typeface="Malgun Gothic"/>
                <a:sym typeface="Malgun Gothic"/>
              </a:rPr>
              <a:t>=4, </a:t>
            </a:r>
            <a:r>
              <a:rPr lang="ko-KR" sz="1000">
                <a:solidFill>
                  <a:schemeClr val="dk1"/>
                </a:solidFill>
                <a:latin typeface="Malgun Gothic"/>
                <a:ea typeface="Malgun Gothic"/>
                <a:cs typeface="Malgun Gothic"/>
                <a:sym typeface="Malgun Gothic"/>
              </a:rPr>
              <a:t>(b) for </a:t>
            </a:r>
            <a:r>
              <a:rPr lang="ko-KR" sz="1000" i="1">
                <a:solidFill>
                  <a:schemeClr val="dk1"/>
                </a:solidFill>
                <a:latin typeface="Malgun Gothic"/>
                <a:ea typeface="Malgun Gothic"/>
                <a:cs typeface="Malgun Gothic"/>
                <a:sym typeface="Malgun Gothic"/>
              </a:rPr>
              <a:t>n</a:t>
            </a:r>
            <a:r>
              <a:rPr lang="ko-KR" sz="1000">
                <a:solidFill>
                  <a:schemeClr val="dk1"/>
                </a:solidFill>
                <a:latin typeface="Malgun Gothic"/>
                <a:ea typeface="Malgun Gothic"/>
                <a:cs typeface="Malgun Gothic"/>
                <a:sym typeface="Malgun Gothic"/>
              </a:rPr>
              <a:t>=60, and (c) </a:t>
            </a:r>
            <a:r>
              <a:rPr lang="ko-KR" sz="1000" i="1">
                <a:solidFill>
                  <a:schemeClr val="dk1"/>
                </a:solidFill>
                <a:latin typeface="Malgun Gothic"/>
                <a:ea typeface="Malgun Gothic"/>
                <a:cs typeface="Malgun Gothic"/>
                <a:sym typeface="Malgun Gothic"/>
              </a:rPr>
              <a:t>n</a:t>
            </a:r>
            <a:r>
              <a:rPr lang="ko-KR" sz="1000">
                <a:solidFill>
                  <a:schemeClr val="dk1"/>
                </a:solidFill>
                <a:latin typeface="Malgun Gothic"/>
                <a:ea typeface="Malgun Gothic"/>
                <a:cs typeface="Malgun Gothic"/>
                <a:sym typeface="Malgun Gothic"/>
              </a:rPr>
              <a:t>=∞     .</a:t>
            </a:r>
            <a:endParaRPr sz="1000">
              <a:solidFill>
                <a:schemeClr val="dk1"/>
              </a:solidFill>
              <a:latin typeface="Malgun Gothic"/>
              <a:ea typeface="Malgun Gothic"/>
              <a:cs typeface="Malgun Gothic"/>
              <a:sym typeface="Malgun Gothic"/>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3891"/>
        <p:cNvGrpSpPr/>
        <p:nvPr/>
      </p:nvGrpSpPr>
      <p:grpSpPr>
        <a:xfrm>
          <a:off x="0" y="0"/>
          <a:ext cx="0" cy="0"/>
          <a:chOff x="0" y="0"/>
          <a:chExt cx="0" cy="0"/>
        </a:xfrm>
      </p:grpSpPr>
      <p:sp>
        <p:nvSpPr>
          <p:cNvPr id="3892" name="Google Shape;3892;p25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중심극한정리 (The central limit theorem)</a:t>
            </a:r>
            <a:endParaRPr/>
          </a:p>
        </p:txBody>
      </p:sp>
      <p:sp>
        <p:nvSpPr>
          <p:cNvPr id="3893" name="Google Shape;3893;p25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894" name="Google Shape;3894;p25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258</a:t>
            </a:fld>
            <a:endParaRPr/>
          </a:p>
        </p:txBody>
      </p:sp>
      <p:sp>
        <p:nvSpPr>
          <p:cNvPr id="3895" name="Google Shape;3895;p258"/>
          <p:cNvSpPr txBox="1"/>
          <p:nvPr/>
        </p:nvSpPr>
        <p:spPr>
          <a:xfrm>
            <a:off x="353025" y="4943300"/>
            <a:ext cx="8654100" cy="71555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ko-KR" sz="1000" b="1" dirty="0">
                <a:latin typeface="Malgun Gothic"/>
                <a:ea typeface="Malgun Gothic"/>
                <a:cs typeface="Malgun Gothic"/>
                <a:sym typeface="Malgun Gothic"/>
              </a:rPr>
              <a:t>FIGURE</a:t>
            </a:r>
            <a:r>
              <a:rPr lang="en-US" altLang="ko-KR" sz="1000" b="1" dirty="0">
                <a:latin typeface="Malgun Gothic"/>
                <a:ea typeface="Malgun Gothic"/>
                <a:cs typeface="Malgun Gothic"/>
                <a:sym typeface="Malgun Gothic"/>
              </a:rPr>
              <a:t>. </a:t>
            </a:r>
            <a:r>
              <a:rPr lang="ko-KR" sz="1000" dirty="0">
                <a:latin typeface="Malgun Gothic"/>
                <a:ea typeface="Malgun Gothic"/>
                <a:cs typeface="Malgun Gothic"/>
                <a:sym typeface="Malgun Gothic"/>
              </a:rPr>
              <a:t>The </a:t>
            </a:r>
            <a:r>
              <a:rPr lang="ko-KR" sz="1000" dirty="0" err="1">
                <a:latin typeface="Malgun Gothic"/>
                <a:ea typeface="Malgun Gothic"/>
                <a:cs typeface="Malgun Gothic"/>
                <a:sym typeface="Malgun Gothic"/>
              </a:rPr>
              <a:t>central</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limits</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theorem</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in</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action</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the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distribution</a:t>
            </a:r>
            <a:r>
              <a:rPr lang="ko-KR" sz="1000" dirty="0">
                <a:latin typeface="Malgun Gothic"/>
                <a:ea typeface="Malgun Gothic"/>
                <a:cs typeface="Malgun Gothic"/>
                <a:sym typeface="Malgun Gothic"/>
              </a:rPr>
              <a:t> of </a:t>
            </a:r>
            <a:r>
              <a:rPr lang="ko-KR" sz="1000" dirty="0" err="1">
                <a:latin typeface="Malgun Gothic"/>
                <a:ea typeface="Malgun Gothic"/>
                <a:cs typeface="Malgun Gothic"/>
                <a:sym typeface="Malgun Gothic"/>
              </a:rPr>
              <a:t>sample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means</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from</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a</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strongly</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non-normal</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population</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becomes</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more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normal</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as</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the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sample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size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increase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a</a:t>
            </a:r>
            <a:r>
              <a:rPr lang="ko-KR" sz="1000" dirty="0">
                <a:latin typeface="Malgun Gothic"/>
                <a:ea typeface="Malgun Gothic"/>
                <a:cs typeface="Malgun Gothic"/>
                <a:sym typeface="Malgun Gothic"/>
              </a:rPr>
              <a:t>) The </a:t>
            </a:r>
            <a:r>
              <a:rPr lang="ko-KR" sz="1000" dirty="0" err="1">
                <a:solidFill>
                  <a:schemeClr val="dk1"/>
                </a:solidFill>
                <a:latin typeface="Malgun Gothic"/>
                <a:ea typeface="Malgun Gothic"/>
                <a:cs typeface="Malgun Gothic"/>
                <a:sym typeface="Malgun Gothic"/>
              </a:rPr>
              <a:t>distribution</a:t>
            </a:r>
            <a:r>
              <a:rPr lang="ko-KR" sz="1000" dirty="0">
                <a:solidFill>
                  <a:schemeClr val="dk1"/>
                </a:solidFill>
                <a:latin typeface="Malgun Gothic"/>
                <a:ea typeface="Malgun Gothic"/>
                <a:cs typeface="Malgun Gothic"/>
                <a:sym typeface="Malgun Gothic"/>
              </a:rPr>
              <a:t> of 1 </a:t>
            </a:r>
            <a:r>
              <a:rPr lang="ko-KR" sz="1000" dirty="0" err="1">
                <a:solidFill>
                  <a:schemeClr val="dk1"/>
                </a:solidFill>
                <a:latin typeface="Malgun Gothic"/>
                <a:ea typeface="Malgun Gothic"/>
                <a:cs typeface="Malgun Gothic"/>
                <a:sym typeface="Malgun Gothic"/>
              </a:rPr>
              <a:t>observation</a:t>
            </a:r>
            <a:r>
              <a:rPr lang="ko-KR" sz="1000" dirty="0">
                <a:solidFill>
                  <a:schemeClr val="dk1"/>
                </a:solidFill>
                <a:latin typeface="Malgun Gothic"/>
                <a:ea typeface="Malgun Gothic"/>
                <a:cs typeface="Malgun Gothic"/>
                <a:sym typeface="Malgun Gothic"/>
              </a:rPr>
              <a:t>. (</a:t>
            </a:r>
            <a:r>
              <a:rPr lang="ko-KR" sz="1000" dirty="0" err="1">
                <a:solidFill>
                  <a:schemeClr val="dk1"/>
                </a:solidFill>
                <a:latin typeface="Malgun Gothic"/>
                <a:ea typeface="Malgun Gothic"/>
                <a:cs typeface="Malgun Gothic"/>
                <a:sym typeface="Malgun Gothic"/>
              </a:rPr>
              <a:t>b</a:t>
            </a:r>
            <a:r>
              <a:rPr lang="ko-KR" sz="1000" dirty="0">
                <a:solidFill>
                  <a:schemeClr val="dk1"/>
                </a:solidFill>
                <a:latin typeface="Malgun Gothic"/>
                <a:ea typeface="Malgun Gothic"/>
                <a:cs typeface="Malgun Gothic"/>
                <a:sym typeface="Malgun Gothic"/>
              </a:rPr>
              <a:t>) The </a:t>
            </a:r>
            <a:r>
              <a:rPr lang="ko-KR" sz="1000" dirty="0" err="1">
                <a:solidFill>
                  <a:schemeClr val="dk1"/>
                </a:solidFill>
                <a:latin typeface="Malgun Gothic"/>
                <a:ea typeface="Malgun Gothic"/>
                <a:cs typeface="Malgun Gothic"/>
                <a:sym typeface="Malgun Gothic"/>
              </a:rPr>
              <a:t>distribution</a:t>
            </a:r>
            <a:r>
              <a:rPr lang="ko-KR" sz="1000" dirty="0">
                <a:solidFill>
                  <a:schemeClr val="dk1"/>
                </a:solidFill>
                <a:latin typeface="Malgun Gothic"/>
                <a:ea typeface="Malgun Gothic"/>
                <a:cs typeface="Malgun Gothic"/>
                <a:sym typeface="Malgun Gothic"/>
              </a:rPr>
              <a:t> of  </a:t>
            </a:r>
            <a:r>
              <a:rPr lang="ko-KR" sz="1000" i="1" dirty="0" err="1">
                <a:solidFill>
                  <a:schemeClr val="dk1"/>
                </a:solidFill>
                <a:latin typeface="Times New Roman"/>
                <a:ea typeface="Times New Roman"/>
                <a:cs typeface="Times New Roman"/>
                <a:sym typeface="Times New Roman"/>
              </a:rPr>
              <a:t>x</a:t>
            </a:r>
            <a:r>
              <a:rPr lang="ko-KR" sz="1000" i="1" dirty="0">
                <a:solidFill>
                  <a:schemeClr val="dk1"/>
                </a:solidFill>
                <a:latin typeface="Times New Roman"/>
                <a:ea typeface="Times New Roman"/>
                <a:cs typeface="Times New Roman"/>
                <a:sym typeface="Times New Roman"/>
              </a:rPr>
              <a:t>̄</a:t>
            </a:r>
            <a:r>
              <a:rPr lang="ko-KR" sz="1000" dirty="0">
                <a:solidFill>
                  <a:schemeClr val="dk1"/>
                </a:solidFill>
                <a:latin typeface="Malgun Gothic"/>
                <a:ea typeface="Malgun Gothic"/>
                <a:cs typeface="Malgun Gothic"/>
                <a:sym typeface="Malgun Gothic"/>
              </a:rPr>
              <a:t>  </a:t>
            </a:r>
            <a:r>
              <a:rPr lang="ko-KR" sz="1000" dirty="0" err="1">
                <a:solidFill>
                  <a:schemeClr val="dk1"/>
                </a:solidFill>
                <a:latin typeface="Malgun Gothic"/>
                <a:ea typeface="Malgun Gothic"/>
                <a:cs typeface="Malgun Gothic"/>
                <a:sym typeface="Malgun Gothic"/>
              </a:rPr>
              <a:t>for</a:t>
            </a:r>
            <a:r>
              <a:rPr lang="ko-KR" sz="1000" dirty="0">
                <a:solidFill>
                  <a:schemeClr val="dk1"/>
                </a:solidFill>
                <a:latin typeface="Malgun Gothic"/>
                <a:ea typeface="Malgun Gothic"/>
                <a:cs typeface="Malgun Gothic"/>
                <a:sym typeface="Malgun Gothic"/>
              </a:rPr>
              <a:t> 2 </a:t>
            </a:r>
            <a:r>
              <a:rPr lang="ko-KR" sz="1000" dirty="0" err="1">
                <a:solidFill>
                  <a:schemeClr val="dk1"/>
                </a:solidFill>
                <a:latin typeface="Malgun Gothic"/>
                <a:ea typeface="Malgun Gothic"/>
                <a:cs typeface="Malgun Gothic"/>
                <a:sym typeface="Malgun Gothic"/>
              </a:rPr>
              <a:t>observations</a:t>
            </a:r>
            <a:r>
              <a:rPr lang="ko-KR" sz="1000" dirty="0">
                <a:solidFill>
                  <a:schemeClr val="dk1"/>
                </a:solidFill>
                <a:latin typeface="Malgun Gothic"/>
                <a:ea typeface="Malgun Gothic"/>
                <a:cs typeface="Malgun Gothic"/>
                <a:sym typeface="Malgun Gothic"/>
              </a:rPr>
              <a:t>. (</a:t>
            </a:r>
            <a:r>
              <a:rPr lang="ko-KR" sz="1000" dirty="0" err="1">
                <a:solidFill>
                  <a:schemeClr val="dk1"/>
                </a:solidFill>
                <a:latin typeface="Malgun Gothic"/>
                <a:ea typeface="Malgun Gothic"/>
                <a:cs typeface="Malgun Gothic"/>
                <a:sym typeface="Malgun Gothic"/>
              </a:rPr>
              <a:t>b</a:t>
            </a:r>
            <a:r>
              <a:rPr lang="ko-KR" sz="1000" dirty="0">
                <a:solidFill>
                  <a:schemeClr val="dk1"/>
                </a:solidFill>
                <a:latin typeface="Malgun Gothic"/>
                <a:ea typeface="Malgun Gothic"/>
                <a:cs typeface="Malgun Gothic"/>
                <a:sym typeface="Malgun Gothic"/>
              </a:rPr>
              <a:t>) The </a:t>
            </a:r>
            <a:r>
              <a:rPr lang="ko-KR" sz="1000" dirty="0" err="1">
                <a:solidFill>
                  <a:schemeClr val="dk1"/>
                </a:solidFill>
                <a:latin typeface="Malgun Gothic"/>
                <a:ea typeface="Malgun Gothic"/>
                <a:cs typeface="Malgun Gothic"/>
                <a:sym typeface="Malgun Gothic"/>
              </a:rPr>
              <a:t>distribution</a:t>
            </a:r>
            <a:r>
              <a:rPr lang="ko-KR" sz="1000" dirty="0">
                <a:solidFill>
                  <a:schemeClr val="dk1"/>
                </a:solidFill>
                <a:latin typeface="Malgun Gothic"/>
                <a:ea typeface="Malgun Gothic"/>
                <a:cs typeface="Malgun Gothic"/>
                <a:sym typeface="Malgun Gothic"/>
              </a:rPr>
              <a:t> of  </a:t>
            </a:r>
            <a:r>
              <a:rPr lang="ko-KR" sz="1000" i="1" dirty="0" err="1">
                <a:solidFill>
                  <a:schemeClr val="dk1"/>
                </a:solidFill>
                <a:latin typeface="Times New Roman"/>
                <a:ea typeface="Times New Roman"/>
                <a:cs typeface="Times New Roman"/>
                <a:sym typeface="Times New Roman"/>
              </a:rPr>
              <a:t>x</a:t>
            </a:r>
            <a:r>
              <a:rPr lang="ko-KR" sz="1000" i="1" dirty="0">
                <a:solidFill>
                  <a:schemeClr val="dk1"/>
                </a:solidFill>
                <a:latin typeface="Times New Roman"/>
                <a:ea typeface="Times New Roman"/>
                <a:cs typeface="Times New Roman"/>
                <a:sym typeface="Times New Roman"/>
              </a:rPr>
              <a:t>̄</a:t>
            </a:r>
            <a:r>
              <a:rPr lang="ko-KR" sz="1000" dirty="0">
                <a:solidFill>
                  <a:schemeClr val="dk1"/>
                </a:solidFill>
                <a:latin typeface="Malgun Gothic"/>
                <a:ea typeface="Malgun Gothic"/>
                <a:cs typeface="Malgun Gothic"/>
                <a:sym typeface="Malgun Gothic"/>
              </a:rPr>
              <a:t> </a:t>
            </a:r>
            <a:r>
              <a:rPr lang="ko-KR" sz="1000" dirty="0">
                <a:solidFill>
                  <a:schemeClr val="dk1"/>
                </a:solidFill>
                <a:latin typeface="Times New Roman"/>
                <a:ea typeface="Times New Roman"/>
                <a:cs typeface="Times New Roman"/>
                <a:sym typeface="Times New Roman"/>
              </a:rPr>
              <a:t> </a:t>
            </a:r>
            <a:r>
              <a:rPr lang="ko-KR" sz="1000" dirty="0">
                <a:solidFill>
                  <a:schemeClr val="dk1"/>
                </a:solidFill>
                <a:latin typeface="Malgun Gothic"/>
                <a:ea typeface="Malgun Gothic"/>
                <a:cs typeface="Malgun Gothic"/>
                <a:sym typeface="Malgun Gothic"/>
              </a:rPr>
              <a:t>   </a:t>
            </a:r>
            <a:r>
              <a:rPr lang="ko-KR" sz="1000" dirty="0" err="1">
                <a:solidFill>
                  <a:schemeClr val="dk1"/>
                </a:solidFill>
                <a:latin typeface="Malgun Gothic"/>
                <a:ea typeface="Malgun Gothic"/>
                <a:cs typeface="Malgun Gothic"/>
                <a:sym typeface="Malgun Gothic"/>
              </a:rPr>
              <a:t>for</a:t>
            </a:r>
            <a:r>
              <a:rPr lang="ko-KR" sz="1000" dirty="0">
                <a:solidFill>
                  <a:schemeClr val="dk1"/>
                </a:solidFill>
                <a:latin typeface="Malgun Gothic"/>
                <a:ea typeface="Malgun Gothic"/>
                <a:cs typeface="Malgun Gothic"/>
                <a:sym typeface="Malgun Gothic"/>
              </a:rPr>
              <a:t> 10 </a:t>
            </a:r>
            <a:r>
              <a:rPr lang="ko-KR" sz="1000" dirty="0" err="1">
                <a:solidFill>
                  <a:schemeClr val="dk1"/>
                </a:solidFill>
                <a:latin typeface="Malgun Gothic"/>
                <a:ea typeface="Malgun Gothic"/>
                <a:cs typeface="Malgun Gothic"/>
                <a:sym typeface="Malgun Gothic"/>
              </a:rPr>
              <a:t>observations</a:t>
            </a:r>
            <a:r>
              <a:rPr lang="ko-KR" sz="1000" dirty="0">
                <a:solidFill>
                  <a:schemeClr val="dk1"/>
                </a:solidFill>
                <a:latin typeface="Malgun Gothic"/>
                <a:ea typeface="Malgun Gothic"/>
                <a:cs typeface="Malgun Gothic"/>
                <a:sym typeface="Malgun Gothic"/>
              </a:rPr>
              <a:t>. (</a:t>
            </a:r>
            <a:r>
              <a:rPr lang="ko-KR" sz="1000" dirty="0" err="1">
                <a:solidFill>
                  <a:schemeClr val="dk1"/>
                </a:solidFill>
                <a:latin typeface="Malgun Gothic"/>
                <a:ea typeface="Malgun Gothic"/>
                <a:cs typeface="Malgun Gothic"/>
                <a:sym typeface="Malgun Gothic"/>
              </a:rPr>
              <a:t>d</a:t>
            </a:r>
            <a:r>
              <a:rPr lang="ko-KR" sz="1000" dirty="0">
                <a:solidFill>
                  <a:schemeClr val="dk1"/>
                </a:solidFill>
                <a:latin typeface="Malgun Gothic"/>
                <a:ea typeface="Malgun Gothic"/>
                <a:cs typeface="Malgun Gothic"/>
                <a:sym typeface="Malgun Gothic"/>
              </a:rPr>
              <a:t>) The </a:t>
            </a:r>
            <a:r>
              <a:rPr lang="ko-KR" sz="1000" dirty="0" err="1">
                <a:solidFill>
                  <a:schemeClr val="dk1"/>
                </a:solidFill>
                <a:latin typeface="Malgun Gothic"/>
                <a:ea typeface="Malgun Gothic"/>
                <a:cs typeface="Malgun Gothic"/>
                <a:sym typeface="Malgun Gothic"/>
              </a:rPr>
              <a:t>distribution</a:t>
            </a:r>
            <a:r>
              <a:rPr lang="ko-KR" sz="1000" dirty="0">
                <a:solidFill>
                  <a:schemeClr val="dk1"/>
                </a:solidFill>
                <a:latin typeface="Malgun Gothic"/>
                <a:ea typeface="Malgun Gothic"/>
                <a:cs typeface="Malgun Gothic"/>
                <a:sym typeface="Malgun Gothic"/>
              </a:rPr>
              <a:t> of  </a:t>
            </a:r>
            <a:r>
              <a:rPr lang="ko-KR" sz="1000" i="1" dirty="0" err="1">
                <a:solidFill>
                  <a:schemeClr val="dk1"/>
                </a:solidFill>
                <a:latin typeface="Times New Roman"/>
                <a:ea typeface="Times New Roman"/>
                <a:cs typeface="Times New Roman"/>
                <a:sym typeface="Times New Roman"/>
              </a:rPr>
              <a:t>x</a:t>
            </a:r>
            <a:r>
              <a:rPr lang="ko-KR" sz="1000" i="1" dirty="0">
                <a:solidFill>
                  <a:schemeClr val="dk1"/>
                </a:solidFill>
                <a:latin typeface="Times New Roman"/>
                <a:ea typeface="Times New Roman"/>
                <a:cs typeface="Times New Roman"/>
                <a:sym typeface="Times New Roman"/>
              </a:rPr>
              <a:t>̄</a:t>
            </a:r>
            <a:r>
              <a:rPr lang="ko-KR" sz="1000" dirty="0">
                <a:solidFill>
                  <a:schemeClr val="dk1"/>
                </a:solidFill>
                <a:latin typeface="Malgun Gothic"/>
                <a:ea typeface="Malgun Gothic"/>
                <a:cs typeface="Malgun Gothic"/>
                <a:sym typeface="Malgun Gothic"/>
              </a:rPr>
              <a:t>  </a:t>
            </a:r>
            <a:r>
              <a:rPr lang="ko-KR" sz="1000" dirty="0" err="1">
                <a:solidFill>
                  <a:schemeClr val="dk1"/>
                </a:solidFill>
                <a:latin typeface="Malgun Gothic"/>
                <a:ea typeface="Malgun Gothic"/>
                <a:cs typeface="Malgun Gothic"/>
                <a:sym typeface="Malgun Gothic"/>
              </a:rPr>
              <a:t>for</a:t>
            </a:r>
            <a:r>
              <a:rPr lang="ko-KR" sz="1000" dirty="0">
                <a:solidFill>
                  <a:schemeClr val="dk1"/>
                </a:solidFill>
                <a:latin typeface="Malgun Gothic"/>
                <a:ea typeface="Malgun Gothic"/>
                <a:cs typeface="Malgun Gothic"/>
                <a:sym typeface="Malgun Gothic"/>
              </a:rPr>
              <a:t> 25 </a:t>
            </a:r>
            <a:r>
              <a:rPr lang="ko-KR" sz="1000" dirty="0" err="1">
                <a:solidFill>
                  <a:schemeClr val="dk1"/>
                </a:solidFill>
                <a:latin typeface="Malgun Gothic"/>
                <a:ea typeface="Malgun Gothic"/>
                <a:cs typeface="Malgun Gothic"/>
                <a:sym typeface="Malgun Gothic"/>
              </a:rPr>
              <a:t>observations</a:t>
            </a:r>
            <a:endParaRPr sz="1000" dirty="0">
              <a:latin typeface="Malgun Gothic"/>
              <a:ea typeface="Malgun Gothic"/>
              <a:cs typeface="Malgun Gothic"/>
              <a:sym typeface="Malgun Gothic"/>
            </a:endParaRPr>
          </a:p>
        </p:txBody>
      </p:sp>
      <p:pic>
        <p:nvPicPr>
          <p:cNvPr id="3896" name="Google Shape;3896;p258"/>
          <p:cNvPicPr preferRelativeResize="0"/>
          <p:nvPr/>
        </p:nvPicPr>
        <p:blipFill>
          <a:blip r:embed="rId3">
            <a:alphaModFix/>
          </a:blip>
          <a:stretch>
            <a:fillRect/>
          </a:stretch>
        </p:blipFill>
        <p:spPr>
          <a:xfrm>
            <a:off x="9195" y="2200463"/>
            <a:ext cx="9144003" cy="2286001"/>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3900"/>
        <p:cNvGrpSpPr/>
        <p:nvPr/>
      </p:nvGrpSpPr>
      <p:grpSpPr>
        <a:xfrm>
          <a:off x="0" y="0"/>
          <a:ext cx="0" cy="0"/>
          <a:chOff x="0" y="0"/>
          <a:chExt cx="0" cy="0"/>
        </a:xfrm>
      </p:grpSpPr>
      <p:pic>
        <p:nvPicPr>
          <p:cNvPr id="3901" name="Google Shape;3901;p259"/>
          <p:cNvPicPr preferRelativeResize="0"/>
          <p:nvPr/>
        </p:nvPicPr>
        <p:blipFill>
          <a:blip r:embed="rId3">
            <a:alphaModFix/>
          </a:blip>
          <a:stretch>
            <a:fillRect/>
          </a:stretch>
        </p:blipFill>
        <p:spPr>
          <a:xfrm>
            <a:off x="616900" y="3612625"/>
            <a:ext cx="7912448" cy="2561701"/>
          </a:xfrm>
          <a:prstGeom prst="rect">
            <a:avLst/>
          </a:prstGeom>
          <a:noFill/>
          <a:ln>
            <a:noFill/>
          </a:ln>
        </p:spPr>
      </p:pic>
      <p:sp>
        <p:nvSpPr>
          <p:cNvPr id="3902" name="Google Shape;3902;p259"/>
          <p:cNvSpPr/>
          <p:nvPr/>
        </p:nvSpPr>
        <p:spPr>
          <a:xfrm>
            <a:off x="4500700" y="974575"/>
            <a:ext cx="4328100" cy="2561700"/>
          </a:xfrm>
          <a:prstGeom prst="rect">
            <a:avLst/>
          </a:prstGeom>
          <a:solidFill>
            <a:srgbClr val="FFFFEE"/>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5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비대칭도 (왜도, skewness)</a:t>
            </a:r>
            <a:endParaRPr/>
          </a:p>
        </p:txBody>
      </p:sp>
      <p:sp>
        <p:nvSpPr>
          <p:cNvPr id="3904" name="Google Shape;3904;p25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905" name="Google Shape;3905;p25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259</a:t>
            </a:fld>
            <a:endParaRPr/>
          </a:p>
        </p:txBody>
      </p:sp>
      <p:sp>
        <p:nvSpPr>
          <p:cNvPr id="3906" name="Google Shape;3906;p259"/>
          <p:cNvSpPr txBox="1">
            <a:spLocks noGrp="1"/>
          </p:cNvSpPr>
          <p:nvPr>
            <p:ph type="body" idx="4294967295"/>
          </p:nvPr>
        </p:nvSpPr>
        <p:spPr>
          <a:xfrm>
            <a:off x="315375" y="1110100"/>
            <a:ext cx="4188300" cy="25023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관찰값의 분포가 대칭인가 비대칭인가를 나타내는 수치 </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피어슨 계수(Pearson’s coefficient)로 표시</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최빈값 이용</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중앙값 이용</a:t>
            </a:r>
            <a:endParaRPr>
              <a:latin typeface="Malgun Gothic"/>
              <a:ea typeface="Malgun Gothic"/>
              <a:cs typeface="Malgun Gothic"/>
              <a:sym typeface="Malgun Gothic"/>
            </a:endParaRPr>
          </a:p>
        </p:txBody>
      </p:sp>
      <p:pic>
        <p:nvPicPr>
          <p:cNvPr id="3907" name="Google Shape;3907;p259" descr="{&quot;code&quot;:&quot;$$S_{k}=\\dfrac{\\overline{x}-\\hat{x}}{S}$$&quot;,&quot;type&quot;:&quot;$$&quot;,&quot;id&quot;:&quot;214&quot;,&quot;font&quot;:{&quot;size&quot;:20,&quot;color&quot;:&quot;#000000&quot;,&quot;family&quot;:&quot;Tahoma&quot;},&quot;backgroundColor&quot;:&quot;#FFFFFF&quot;,&quot;aid&quot;:null,&quot;backgroundColorModified&quot;:false,&quot;ts&quot;:1682646387897,&quot;cs&quot;:&quot;L1+Jyj0rNVHmzP0iikknxQ==&quot;,&quot;size&quot;:{&quot;width&quot;:135.16666666666666,&quot;height&quot;:55.666666666666664}}"/>
          <p:cNvPicPr preferRelativeResize="0"/>
          <p:nvPr/>
        </p:nvPicPr>
        <p:blipFill>
          <a:blip r:embed="rId4">
            <a:alphaModFix/>
          </a:blip>
          <a:stretch>
            <a:fillRect/>
          </a:stretch>
        </p:blipFill>
        <p:spPr>
          <a:xfrm>
            <a:off x="3038085" y="2541363"/>
            <a:ext cx="1034637" cy="426107"/>
          </a:xfrm>
          <a:prstGeom prst="rect">
            <a:avLst/>
          </a:prstGeom>
          <a:noFill/>
          <a:ln>
            <a:noFill/>
          </a:ln>
        </p:spPr>
      </p:pic>
      <p:pic>
        <p:nvPicPr>
          <p:cNvPr id="3908" name="Google Shape;3908;p259" descr="{&quot;aid&quot;:null,&quot;type&quot;:&quot;$$&quot;,&quot;code&quot;:&quot;$$S_{k}=\\dfrac{3\\left(\\overline{x}-\\tilde{x}\\right)}{S}$$&quot;,&quot;backgroundColor&quot;:&quot;#FFFFFF&quot;,&quot;id&quot;:&quot;215&quot;,&quot;backgroundColorModified&quot;:false,&quot;font&quot;:{&quot;color&quot;:&quot;#000000&quot;,&quot;family&quot;:&quot;Arial&quot;,&quot;size&quot;:14},&quot;ts&quot;:1682646527865,&quot;cs&quot;:&quot;aLeM4CYr1jlU3EdualW5Ow==&quot;,&quot;size&quot;:{&quot;width&quot;:137.5,&quot;height&quot;:47.5}}"/>
          <p:cNvPicPr preferRelativeResize="0"/>
          <p:nvPr/>
        </p:nvPicPr>
        <p:blipFill>
          <a:blip r:embed="rId5">
            <a:alphaModFix/>
          </a:blip>
          <a:stretch>
            <a:fillRect/>
          </a:stretch>
        </p:blipFill>
        <p:spPr>
          <a:xfrm>
            <a:off x="3038076" y="3077001"/>
            <a:ext cx="1233389" cy="426100"/>
          </a:xfrm>
          <a:prstGeom prst="rect">
            <a:avLst/>
          </a:prstGeom>
          <a:noFill/>
          <a:ln>
            <a:noFill/>
          </a:ln>
        </p:spPr>
      </p:pic>
      <p:pic>
        <p:nvPicPr>
          <p:cNvPr id="3909" name="Google Shape;3909;p259" descr="{&quot;backgroundColorModified&quot;:false,&quot;font&quot;:{&quot;size&quot;:14,&quot;color&quot;:&quot;#000000&quot;,&quot;family&quot;:&quot;Book Antiqua&quot;},&quot;aid&quot;:null,&quot;code&quot;:&quot;$$\\left(+\\right)S_{k}$$&quot;,&quot;id&quot;:&quot;219&quot;,&quot;backgroundColor&quot;:&quot;#FFFFFF&quot;,&quot;type&quot;:&quot;$$&quot;,&quot;ts&quot;:1682647872771,&quot;cs&quot;:&quot;KyAgcrYNGEjK2iCxXfndbg==&quot;,&quot;size&quot;:{&quot;width&quot;:53.333333333333336,&quot;height&quot;:22}}"/>
          <p:cNvPicPr preferRelativeResize="0"/>
          <p:nvPr/>
        </p:nvPicPr>
        <p:blipFill>
          <a:blip r:embed="rId6">
            <a:alphaModFix/>
          </a:blip>
          <a:stretch>
            <a:fillRect/>
          </a:stretch>
        </p:blipFill>
        <p:spPr>
          <a:xfrm>
            <a:off x="1173767" y="3764265"/>
            <a:ext cx="493934" cy="197796"/>
          </a:xfrm>
          <a:prstGeom prst="rect">
            <a:avLst/>
          </a:prstGeom>
          <a:noFill/>
          <a:ln>
            <a:noFill/>
          </a:ln>
        </p:spPr>
      </p:pic>
      <p:pic>
        <p:nvPicPr>
          <p:cNvPr id="3910" name="Google Shape;3910;p259" descr="{&quot;code&quot;:&quot;$$S_{k}=0$$&quot;,&quot;backgroundColor&quot;:&quot;#FFFFFF&quot;,&quot;font&quot;:{&quot;family&quot;:&quot;Book Antiqua&quot;,&quot;size&quot;:14,&quot;color&quot;:&quot;#000000&quot;},&quot;id&quot;:&quot;220&quot;,&quot;backgroundColorModified&quot;:false,&quot;type&quot;:&quot;$$&quot;,&quot;aid&quot;:null,&quot;ts&quot;:1682647895222,&quot;cs&quot;:&quot;C3vE3hudpMoiF/eP7kuxww==&quot;,&quot;size&quot;:{&quot;width&quot;:60.833333333333336,&quot;height&quot;:19}}"/>
          <p:cNvPicPr preferRelativeResize="0"/>
          <p:nvPr/>
        </p:nvPicPr>
        <p:blipFill>
          <a:blip r:embed="rId7">
            <a:alphaModFix/>
          </a:blip>
          <a:stretch>
            <a:fillRect/>
          </a:stretch>
        </p:blipFill>
        <p:spPr>
          <a:xfrm>
            <a:off x="3940272" y="3851140"/>
            <a:ext cx="563394" cy="170824"/>
          </a:xfrm>
          <a:prstGeom prst="rect">
            <a:avLst/>
          </a:prstGeom>
          <a:noFill/>
          <a:ln>
            <a:noFill/>
          </a:ln>
        </p:spPr>
      </p:pic>
      <p:pic>
        <p:nvPicPr>
          <p:cNvPr id="3911" name="Google Shape;3911;p259" descr="{&quot;id&quot;:&quot;221&quot;,&quot;backgroundColor&quot;:&quot;#FFFFFF&quot;,&quot;code&quot;:&quot;$$\\left(-\\right)S_{k}$$&quot;,&quot;aid&quot;:null,&quot;type&quot;:&quot;$$&quot;,&quot;font&quot;:{&quot;color&quot;:&quot;#000000&quot;,&quot;size&quot;:14,&quot;family&quot;:&quot;Book Antiqua&quot;},&quot;backgroundColorModified&quot;:false,&quot;ts&quot;:1682647925525,&quot;cs&quot;:&quot;JIUJhVxcnhGWcKoGTKouKA==&quot;,&quot;size&quot;:{&quot;width&quot;:53.333333333333336,&quot;height&quot;:22}}"/>
          <p:cNvPicPr preferRelativeResize="0"/>
          <p:nvPr/>
        </p:nvPicPr>
        <p:blipFill>
          <a:blip r:embed="rId8">
            <a:alphaModFix/>
          </a:blip>
          <a:stretch>
            <a:fillRect/>
          </a:stretch>
        </p:blipFill>
        <p:spPr>
          <a:xfrm>
            <a:off x="6385258" y="3837654"/>
            <a:ext cx="493934" cy="197796"/>
          </a:xfrm>
          <a:prstGeom prst="rect">
            <a:avLst/>
          </a:prstGeom>
          <a:noFill/>
          <a:ln>
            <a:noFill/>
          </a:ln>
        </p:spPr>
      </p:pic>
      <p:pic>
        <p:nvPicPr>
          <p:cNvPr id="3912" name="Google Shape;3912;p259" descr="{&quot;aid&quot;:null,&quot;id&quot;:&quot;216&quot;,&quot;type&quot;:&quot;$$&quot;,&quot;backgroundColor&quot;:&quot;#FFFFFF&quot;,&quot;backgroundColorModified&quot;:false,&quot;code&quot;:&quot;$$\\text{Skewness}=\\dfrac{m_{3}}{m_{2}^{\\frac{3}{2}}}$$&quot;,&quot;font&quot;:{&quot;color&quot;:&quot;#000000&quot;,&quot;family&quot;:&quot;Book Antiqua&quot;,&quot;size&quot;:14},&quot;ts&quot;:1682647618129,&quot;cs&quot;:&quot;m/DclAQzXzEi+q8QKdRhjg==&quot;,&quot;size&quot;:{&quot;width&quot;:135,&quot;height&quot;:49}}"/>
          <p:cNvPicPr preferRelativeResize="0"/>
          <p:nvPr/>
        </p:nvPicPr>
        <p:blipFill>
          <a:blip r:embed="rId9">
            <a:alphaModFix/>
          </a:blip>
          <a:stretch>
            <a:fillRect/>
          </a:stretch>
        </p:blipFill>
        <p:spPr>
          <a:xfrm>
            <a:off x="4700374" y="1118627"/>
            <a:ext cx="1504854" cy="540237"/>
          </a:xfrm>
          <a:prstGeom prst="rect">
            <a:avLst/>
          </a:prstGeom>
          <a:noFill/>
          <a:ln>
            <a:noFill/>
          </a:ln>
        </p:spPr>
      </p:pic>
      <p:pic>
        <p:nvPicPr>
          <p:cNvPr id="3913" name="Google Shape;3913;p259" descr="{&quot;backgroundColor&quot;:&quot;#FFFFFF&quot;,&quot;aid&quot;:null,&quot;id&quot;:&quot;217&quot;,&quot;font&quot;:{&quot;size&quot;:14,&quot;color&quot;:&quot;#000000&quot;,&quot;family&quot;:&quot;Book Antiqua&quot;},&quot;type&quot;:&quot;$$&quot;,&quot;backgroundColorModified&quot;:false,&quot;code&quot;:&quot;$$\\text{where:}\\;m_{2}=\\text{2nd}\\;\\text{moment}=\\dfrac{\\displaystyle\\sum_{i=1}^{n}\\left(y_{1}-\\overline{y}\\right)^{2}}{n}$$&quot;,&quot;ts&quot;:1682647635932,&quot;cs&quot;:&quot;Srs8lFB7GJzQS3EzQX6OSQ==&quot;,&quot;size&quot;:{&quot;width&quot;:344.75,&quot;height&quot;:73.5}}"/>
          <p:cNvPicPr preferRelativeResize="0"/>
          <p:nvPr/>
        </p:nvPicPr>
        <p:blipFill>
          <a:blip r:embed="rId10">
            <a:alphaModFix/>
          </a:blip>
          <a:stretch>
            <a:fillRect/>
          </a:stretch>
        </p:blipFill>
        <p:spPr>
          <a:xfrm>
            <a:off x="4846349" y="1731016"/>
            <a:ext cx="3842949" cy="810357"/>
          </a:xfrm>
          <a:prstGeom prst="rect">
            <a:avLst/>
          </a:prstGeom>
          <a:noFill/>
          <a:ln>
            <a:noFill/>
          </a:ln>
        </p:spPr>
      </p:pic>
      <p:pic>
        <p:nvPicPr>
          <p:cNvPr id="3914" name="Google Shape;3914;p259" descr="{&quot;font&quot;:{&quot;family&quot;:&quot;Book Antiqua&quot;,&quot;color&quot;:&quot;#000000&quot;,&quot;size&quot;:14},&quot;id&quot;:&quot;218&quot;,&quot;backgroundColorModified&quot;:false,&quot;backgroundColor&quot;:&quot;#FFFFFF&quot;,&quot;code&quot;:&quot;$$\\text{and:}\\;m_{3}=\\text{3rd}\\;\\text{moment}=\\dfrac{\\displaystyle\\sum_{i=1}^{n}\\left(y_{i}-\\overline{y}\\right)^{3}}{n}$$&quot;,&quot;aid&quot;:null,&quot;type&quot;:&quot;$$&quot;,&quot;ts&quot;:1682647815843,&quot;cs&quot;:&quot;W/bRfSRSfiUbCk3NjdmJ+g==&quot;,&quot;size&quot;:{&quot;width&quot;:321.5,&quot;height&quot;:73.5}}"/>
          <p:cNvPicPr preferRelativeResize="0"/>
          <p:nvPr/>
        </p:nvPicPr>
        <p:blipFill>
          <a:blip r:embed="rId11">
            <a:alphaModFix/>
          </a:blip>
          <a:stretch>
            <a:fillRect/>
          </a:stretch>
        </p:blipFill>
        <p:spPr>
          <a:xfrm>
            <a:off x="5058562" y="2613520"/>
            <a:ext cx="3583780" cy="81035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Two types of Statistics</a:t>
            </a:r>
            <a:endParaRPr/>
          </a:p>
        </p:txBody>
      </p:sp>
      <p:sp>
        <p:nvSpPr>
          <p:cNvPr id="349" name="Google Shape;349;p33"/>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rmAutofit/>
          </a:bodyPr>
          <a:lstStyle/>
          <a:p>
            <a:pPr marL="457200" lvl="0" indent="-355600" algn="l" rtl="0">
              <a:lnSpc>
                <a:spcPct val="150000"/>
              </a:lnSpc>
              <a:spcBef>
                <a:spcPts val="1000"/>
              </a:spcBef>
              <a:spcAft>
                <a:spcPts val="0"/>
              </a:spcAft>
              <a:buSzPts val="2000"/>
              <a:buFont typeface="Malgun Gothic"/>
              <a:buChar char="•"/>
            </a:pPr>
            <a:r>
              <a:rPr lang="ko-KR">
                <a:latin typeface="Malgun Gothic"/>
                <a:ea typeface="Malgun Gothic"/>
                <a:cs typeface="Malgun Gothic"/>
                <a:sym typeface="Malgun Gothic"/>
              </a:rPr>
              <a:t>기술통계학(記述, descriptive statistics) : 측정값의 중요한 특성을 요약하거나 설명하기 위하여 사용되는 절차</a:t>
            </a:r>
            <a:endParaRPr>
              <a:latin typeface="Malgun Gothic"/>
              <a:ea typeface="Malgun Gothic"/>
              <a:cs typeface="Malgun Gothic"/>
              <a:sym typeface="Malgun Gothic"/>
            </a:endParaRPr>
          </a:p>
          <a:p>
            <a:pPr marL="457200" lvl="0" indent="-355600" algn="l" rtl="0">
              <a:lnSpc>
                <a:spcPct val="150000"/>
              </a:lnSpc>
              <a:spcBef>
                <a:spcPts val="0"/>
              </a:spcBef>
              <a:spcAft>
                <a:spcPts val="0"/>
              </a:spcAft>
              <a:buSzPts val="2000"/>
              <a:buFont typeface="Malgun Gothic"/>
              <a:buChar char="•"/>
            </a:pPr>
            <a:r>
              <a:rPr lang="ko-KR">
                <a:latin typeface="Malgun Gothic"/>
                <a:ea typeface="Malgun Gothic"/>
                <a:cs typeface="Malgun Gothic"/>
                <a:sym typeface="Malgun Gothic"/>
              </a:rPr>
              <a:t>추측통계학(</a:t>
            </a:r>
            <a:r>
              <a:rPr lang="ko-KR"/>
              <a:t>推測, </a:t>
            </a:r>
            <a:r>
              <a:rPr lang="ko-KR">
                <a:latin typeface="Malgun Gothic"/>
                <a:ea typeface="Malgun Gothic"/>
                <a:cs typeface="Malgun Gothic"/>
                <a:sym typeface="Malgun Gothic"/>
              </a:rPr>
              <a:t>inferential statistics) : 모집단으로부터 추출된 표본에 포함된 정보로부터 모집단 특성에 관한 추론을 하는 절차</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추측통계학 목적달성에 필요한 단계</a:t>
            </a:r>
            <a:endParaRPr>
              <a:latin typeface="Malgun Gothic"/>
              <a:ea typeface="Malgun Gothic"/>
              <a:cs typeface="Malgun Gothic"/>
              <a:sym typeface="Malgun Gothic"/>
            </a:endParaRPr>
          </a:p>
          <a:p>
            <a:pPr marL="1371600" lvl="2"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&lt;1단계&gt; 질문할 문항을 열거하고 관심이 있는 모집단 확인</a:t>
            </a:r>
            <a:endParaRPr>
              <a:latin typeface="Malgun Gothic"/>
              <a:ea typeface="Malgun Gothic"/>
              <a:cs typeface="Malgun Gothic"/>
              <a:sym typeface="Malgun Gothic"/>
            </a:endParaRPr>
          </a:p>
          <a:p>
            <a:pPr marL="1371600" lvl="2"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&lt;2단계&gt; 표본을 뽑는 방법을 결정</a:t>
            </a:r>
            <a:endParaRPr>
              <a:latin typeface="Malgun Gothic"/>
              <a:ea typeface="Malgun Gothic"/>
              <a:cs typeface="Malgun Gothic"/>
              <a:sym typeface="Malgun Gothic"/>
            </a:endParaRPr>
          </a:p>
          <a:p>
            <a:pPr marL="1371600" lvl="2"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&lt;3단계&gt; 표본을 뽑아 표본 정보를 분석</a:t>
            </a:r>
            <a:endParaRPr>
              <a:latin typeface="Malgun Gothic"/>
              <a:ea typeface="Malgun Gothic"/>
              <a:cs typeface="Malgun Gothic"/>
              <a:sym typeface="Malgun Gothic"/>
            </a:endParaRPr>
          </a:p>
          <a:p>
            <a:pPr marL="1371600" lvl="2"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&lt;4단계&gt; ‘3단계’에서 분석한 결과를 바탕으로 모집단에 관해 추론</a:t>
            </a:r>
            <a:endParaRPr>
              <a:latin typeface="Malgun Gothic"/>
              <a:ea typeface="Malgun Gothic"/>
              <a:cs typeface="Malgun Gothic"/>
              <a:sym typeface="Malgun Gothic"/>
            </a:endParaRPr>
          </a:p>
          <a:p>
            <a:pPr marL="1371600" lvl="2"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&lt;5단계&gt; 추론의 신뢰성을 결정</a:t>
            </a:r>
            <a:endParaRPr>
              <a:latin typeface="Malgun Gothic"/>
              <a:ea typeface="Malgun Gothic"/>
              <a:cs typeface="Malgun Gothic"/>
              <a:sym typeface="Malgun Gothic"/>
            </a:endParaRPr>
          </a:p>
        </p:txBody>
      </p:sp>
      <p:sp>
        <p:nvSpPr>
          <p:cNvPr id="350" name="Google Shape;350;p3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351" name="Google Shape;351;p3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26</a:t>
            </a:fld>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26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첨도 (Kurtosis)</a:t>
            </a:r>
            <a:endParaRPr/>
          </a:p>
        </p:txBody>
      </p:sp>
      <p:sp>
        <p:nvSpPr>
          <p:cNvPr id="3920" name="Google Shape;3920;p26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13. 표본의 분포</a:t>
            </a:r>
            <a:endParaRPr/>
          </a:p>
        </p:txBody>
      </p:sp>
      <p:sp>
        <p:nvSpPr>
          <p:cNvPr id="3921" name="Google Shape;3921;p26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260</a:t>
            </a:fld>
            <a:endParaRPr/>
          </a:p>
        </p:txBody>
      </p:sp>
      <p:sp>
        <p:nvSpPr>
          <p:cNvPr id="3922" name="Google Shape;3922;p260"/>
          <p:cNvSpPr txBox="1">
            <a:spLocks noGrp="1"/>
          </p:cNvSpPr>
          <p:nvPr>
            <p:ph type="body" idx="4294967295"/>
          </p:nvPr>
        </p:nvSpPr>
        <p:spPr>
          <a:xfrm>
            <a:off x="315375" y="1110100"/>
            <a:ext cx="8391600" cy="789300"/>
          </a:xfrm>
          <a:prstGeom prst="rect">
            <a:avLst/>
          </a:prstGeom>
          <a:noFill/>
          <a:ln>
            <a:noFill/>
          </a:ln>
        </p:spPr>
        <p:txBody>
          <a:bodyPr spcFirstLastPara="1" wrap="square" lIns="91425" tIns="45700" rIns="91425" bIns="45700" anchor="t" anchorCtr="0">
            <a:normAutofit fontScale="92500" lnSpcReduction="2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평균을 중심으로 얼마나 뾰족한 분포인지 나타내는 수치</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산술평균에 대한 4차 적률(4th moment)</a:t>
            </a:r>
            <a:endParaRPr>
              <a:latin typeface="Malgun Gothic"/>
              <a:ea typeface="Malgun Gothic"/>
              <a:cs typeface="Malgun Gothic"/>
              <a:sym typeface="Malgun Gothic"/>
            </a:endParaRPr>
          </a:p>
        </p:txBody>
      </p:sp>
      <p:pic>
        <p:nvPicPr>
          <p:cNvPr id="3923" name="Google Shape;3923;p260" descr="{&quot;font&quot;:{&quot;color&quot;:&quot;#000000&quot;,&quot;size&quot;:39.5,&quot;family&quot;:&quot;Book Antiqua&quot;},&quot;type&quot;:&quot;$$&quot;,&quot;code&quot;:&quot;$$a_{4}=\\dfrac{m_{4}}{S^{4}}-3$$&quot;,&quot;backgroundColor&quot;:&quot;#FFFFFF&quot;,&quot;id&quot;:&quot;222&quot;,&quot;backgroundColorModified&quot;:false,&quot;aid&quot;:null,&quot;ts&quot;:1682647989858,&quot;cs&quot;:&quot;oLooqypg8nVt2smiQ3pm+w==&quot;,&quot;size&quot;:{&quot;width&quot;:123.50136141732287,&quot;height&quot;:116.0629937007874}}"/>
          <p:cNvPicPr preferRelativeResize="0"/>
          <p:nvPr/>
        </p:nvPicPr>
        <p:blipFill>
          <a:blip r:embed="rId3">
            <a:alphaModFix/>
          </a:blip>
          <a:stretch>
            <a:fillRect/>
          </a:stretch>
        </p:blipFill>
        <p:spPr>
          <a:xfrm>
            <a:off x="1094275" y="2290223"/>
            <a:ext cx="1430510" cy="474902"/>
          </a:xfrm>
          <a:prstGeom prst="rect">
            <a:avLst/>
          </a:prstGeom>
          <a:noFill/>
          <a:ln>
            <a:noFill/>
          </a:ln>
        </p:spPr>
      </p:pic>
      <p:pic>
        <p:nvPicPr>
          <p:cNvPr id="3924" name="Google Shape;3924;p260" descr="{&quot;backgroundColorModified&quot;:false,&quot;font&quot;:{&quot;size&quot;:12,&quot;family&quot;:&quot;Arial&quot;,&quot;color&quot;:&quot;#000000&quot;},&quot;aid&quot;:null,&quot;type&quot;:&quot;$$&quot;,&quot;backgroundColor&quot;:&quot;#FFFFFF&quot;,&quot;code&quot;:&quot;$$m_{4}=\\dfrac{\\sum_{}^{}f_{i}\\left(x_{i}-\\overline{x}\\right)^{4}}{n}$$&quot;,&quot;id&quot;:&quot;223&quot;,&quot;ts&quot;:1682648074192,&quot;cs&quot;:&quot;NkTVb/H7hZxafdR3+Hy7HQ==&quot;,&quot;size&quot;:{&quot;width&quot;:165.5,&quot;height&quot;:45.5}}"/>
          <p:cNvPicPr preferRelativeResize="0"/>
          <p:nvPr/>
        </p:nvPicPr>
        <p:blipFill>
          <a:blip r:embed="rId4">
            <a:alphaModFix/>
          </a:blip>
          <a:stretch>
            <a:fillRect/>
          </a:stretch>
        </p:blipFill>
        <p:spPr>
          <a:xfrm>
            <a:off x="2851145" y="2199155"/>
            <a:ext cx="2120251" cy="582900"/>
          </a:xfrm>
          <a:prstGeom prst="rect">
            <a:avLst/>
          </a:prstGeom>
          <a:noFill/>
          <a:ln>
            <a:noFill/>
          </a:ln>
        </p:spPr>
      </p:pic>
      <p:sp>
        <p:nvSpPr>
          <p:cNvPr id="3925" name="Google Shape;3925;p260"/>
          <p:cNvSpPr/>
          <p:nvPr/>
        </p:nvSpPr>
        <p:spPr>
          <a:xfrm>
            <a:off x="841825" y="2093575"/>
            <a:ext cx="1917000" cy="789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26" name="Google Shape;3926;p260"/>
          <p:cNvPicPr preferRelativeResize="0"/>
          <p:nvPr/>
        </p:nvPicPr>
        <p:blipFill rotWithShape="1">
          <a:blip r:embed="rId5">
            <a:alphaModFix/>
          </a:blip>
          <a:srcRect l="5752" t="5499" r="9644"/>
          <a:stretch/>
        </p:blipFill>
        <p:spPr>
          <a:xfrm>
            <a:off x="690250" y="3215625"/>
            <a:ext cx="4449625" cy="2982150"/>
          </a:xfrm>
          <a:prstGeom prst="rect">
            <a:avLst/>
          </a:prstGeom>
          <a:noFill/>
          <a:ln>
            <a:noFill/>
          </a:ln>
        </p:spPr>
      </p:pic>
      <p:grpSp>
        <p:nvGrpSpPr>
          <p:cNvPr id="3927" name="Google Shape;3927;p260"/>
          <p:cNvGrpSpPr/>
          <p:nvPr/>
        </p:nvGrpSpPr>
        <p:grpSpPr>
          <a:xfrm>
            <a:off x="5541842" y="1864967"/>
            <a:ext cx="2344050" cy="1794350"/>
            <a:chOff x="5389442" y="1864967"/>
            <a:chExt cx="2344050" cy="1794350"/>
          </a:xfrm>
        </p:grpSpPr>
        <p:pic>
          <p:nvPicPr>
            <p:cNvPr id="3928" name="Google Shape;3928;p260"/>
            <p:cNvPicPr preferRelativeResize="0"/>
            <p:nvPr/>
          </p:nvPicPr>
          <p:blipFill>
            <a:blip r:embed="rId6">
              <a:alphaModFix/>
            </a:blip>
            <a:stretch>
              <a:fillRect/>
            </a:stretch>
          </p:blipFill>
          <p:spPr>
            <a:xfrm>
              <a:off x="5389442" y="1864967"/>
              <a:ext cx="2344050" cy="1794350"/>
            </a:xfrm>
            <a:prstGeom prst="rect">
              <a:avLst/>
            </a:prstGeom>
            <a:noFill/>
            <a:ln>
              <a:noFill/>
            </a:ln>
          </p:spPr>
        </p:pic>
        <p:sp>
          <p:nvSpPr>
            <p:cNvPr id="3929" name="Google Shape;3929;p260"/>
            <p:cNvSpPr txBox="1"/>
            <p:nvPr/>
          </p:nvSpPr>
          <p:spPr>
            <a:xfrm>
              <a:off x="5420052" y="1990714"/>
              <a:ext cx="1313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ko-KR" sz="1000" b="1" i="0" u="none" strike="noStrike" cap="none">
                  <a:solidFill>
                    <a:srgbClr val="000000"/>
                  </a:solidFill>
                  <a:latin typeface="Malgun Gothic"/>
                  <a:ea typeface="Malgun Gothic"/>
                  <a:cs typeface="Malgun Gothic"/>
                  <a:sym typeface="Malgun Gothic"/>
                </a:rPr>
                <a:t>우씨~ 헷갈려</a:t>
              </a:r>
              <a:endParaRPr sz="1000" b="1" i="0" u="none" strike="noStrike" cap="none">
                <a:solidFill>
                  <a:srgbClr val="000000"/>
                </a:solidFill>
                <a:latin typeface="Malgun Gothic"/>
                <a:ea typeface="Malgun Gothic"/>
                <a:cs typeface="Malgun Gothic"/>
                <a:sym typeface="Malgun Gothic"/>
              </a:endParaRPr>
            </a:p>
            <a:p>
              <a:pPr marL="0" lvl="0" indent="0" algn="ctr" rtl="0">
                <a:spcBef>
                  <a:spcPts val="0"/>
                </a:spcBef>
                <a:spcAft>
                  <a:spcPts val="0"/>
                </a:spcAft>
                <a:buClr>
                  <a:schemeClr val="dk1"/>
                </a:buClr>
                <a:buSzPts val="1600"/>
                <a:buFont typeface="Arial"/>
                <a:buNone/>
              </a:pPr>
              <a:r>
                <a:rPr lang="ko-KR" sz="1000" b="1">
                  <a:solidFill>
                    <a:schemeClr val="dk1"/>
                  </a:solidFill>
                  <a:latin typeface="Malgun Gothic"/>
                  <a:ea typeface="Malgun Gothic"/>
                  <a:cs typeface="Malgun Gothic"/>
                  <a:sym typeface="Malgun Gothic"/>
                </a:rPr>
                <a:t>책대로 </a:t>
              </a:r>
              <a:r>
                <a:rPr lang="ko-KR" sz="1000" b="1">
                  <a:solidFill>
                    <a:srgbClr val="FF0000"/>
                  </a:solidFill>
                  <a:latin typeface="Malgun Gothic"/>
                  <a:ea typeface="Malgun Gothic"/>
                  <a:cs typeface="Malgun Gothic"/>
                  <a:sym typeface="Malgun Gothic"/>
                </a:rPr>
                <a:t>3</a:t>
              </a:r>
              <a:r>
                <a:rPr lang="ko-KR" sz="1000" b="1">
                  <a:solidFill>
                    <a:schemeClr val="dk1"/>
                  </a:solidFill>
                  <a:latin typeface="Malgun Gothic"/>
                  <a:ea typeface="Malgun Gothic"/>
                  <a:cs typeface="Malgun Gothic"/>
                  <a:sym typeface="Malgun Gothic"/>
                </a:rPr>
                <a:t>으로 할래</a:t>
              </a:r>
              <a:endParaRPr sz="1000" b="1">
                <a:latin typeface="Malgun Gothic"/>
                <a:ea typeface="Malgun Gothic"/>
                <a:cs typeface="Malgun Gothic"/>
                <a:sym typeface="Malgun Gothic"/>
              </a:endParaRPr>
            </a:p>
          </p:txBody>
        </p:sp>
      </p:grpSp>
      <p:pic>
        <p:nvPicPr>
          <p:cNvPr id="3930" name="Google Shape;3930;p260"/>
          <p:cNvPicPr preferRelativeResize="0"/>
          <p:nvPr/>
        </p:nvPicPr>
        <p:blipFill>
          <a:blip r:embed="rId7">
            <a:alphaModFix/>
          </a:blip>
          <a:stretch>
            <a:fillRect/>
          </a:stretch>
        </p:blipFill>
        <p:spPr>
          <a:xfrm>
            <a:off x="5149625" y="4675572"/>
            <a:ext cx="3623552" cy="1208451"/>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3934"/>
        <p:cNvGrpSpPr/>
        <p:nvPr/>
      </p:nvGrpSpPr>
      <p:grpSpPr>
        <a:xfrm>
          <a:off x="0" y="0"/>
          <a:ext cx="0" cy="0"/>
          <a:chOff x="0" y="0"/>
          <a:chExt cx="0" cy="0"/>
        </a:xfrm>
      </p:grpSpPr>
      <p:sp>
        <p:nvSpPr>
          <p:cNvPr id="3935" name="Google Shape;3935;p261"/>
          <p:cNvSpPr txBox="1">
            <a:spLocks noGrp="1"/>
          </p:cNvSpPr>
          <p:nvPr>
            <p:ph type="title"/>
          </p:nvPr>
        </p:nvSpPr>
        <p:spPr>
          <a:xfrm>
            <a:off x="2019450" y="1288550"/>
            <a:ext cx="6810300" cy="12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solidFill>
                  <a:schemeClr val="dk1"/>
                </a:solidFill>
              </a:rPr>
              <a:t>당신의 결과로부터 결정을 도와주는 확률</a:t>
            </a:r>
            <a:endParaRPr>
              <a:solidFill>
                <a:schemeClr val="dk1"/>
              </a:solidFill>
            </a:endParaRPr>
          </a:p>
        </p:txBody>
      </p:sp>
      <p:sp>
        <p:nvSpPr>
          <p:cNvPr id="3936" name="Google Shape;3936;p261"/>
          <p:cNvSpPr txBox="1">
            <a:spLocks noGrp="1"/>
          </p:cNvSpPr>
          <p:nvPr>
            <p:ph type="subTitle" idx="1"/>
          </p:nvPr>
        </p:nvSpPr>
        <p:spPr>
          <a:xfrm>
            <a:off x="1575450" y="3817825"/>
            <a:ext cx="6405000" cy="1497600"/>
          </a:xfrm>
          <a:prstGeom prst="rect">
            <a:avLst/>
          </a:prstGeom>
        </p:spPr>
        <p:txBody>
          <a:bodyPr spcFirstLastPara="1" wrap="square" lIns="91425" tIns="45700" rIns="91425" bIns="45700" anchor="t" anchorCtr="0">
            <a:normAutofit/>
          </a:bodyPr>
          <a:lstStyle/>
          <a:p>
            <a:pPr marL="285750" lvl="0" indent="-285750" algn="l" rtl="0">
              <a:lnSpc>
                <a:spcPct val="115000"/>
              </a:lnSpc>
              <a:spcBef>
                <a:spcPts val="0"/>
              </a:spcBef>
              <a:spcAft>
                <a:spcPts val="0"/>
              </a:spcAft>
              <a:buSzPts val="1400"/>
              <a:buFont typeface="Malgun Gothic"/>
              <a:buChar char="•"/>
            </a:pPr>
            <a:r>
              <a:rPr lang="ko-KR" sz="1600"/>
              <a:t>데이터과학을 실생활에 활용한다.</a:t>
            </a:r>
            <a:endParaRPr sz="1600">
              <a:latin typeface="Malgun Gothic"/>
              <a:ea typeface="Malgun Gothic"/>
              <a:cs typeface="Malgun Gothic"/>
              <a:sym typeface="Malgun Gothic"/>
            </a:endParaRPr>
          </a:p>
        </p:txBody>
      </p:sp>
      <p:pic>
        <p:nvPicPr>
          <p:cNvPr id="3937" name="Google Shape;3937;p261"/>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3938" name="Google Shape;3938;p261"/>
          <p:cNvSpPr txBox="1"/>
          <p:nvPr/>
        </p:nvSpPr>
        <p:spPr>
          <a:xfrm>
            <a:off x="382125" y="969625"/>
            <a:ext cx="1650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14</a:t>
            </a:r>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3942"/>
        <p:cNvGrpSpPr/>
        <p:nvPr/>
      </p:nvGrpSpPr>
      <p:grpSpPr>
        <a:xfrm>
          <a:off x="0" y="0"/>
          <a:ext cx="0" cy="0"/>
          <a:chOff x="0" y="0"/>
          <a:chExt cx="0" cy="0"/>
        </a:xfrm>
      </p:grpSpPr>
      <p:sp>
        <p:nvSpPr>
          <p:cNvPr id="3943" name="Google Shape;3943;p26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서론</a:t>
            </a:r>
            <a:endParaRPr/>
          </a:p>
        </p:txBody>
      </p:sp>
      <p:sp>
        <p:nvSpPr>
          <p:cNvPr id="3944" name="Google Shape;3944;p26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3945" name="Google Shape;3945;p26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262</a:t>
            </a:fld>
            <a:endParaRPr/>
          </a:p>
        </p:txBody>
      </p:sp>
      <p:sp>
        <p:nvSpPr>
          <p:cNvPr id="3946" name="Google Shape;3946;p262"/>
          <p:cNvSpPr txBox="1">
            <a:spLocks noGrp="1"/>
          </p:cNvSpPr>
          <p:nvPr>
            <p:ph type="body" idx="4294967295"/>
          </p:nvPr>
        </p:nvSpPr>
        <p:spPr>
          <a:xfrm>
            <a:off x="315375" y="1110100"/>
            <a:ext cx="8391600" cy="48228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대부분의 과학은 비교에 기초한다, 즉 상대적이다</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 Question for Scientists</a:t>
            </a:r>
            <a:endParaRPr>
              <a:latin typeface="Malgun Gothic"/>
              <a:ea typeface="Malgun Gothic"/>
              <a:cs typeface="Malgun Gothic"/>
              <a:sym typeface="Malgun Gothic"/>
            </a:endParaRPr>
          </a:p>
          <a:p>
            <a:pPr marL="1371600" lvl="2"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 특정 처리효과가 있는가? (처리군)</a:t>
            </a:r>
            <a:endParaRPr>
              <a:latin typeface="Malgun Gothic"/>
              <a:ea typeface="Malgun Gothic"/>
              <a:cs typeface="Malgun Gothic"/>
              <a:sym typeface="Malgun Gothic"/>
            </a:endParaRPr>
          </a:p>
          <a:p>
            <a:pPr marL="1371600" lvl="2"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 여러 다른 지역에서 측정된 변수의 차이가 존재 (지역)</a:t>
            </a:r>
            <a:endParaRPr>
              <a:latin typeface="Malgun Gothic"/>
              <a:ea typeface="Malgun Gothic"/>
              <a:cs typeface="Malgun Gothic"/>
              <a:sym typeface="Malgun Gothic"/>
            </a:endParaRPr>
          </a:p>
          <a:p>
            <a:pPr marL="1371600" lvl="2"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 새로 개발한 약이 혈압에 영향을 하는가?</a:t>
            </a:r>
            <a:endParaRPr>
              <a:latin typeface="Malgun Gothic"/>
              <a:ea typeface="Malgun Gothic"/>
              <a:cs typeface="Malgun Gothic"/>
              <a:sym typeface="Malgun Gothic"/>
            </a:endParaRPr>
          </a:p>
          <a:p>
            <a:pPr marL="1371600" lvl="2"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 Vitamin C가 간암에 효과적인가? 등등…</a:t>
            </a:r>
            <a:endParaRPr>
              <a:latin typeface="Malgun Gothic"/>
              <a:ea typeface="Malgun Gothic"/>
              <a:cs typeface="Malgun Gothic"/>
              <a:sym typeface="Malgun Gothic"/>
            </a:endParaRPr>
          </a:p>
          <a:p>
            <a:pPr marL="1371600" lvl="0" indent="0" algn="l" rtl="0">
              <a:lnSpc>
                <a:spcPct val="115000"/>
              </a:lnSpc>
              <a:spcBef>
                <a:spcPts val="1000"/>
              </a:spcBef>
              <a:spcAft>
                <a:spcPts val="0"/>
              </a:spcAft>
              <a:buNone/>
            </a:pP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그러나, 이러한 종류의 비교실험에서 추출된 처리, 지역들 간의 차이가 실제적인 차이일수도 있지만, 동일 모집단간에 추출된 표본들 간에 우연히 발생하는 변동의 한 종류일지도 모른다</a:t>
            </a:r>
            <a:endParaRPr>
              <a:latin typeface="Malgun Gothic"/>
              <a:ea typeface="Malgun Gothic"/>
              <a:cs typeface="Malgun Gothic"/>
              <a:sym typeface="Malgun Gothic"/>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3950"/>
        <p:cNvGrpSpPr/>
        <p:nvPr/>
      </p:nvGrpSpPr>
      <p:grpSpPr>
        <a:xfrm>
          <a:off x="0" y="0"/>
          <a:ext cx="0" cy="0"/>
          <a:chOff x="0" y="0"/>
          <a:chExt cx="0" cy="0"/>
        </a:xfrm>
      </p:grpSpPr>
      <p:sp>
        <p:nvSpPr>
          <p:cNvPr id="3951" name="Google Shape;3951;p26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예시; Arterolin B가 혈압에 어떠 한 효과가 있는지 실험</a:t>
            </a:r>
            <a:endParaRPr/>
          </a:p>
        </p:txBody>
      </p:sp>
      <p:sp>
        <p:nvSpPr>
          <p:cNvPr id="3952" name="Google Shape;3952;p26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3953" name="Google Shape;3953;p26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263</a:t>
            </a:fld>
            <a:endParaRPr/>
          </a:p>
        </p:txBody>
      </p:sp>
      <p:sp>
        <p:nvSpPr>
          <p:cNvPr id="3954" name="Google Shape;3954;p263"/>
          <p:cNvSpPr txBox="1">
            <a:spLocks noGrp="1"/>
          </p:cNvSpPr>
          <p:nvPr>
            <p:ph type="body" idx="4294967295"/>
          </p:nvPr>
        </p:nvSpPr>
        <p:spPr>
          <a:xfrm>
            <a:off x="315375" y="1110100"/>
            <a:ext cx="8391600" cy="15420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6명을 하나의 그룹으로 효과에 대한 실험을 진행; 약을 처방하기 전과 후의 수축기 혈압을 측정</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b="1">
                <a:latin typeface="Malgun Gothic"/>
                <a:ea typeface="Malgun Gothic"/>
                <a:cs typeface="Malgun Gothic"/>
                <a:sym typeface="Malgun Gothic"/>
              </a:rPr>
              <a:t>과학자들은 약의 효과가 있다고 결론을 내린다!!</a:t>
            </a:r>
            <a:endParaRPr b="1">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b="1">
                <a:latin typeface="Malgun Gothic"/>
                <a:ea typeface="Malgun Gothic"/>
                <a:cs typeface="Malgun Gothic"/>
                <a:sym typeface="Malgun Gothic"/>
              </a:rPr>
              <a:t>그러나, 문제가 있다.</a:t>
            </a:r>
            <a:endParaRPr b="1">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b="1">
                <a:latin typeface="Malgun Gothic"/>
                <a:ea typeface="Malgun Gothic"/>
                <a:cs typeface="Malgun Gothic"/>
                <a:sym typeface="Malgun Gothic"/>
              </a:rPr>
              <a:t>개인에 대한 방해효과, 측정시간에 대한 대조군이 없는 빈약한 실험설계!!!</a:t>
            </a:r>
            <a:endParaRPr b="1">
              <a:latin typeface="Malgun Gothic"/>
              <a:ea typeface="Malgun Gothic"/>
              <a:cs typeface="Malgun Gothic"/>
              <a:sym typeface="Malgun Gothic"/>
            </a:endParaRPr>
          </a:p>
        </p:txBody>
      </p:sp>
      <p:sp>
        <p:nvSpPr>
          <p:cNvPr id="3955" name="Google Shape;3955;p263"/>
          <p:cNvSpPr txBox="1">
            <a:spLocks noGrp="1"/>
          </p:cNvSpPr>
          <p:nvPr>
            <p:ph type="body" idx="4294967295"/>
          </p:nvPr>
        </p:nvSpPr>
        <p:spPr>
          <a:xfrm>
            <a:off x="315375" y="4843900"/>
            <a:ext cx="8391600" cy="1275600"/>
          </a:xfrm>
          <a:prstGeom prst="rect">
            <a:avLst/>
          </a:prstGeom>
          <a:noFill/>
          <a:ln>
            <a:noFill/>
          </a:ln>
        </p:spPr>
        <p:txBody>
          <a:bodyPr spcFirstLastPara="1" wrap="square" lIns="91425" tIns="45700" rIns="91425" bIns="45700" anchor="t" anchorCtr="0">
            <a:normAutofit fontScale="92500"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질문??</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약의 효과가 얼마나 의미가 있거나 유의한지 어떻게 알수 있을까?</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결과에 대해 결정을 할 수 있도록 도울수 있는 방법은 무엇인가? </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통계적 검정!!!</a:t>
            </a:r>
            <a:endParaRPr>
              <a:latin typeface="Malgun Gothic"/>
              <a:ea typeface="Malgun Gothic"/>
              <a:cs typeface="Malgun Gothic"/>
              <a:sym typeface="Malgun Gothic"/>
            </a:endParaRPr>
          </a:p>
        </p:txBody>
      </p:sp>
      <p:graphicFrame>
        <p:nvGraphicFramePr>
          <p:cNvPr id="3956" name="Google Shape;3956;p263"/>
          <p:cNvGraphicFramePr/>
          <p:nvPr/>
        </p:nvGraphicFramePr>
        <p:xfrm>
          <a:off x="2068613" y="3163925"/>
          <a:ext cx="4885125" cy="1795200"/>
        </p:xfrm>
        <a:graphic>
          <a:graphicData uri="http://schemas.openxmlformats.org/drawingml/2006/table">
            <a:tbl>
              <a:tblPr>
                <a:noFill/>
                <a:tableStyleId>{0944CDFF-17AD-4667-B9B5-D25C10F7F634}</a:tableStyleId>
              </a:tblPr>
              <a:tblGrid>
                <a:gridCol w="1628375">
                  <a:extLst>
                    <a:ext uri="{9D8B030D-6E8A-4147-A177-3AD203B41FA5}">
                      <a16:colId xmlns:a16="http://schemas.microsoft.com/office/drawing/2014/main" val="20000"/>
                    </a:ext>
                  </a:extLst>
                </a:gridCol>
                <a:gridCol w="1628375">
                  <a:extLst>
                    <a:ext uri="{9D8B030D-6E8A-4147-A177-3AD203B41FA5}">
                      <a16:colId xmlns:a16="http://schemas.microsoft.com/office/drawing/2014/main" val="20001"/>
                    </a:ext>
                  </a:extLst>
                </a:gridCol>
                <a:gridCol w="1628375">
                  <a:extLst>
                    <a:ext uri="{9D8B030D-6E8A-4147-A177-3AD203B41FA5}">
                      <a16:colId xmlns:a16="http://schemas.microsoft.com/office/drawing/2014/main" val="20002"/>
                    </a:ext>
                  </a:extLst>
                </a:gridCol>
              </a:tblGrid>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Person</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Before</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After</a:t>
                      </a:r>
                      <a:endParaRPr sz="1000">
                        <a:latin typeface="Malgun Gothic"/>
                        <a:ea typeface="Malgun Gothic"/>
                        <a:cs typeface="Malgun Gothic"/>
                        <a:sym typeface="Malgun Gothic"/>
                      </a:endParaRPr>
                    </a:p>
                  </a:txBody>
                  <a:tcPr marL="36000" marR="36000" marT="36000" marB="36000" anchor="ctr">
                    <a:solidFill>
                      <a:schemeClr val="lt2"/>
                    </a:solidFill>
                  </a:tcPr>
                </a:tc>
                <a:extLst>
                  <a:ext uri="{0D108BD9-81ED-4DB2-BD59-A6C34878D82A}">
                    <a16:rowId xmlns:a16="http://schemas.microsoft.com/office/drawing/2014/main" val="10000"/>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100</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108</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120</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120</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2"/>
                  </a:ext>
                </a:extLst>
              </a:tr>
              <a:tr h="11965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120</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150</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3"/>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140</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135</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4"/>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5</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80</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120</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5"/>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150</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140</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6"/>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Average</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118.33</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128.83</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7"/>
                  </a:ext>
                </a:extLst>
              </a:tr>
            </a:tbl>
          </a:graphicData>
        </a:graphic>
      </p:graphicFrame>
      <p:sp>
        <p:nvSpPr>
          <p:cNvPr id="3957" name="Google Shape;3957;p263"/>
          <p:cNvSpPr txBox="1"/>
          <p:nvPr/>
        </p:nvSpPr>
        <p:spPr>
          <a:xfrm>
            <a:off x="6940700" y="4828600"/>
            <a:ext cx="221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958" name="Google Shape;3958;p263"/>
          <p:cNvSpPr txBox="1"/>
          <p:nvPr/>
        </p:nvSpPr>
        <p:spPr>
          <a:xfrm>
            <a:off x="2024100" y="2728300"/>
            <a:ext cx="4929600" cy="32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sz="1000" b="1" dirty="0" err="1">
                <a:latin typeface="Malgun Gothic"/>
                <a:ea typeface="Malgun Gothic"/>
                <a:cs typeface="Malgun Gothic"/>
                <a:sym typeface="Malgun Gothic"/>
              </a:rPr>
              <a:t>Table</a:t>
            </a:r>
            <a:r>
              <a:rPr lang="ko-KR" sz="1000" b="1" dirty="0">
                <a:latin typeface="Malgun Gothic"/>
                <a:ea typeface="Malgun Gothic"/>
                <a:cs typeface="Malgun Gothic"/>
                <a:sym typeface="Malgun Gothic"/>
              </a:rPr>
              <a:t>.</a:t>
            </a:r>
            <a:r>
              <a:rPr lang="ko-KR" sz="1000" dirty="0">
                <a:latin typeface="Malgun Gothic"/>
                <a:ea typeface="Malgun Gothic"/>
                <a:cs typeface="Malgun Gothic"/>
                <a:sym typeface="Malgun Gothic"/>
              </a:rPr>
              <a:t> The </a:t>
            </a:r>
            <a:r>
              <a:rPr lang="ko-KR" sz="1000" dirty="0" err="1">
                <a:latin typeface="Malgun Gothic"/>
                <a:ea typeface="Malgun Gothic"/>
                <a:cs typeface="Malgun Gothic"/>
                <a:sym typeface="Malgun Gothic"/>
              </a:rPr>
              <a:t>systolic</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blood</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pressure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in</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mm</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Hg</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for</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six</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people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before</a:t>
            </a:r>
            <a:r>
              <a:rPr lang="ko-KR" sz="1000" dirty="0">
                <a:latin typeface="Malgun Gothic"/>
                <a:ea typeface="Malgun Gothic"/>
                <a:cs typeface="Malgun Gothic"/>
                <a:sym typeface="Malgun Gothic"/>
              </a:rPr>
              <a:t> and </a:t>
            </a:r>
            <a:r>
              <a:rPr lang="ko-KR" sz="1000" dirty="0" err="1">
                <a:latin typeface="Malgun Gothic"/>
                <a:ea typeface="Malgun Gothic"/>
                <a:cs typeface="Malgun Gothic"/>
                <a:sym typeface="Malgun Gothic"/>
              </a:rPr>
              <a:t>after</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being</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given</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the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experimental</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drug</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Arterolin</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B</a:t>
            </a:r>
            <a:endParaRPr sz="1000" dirty="0">
              <a:latin typeface="Malgun Gothic"/>
              <a:ea typeface="Malgun Gothic"/>
              <a:cs typeface="Malgun Gothic"/>
              <a:sym typeface="Malgun Gothic"/>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3962"/>
        <p:cNvGrpSpPr/>
        <p:nvPr/>
      </p:nvGrpSpPr>
      <p:grpSpPr>
        <a:xfrm>
          <a:off x="0" y="0"/>
          <a:ext cx="0" cy="0"/>
          <a:chOff x="0" y="0"/>
          <a:chExt cx="0" cy="0"/>
        </a:xfrm>
      </p:grpSpPr>
      <p:sp>
        <p:nvSpPr>
          <p:cNvPr id="3963" name="Google Shape;3963;p26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통계검정과 유의수준(statistical test)</a:t>
            </a:r>
            <a:endParaRPr/>
          </a:p>
        </p:txBody>
      </p:sp>
      <p:sp>
        <p:nvSpPr>
          <p:cNvPr id="3964" name="Google Shape;3964;p26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3965" name="Google Shape;3965;p26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264</a:t>
            </a:fld>
            <a:endParaRPr/>
          </a:p>
        </p:txBody>
      </p:sp>
      <p:sp>
        <p:nvSpPr>
          <p:cNvPr id="3966" name="Google Shape;3966;p264"/>
          <p:cNvSpPr txBox="1">
            <a:spLocks noGrp="1"/>
          </p:cNvSpPr>
          <p:nvPr>
            <p:ph type="body" idx="4294967295"/>
          </p:nvPr>
        </p:nvSpPr>
        <p:spPr>
          <a:xfrm>
            <a:off x="315375" y="1110100"/>
            <a:ext cx="8391600" cy="4854300"/>
          </a:xfrm>
          <a:prstGeom prst="rect">
            <a:avLst/>
          </a:prstGeom>
          <a:noFill/>
          <a:ln>
            <a:noFill/>
          </a:ln>
        </p:spPr>
        <p:txBody>
          <a:bodyPr spcFirstLastPara="1" wrap="square" lIns="91425" tIns="45700" rIns="91425" bIns="45700" anchor="t" anchorCtr="0">
            <a:normAutofit/>
          </a:bodyPr>
          <a:lstStyle/>
          <a:p>
            <a:pPr marL="457200" lvl="0" indent="-355600" algn="l" rtl="0">
              <a:lnSpc>
                <a:spcPct val="150000"/>
              </a:lnSpc>
              <a:spcBef>
                <a:spcPts val="1000"/>
              </a:spcBef>
              <a:spcAft>
                <a:spcPts val="0"/>
              </a:spcAft>
              <a:buSzPts val="2000"/>
              <a:buFont typeface="Malgun Gothic"/>
              <a:buChar char="•"/>
            </a:pPr>
            <a:r>
              <a:rPr lang="ko-KR">
                <a:latin typeface="Malgun Gothic"/>
                <a:ea typeface="Malgun Gothic"/>
                <a:cs typeface="Malgun Gothic"/>
                <a:sym typeface="Malgun Gothic"/>
              </a:rPr>
              <a:t>통계검정은 특정 가설(귀무가설)이 사실이라면, 표본간(관찰값과 기대값)의 차이가 지금 관측된 값 또는 더 극단적인 값이 </a:t>
            </a:r>
            <a:r>
              <a:rPr lang="ko-KR" b="1">
                <a:latin typeface="Malgun Gothic"/>
                <a:ea typeface="Malgun Gothic"/>
                <a:cs typeface="Malgun Gothic"/>
                <a:sym typeface="Malgun Gothic"/>
              </a:rPr>
              <a:t>관측될 확률</a:t>
            </a:r>
            <a:r>
              <a:rPr lang="ko-KR">
                <a:latin typeface="Malgun Gothic"/>
                <a:ea typeface="Malgun Gothic"/>
                <a:cs typeface="Malgun Gothic"/>
                <a:sym typeface="Malgun Gothic"/>
              </a:rPr>
              <a:t>을 계산하여 검증한다</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즉, 관측값과 기대값이 일어날 확률, 표본간의 차이, 또는 관찰값과 예측치간의 차이 등이 일어날 확률</a:t>
            </a:r>
            <a:endParaRPr>
              <a:latin typeface="Malgun Gothic"/>
              <a:ea typeface="Malgun Gothic"/>
              <a:cs typeface="Malgun Gothic"/>
              <a:sym typeface="Malgun Gothic"/>
            </a:endParaRPr>
          </a:p>
          <a:p>
            <a:pPr marL="457200" lvl="0" indent="-355600" algn="l" rtl="0">
              <a:lnSpc>
                <a:spcPct val="150000"/>
              </a:lnSpc>
              <a:spcBef>
                <a:spcPts val="0"/>
              </a:spcBef>
              <a:spcAft>
                <a:spcPts val="0"/>
              </a:spcAft>
              <a:buSzPts val="2000"/>
              <a:buFont typeface="Malgun Gothic"/>
              <a:buChar char="•"/>
            </a:pPr>
            <a:r>
              <a:rPr lang="ko-KR">
                <a:latin typeface="Malgun Gothic"/>
                <a:ea typeface="Malgun Gothic"/>
                <a:cs typeface="Malgun Gothic"/>
                <a:sym typeface="Malgun Gothic"/>
              </a:rPr>
              <a:t>확률을 이해하면, 실험자가 차이에 대한 결정을 할 수 있다</a:t>
            </a:r>
            <a:endParaRPr>
              <a:latin typeface="Malgun Gothic"/>
              <a:ea typeface="Malgun Gothic"/>
              <a:cs typeface="Malgun Gothic"/>
              <a:sym typeface="Malgun Gothic"/>
            </a:endParaRPr>
          </a:p>
          <a:p>
            <a:pPr marL="457200" lvl="0" indent="-355600" algn="l" rtl="0">
              <a:lnSpc>
                <a:spcPct val="150000"/>
              </a:lnSpc>
              <a:spcBef>
                <a:spcPts val="0"/>
              </a:spcBef>
              <a:spcAft>
                <a:spcPts val="0"/>
              </a:spcAft>
              <a:buSzPts val="2000"/>
              <a:buFont typeface="Malgun Gothic"/>
              <a:buChar char="•"/>
            </a:pPr>
            <a:r>
              <a:rPr lang="ko-KR">
                <a:latin typeface="Malgun Gothic"/>
                <a:ea typeface="Malgun Gothic"/>
                <a:cs typeface="Malgun Gothic"/>
                <a:sym typeface="Malgun Gothic"/>
              </a:rPr>
              <a:t>확률과 확률분포</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확률(probability):미래에 일어날 사건에 대한 양적 표현 값, 0에서 1의 값으로 측정</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실험결과들의 빈도와 분포를 이용하여 주어진 사건의 결과를 연구</a:t>
            </a:r>
            <a:endParaRPr>
              <a:latin typeface="Malgun Gothic"/>
              <a:ea typeface="Malgun Gothic"/>
              <a:cs typeface="Malgun Gothic"/>
              <a:sym typeface="Malgun Gothic"/>
            </a:endParaRPr>
          </a:p>
          <a:p>
            <a:pPr marL="457200" lvl="0" indent="-355600" algn="l" rtl="0">
              <a:lnSpc>
                <a:spcPct val="150000"/>
              </a:lnSpc>
              <a:spcBef>
                <a:spcPts val="0"/>
              </a:spcBef>
              <a:spcAft>
                <a:spcPts val="0"/>
              </a:spcAft>
              <a:buSzPts val="2000"/>
              <a:buFont typeface="Malgun Gothic"/>
              <a:buChar char="•"/>
            </a:pPr>
            <a:r>
              <a:rPr lang="ko-KR">
                <a:latin typeface="Malgun Gothic"/>
                <a:ea typeface="Malgun Gothic"/>
                <a:cs typeface="Malgun Gothic"/>
                <a:sym typeface="Malgun Gothic"/>
              </a:rPr>
              <a:t>빈도주의자(Frequentist)</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상대빈도: 실험을 n번 시행했을 때 사건 A의 상대빈도</a:t>
            </a:r>
            <a:endParaRPr>
              <a:latin typeface="Malgun Gothic"/>
              <a:ea typeface="Malgun Gothic"/>
              <a:cs typeface="Malgun Gothic"/>
              <a:sym typeface="Malgun Gothic"/>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3970"/>
        <p:cNvGrpSpPr/>
        <p:nvPr/>
      </p:nvGrpSpPr>
      <p:grpSpPr>
        <a:xfrm>
          <a:off x="0" y="0"/>
          <a:ext cx="0" cy="0"/>
          <a:chOff x="0" y="0"/>
          <a:chExt cx="0" cy="0"/>
        </a:xfrm>
      </p:grpSpPr>
      <p:sp>
        <p:nvSpPr>
          <p:cNvPr id="3971" name="Google Shape;3971;p26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 예제</a:t>
            </a:r>
            <a:endParaRPr/>
          </a:p>
        </p:txBody>
      </p:sp>
      <p:sp>
        <p:nvSpPr>
          <p:cNvPr id="3972" name="Google Shape;3972;p26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3973" name="Google Shape;3973;p26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265</a:t>
            </a:fld>
            <a:endParaRPr/>
          </a:p>
        </p:txBody>
      </p:sp>
      <p:sp>
        <p:nvSpPr>
          <p:cNvPr id="3974" name="Google Shape;3974;p265"/>
          <p:cNvSpPr txBox="1">
            <a:spLocks noGrp="1"/>
          </p:cNvSpPr>
          <p:nvPr>
            <p:ph type="body" idx="4294967295"/>
          </p:nvPr>
        </p:nvSpPr>
        <p:spPr>
          <a:xfrm>
            <a:off x="315375" y="1110100"/>
            <a:ext cx="5824200" cy="23004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5000"/>
              </a:lnSpc>
              <a:spcBef>
                <a:spcPts val="1000"/>
              </a:spcBef>
              <a:spcAft>
                <a:spcPts val="0"/>
              </a:spcAft>
              <a:buNone/>
            </a:pPr>
            <a:r>
              <a:rPr lang="ko-KR" sz="1600" dirty="0">
                <a:latin typeface="Malgun Gothic"/>
                <a:ea typeface="Malgun Gothic"/>
                <a:cs typeface="Malgun Gothic"/>
                <a:sym typeface="Malgun Gothic"/>
              </a:rPr>
              <a:t>[예</a:t>
            </a:r>
            <a:r>
              <a:rPr lang="ko-KR" altLang="en-US" sz="1600" dirty="0">
                <a:latin typeface="Malgun Gothic"/>
                <a:ea typeface="Malgun Gothic"/>
                <a:cs typeface="Malgun Gothic"/>
                <a:sym typeface="Malgun Gothic"/>
              </a:rPr>
              <a:t>제 </a:t>
            </a:r>
            <a:r>
              <a:rPr lang="en-US" altLang="ko-KR" sz="1600" dirty="0">
                <a:latin typeface="Malgun Gothic"/>
                <a:ea typeface="Malgun Gothic"/>
                <a:cs typeface="Malgun Gothic"/>
                <a:sym typeface="Malgun Gothic"/>
              </a:rPr>
              <a:t>14-1</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Population</a:t>
            </a:r>
            <a:r>
              <a:rPr lang="ko-KR" sz="1600" dirty="0">
                <a:latin typeface="Malgun Gothic"/>
                <a:ea typeface="Malgun Gothic"/>
                <a:cs typeface="Malgun Gothic"/>
                <a:sym typeface="Malgun Gothic"/>
              </a:rPr>
              <a:t>, 10,000 </a:t>
            </a:r>
            <a:r>
              <a:rPr lang="ko-KR" sz="1600" dirty="0" err="1">
                <a:latin typeface="Malgun Gothic"/>
                <a:ea typeface="Malgun Gothic"/>
                <a:cs typeface="Malgun Gothic"/>
                <a:sym typeface="Malgun Gothic"/>
              </a:rPr>
              <a:t>beads</a:t>
            </a:r>
            <a:endParaRPr sz="1600" dirty="0">
              <a:latin typeface="Malgun Gothic"/>
              <a:ea typeface="Malgun Gothic"/>
              <a:cs typeface="Malgun Gothic"/>
              <a:sym typeface="Malgun Gothic"/>
            </a:endParaRPr>
          </a:p>
          <a:p>
            <a:pPr marL="457200" lvl="0" indent="0" algn="l" rtl="0">
              <a:lnSpc>
                <a:spcPct val="105000"/>
              </a:lnSpc>
              <a:spcBef>
                <a:spcPts val="1000"/>
              </a:spcBef>
              <a:spcAft>
                <a:spcPts val="0"/>
              </a:spcAft>
              <a:buNone/>
            </a:pPr>
            <a:r>
              <a:rPr lang="ko-KR" sz="1600" dirty="0" err="1">
                <a:latin typeface="Malgun Gothic"/>
                <a:ea typeface="Malgun Gothic"/>
                <a:cs typeface="Malgun Gothic"/>
                <a:sym typeface="Malgun Gothic"/>
              </a:rPr>
              <a:t>Take</a:t>
            </a:r>
            <a:r>
              <a:rPr lang="ko-KR" sz="1600" dirty="0">
                <a:latin typeface="Malgun Gothic"/>
                <a:ea typeface="Malgun Gothic"/>
                <a:cs typeface="Malgun Gothic"/>
                <a:sym typeface="Malgun Gothic"/>
              </a:rPr>
              <a:t> 1 </a:t>
            </a:r>
            <a:r>
              <a:rPr lang="ko-KR" sz="1600" dirty="0" err="1">
                <a:latin typeface="Malgun Gothic"/>
                <a:ea typeface="Malgun Gothic"/>
                <a:cs typeface="Malgun Gothic"/>
                <a:sym typeface="Malgun Gothic"/>
              </a:rPr>
              <a:t>at</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random</a:t>
            </a:r>
            <a:r>
              <a:rPr lang="ko-KR" sz="1600" dirty="0">
                <a:latin typeface="Malgun Gothic"/>
                <a:ea typeface="Malgun Gothic"/>
                <a:cs typeface="Malgun Gothic"/>
                <a:sym typeface="Malgun Gothic"/>
              </a:rPr>
              <a:t> -&gt; ½ =</a:t>
            </a:r>
            <a:r>
              <a:rPr lang="ko-KR" sz="1600" dirty="0" err="1">
                <a:latin typeface="Malgun Gothic"/>
                <a:ea typeface="Malgun Gothic"/>
                <a:cs typeface="Malgun Gothic"/>
                <a:sym typeface="Malgun Gothic"/>
              </a:rPr>
              <a:t>P</a:t>
            </a:r>
            <a:r>
              <a:rPr lang="ko-KR" sz="1600" dirty="0">
                <a:latin typeface="Malgun Gothic"/>
                <a:ea typeface="Malgun Gothic"/>
                <a:cs typeface="Malgun Gothic"/>
                <a:sym typeface="Malgun Gothic"/>
              </a:rPr>
              <a:t>(</a:t>
            </a:r>
            <a:r>
              <a:rPr lang="ko-KR" sz="1600" dirty="0" err="1">
                <a:latin typeface="Malgun Gothic"/>
                <a:ea typeface="Malgun Gothic"/>
                <a:cs typeface="Malgun Gothic"/>
                <a:sym typeface="Malgun Gothic"/>
              </a:rPr>
              <a:t>A</a:t>
            </a:r>
            <a:r>
              <a:rPr lang="ko-KR" sz="1600" dirty="0">
                <a:latin typeface="Malgun Gothic"/>
                <a:ea typeface="Malgun Gothic"/>
                <a:cs typeface="Malgun Gothic"/>
                <a:sym typeface="Malgun Gothic"/>
              </a:rPr>
              <a:t>)=50%</a:t>
            </a:r>
            <a:endParaRPr sz="1600" dirty="0">
              <a:latin typeface="Malgun Gothic"/>
              <a:ea typeface="Malgun Gothic"/>
              <a:cs typeface="Malgun Gothic"/>
              <a:sym typeface="Malgun Gothic"/>
            </a:endParaRPr>
          </a:p>
          <a:p>
            <a:pPr marL="457200" lvl="0" indent="0" algn="l" rtl="0">
              <a:lnSpc>
                <a:spcPct val="105000"/>
              </a:lnSpc>
              <a:spcBef>
                <a:spcPts val="1000"/>
              </a:spcBef>
              <a:spcAft>
                <a:spcPts val="0"/>
              </a:spcAft>
              <a:buNone/>
            </a:pPr>
            <a:r>
              <a:rPr lang="ko-KR" sz="1600" dirty="0" err="1">
                <a:latin typeface="Malgun Gothic"/>
                <a:ea typeface="Malgun Gothic"/>
                <a:cs typeface="Malgun Gothic"/>
                <a:sym typeface="Malgun Gothic"/>
              </a:rPr>
              <a:t>Remix</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take</a:t>
            </a:r>
            <a:r>
              <a:rPr lang="ko-KR" sz="1600" dirty="0">
                <a:latin typeface="Malgun Gothic"/>
                <a:ea typeface="Malgun Gothic"/>
                <a:cs typeface="Malgun Gothic"/>
                <a:sym typeface="Malgun Gothic"/>
              </a:rPr>
              <a:t> 1 </a:t>
            </a:r>
            <a:r>
              <a:rPr lang="ko-KR" sz="1600" dirty="0" err="1">
                <a:latin typeface="Malgun Gothic"/>
                <a:ea typeface="Malgun Gothic"/>
                <a:cs typeface="Malgun Gothic"/>
                <a:sym typeface="Malgun Gothic"/>
              </a:rPr>
              <a:t>at</a:t>
            </a:r>
            <a:r>
              <a:rPr lang="ko-KR" sz="1600" dirty="0">
                <a:latin typeface="Malgun Gothic"/>
                <a:ea typeface="Malgun Gothic"/>
                <a:cs typeface="Malgun Gothic"/>
                <a:sym typeface="Malgun Gothic"/>
              </a:rPr>
              <a:t> </a:t>
            </a:r>
            <a:r>
              <a:rPr lang="ko-KR" sz="1600" dirty="0" err="1">
                <a:latin typeface="Malgun Gothic"/>
                <a:ea typeface="Malgun Gothic"/>
                <a:cs typeface="Malgun Gothic"/>
                <a:sym typeface="Malgun Gothic"/>
              </a:rPr>
              <a:t>random</a:t>
            </a:r>
            <a:r>
              <a:rPr lang="ko-KR" sz="1600" dirty="0">
                <a:latin typeface="Malgun Gothic"/>
                <a:ea typeface="Malgun Gothic"/>
                <a:cs typeface="Malgun Gothic"/>
                <a:sym typeface="Malgun Gothic"/>
              </a:rPr>
              <a:t> -&gt; </a:t>
            </a:r>
            <a:r>
              <a:rPr lang="ko-KR" sz="1600" dirty="0" err="1">
                <a:latin typeface="Malgun Gothic"/>
                <a:ea typeface="Malgun Gothic"/>
                <a:cs typeface="Malgun Gothic"/>
                <a:sym typeface="Malgun Gothic"/>
              </a:rPr>
              <a:t>independent</a:t>
            </a:r>
            <a:endParaRPr sz="1600" dirty="0">
              <a:latin typeface="Malgun Gothic"/>
              <a:ea typeface="Malgun Gothic"/>
              <a:cs typeface="Malgun Gothic"/>
              <a:sym typeface="Malgun Gothic"/>
            </a:endParaRPr>
          </a:p>
          <a:p>
            <a:pPr marL="457200" lvl="0" indent="-330200" algn="l" rtl="0">
              <a:lnSpc>
                <a:spcPct val="105000"/>
              </a:lnSpc>
              <a:spcBef>
                <a:spcPts val="1000"/>
              </a:spcBef>
              <a:spcAft>
                <a:spcPts val="0"/>
              </a:spcAft>
              <a:buSzPts val="1600"/>
              <a:buFont typeface="Malgun Gothic"/>
              <a:buAutoNum type="arabicParenR"/>
            </a:pPr>
            <a:r>
              <a:rPr lang="ko-KR" sz="1600" dirty="0">
                <a:latin typeface="Malgun Gothic"/>
                <a:ea typeface="Malgun Gothic"/>
                <a:cs typeface="Malgun Gothic"/>
                <a:sym typeface="Malgun Gothic"/>
              </a:rPr>
              <a:t>연속적으로 매번 시행 </a:t>
            </a:r>
            <a:r>
              <a:rPr lang="ko-KR" sz="1600" dirty="0" err="1">
                <a:latin typeface="Malgun Gothic"/>
                <a:ea typeface="Malgun Gothic"/>
                <a:cs typeface="Malgun Gothic"/>
                <a:sym typeface="Malgun Gothic"/>
              </a:rPr>
              <a:t>할때마다</a:t>
            </a:r>
            <a:r>
              <a:rPr lang="ko-KR" sz="1600" dirty="0">
                <a:latin typeface="Malgun Gothic"/>
                <a:ea typeface="Malgun Gothic"/>
                <a:cs typeface="Malgun Gothic"/>
                <a:sym typeface="Malgun Gothic"/>
              </a:rPr>
              <a:t>, 6개의 </a:t>
            </a:r>
            <a:r>
              <a:rPr lang="ko-KR" sz="1600" dirty="0" err="1">
                <a:latin typeface="Malgun Gothic"/>
                <a:ea typeface="Malgun Gothic"/>
                <a:cs typeface="Malgun Gothic"/>
                <a:sym typeface="Malgun Gothic"/>
              </a:rPr>
              <a:t>black이</a:t>
            </a:r>
            <a:r>
              <a:rPr lang="ko-KR" sz="1600" dirty="0">
                <a:latin typeface="Malgun Gothic"/>
                <a:ea typeface="Malgun Gothic"/>
                <a:cs typeface="Malgun Gothic"/>
                <a:sym typeface="Malgun Gothic"/>
              </a:rPr>
              <a:t> 나올 확률(매번 1개의 </a:t>
            </a:r>
            <a:r>
              <a:rPr lang="ko-KR" sz="1600" dirty="0" err="1">
                <a:latin typeface="Malgun Gothic"/>
                <a:ea typeface="Malgun Gothic"/>
                <a:cs typeface="Malgun Gothic"/>
                <a:sym typeface="Malgun Gothic"/>
              </a:rPr>
              <a:t>black</a:t>
            </a:r>
            <a:r>
              <a:rPr lang="ko-KR" sz="1600" dirty="0">
                <a:latin typeface="Malgun Gothic"/>
                <a:ea typeface="Malgun Gothic"/>
                <a:cs typeface="Malgun Gothic"/>
                <a:sym typeface="Malgun Gothic"/>
              </a:rPr>
              <a:t>)</a:t>
            </a:r>
            <a:endParaRPr sz="1600" dirty="0">
              <a:latin typeface="Malgun Gothic"/>
              <a:ea typeface="Malgun Gothic"/>
              <a:cs typeface="Malgun Gothic"/>
              <a:sym typeface="Malgun Gothic"/>
            </a:endParaRPr>
          </a:p>
          <a:p>
            <a:pPr marL="457200" lvl="0" indent="-330200" algn="l" rtl="0">
              <a:lnSpc>
                <a:spcPct val="105000"/>
              </a:lnSpc>
              <a:spcBef>
                <a:spcPts val="0"/>
              </a:spcBef>
              <a:spcAft>
                <a:spcPts val="0"/>
              </a:spcAft>
              <a:buSzPts val="1600"/>
              <a:buFont typeface="Malgun Gothic"/>
              <a:buAutoNum type="arabicParenR"/>
            </a:pPr>
            <a:r>
              <a:rPr lang="ko-KR" sz="1600" dirty="0">
                <a:latin typeface="Malgun Gothic"/>
                <a:ea typeface="Malgun Gothic"/>
                <a:cs typeface="Malgun Gothic"/>
                <a:sym typeface="Malgun Gothic"/>
              </a:rPr>
              <a:t>5개 흑, 1개 빨강</a:t>
            </a:r>
            <a:endParaRPr sz="1600" dirty="0">
              <a:latin typeface="Malgun Gothic"/>
              <a:ea typeface="Malgun Gothic"/>
              <a:cs typeface="Malgun Gothic"/>
              <a:sym typeface="Malgun Gothic"/>
            </a:endParaRPr>
          </a:p>
          <a:p>
            <a:pPr marL="457200" lvl="0" indent="-330200" algn="l" rtl="0">
              <a:lnSpc>
                <a:spcPct val="105000"/>
              </a:lnSpc>
              <a:spcBef>
                <a:spcPts val="0"/>
              </a:spcBef>
              <a:spcAft>
                <a:spcPts val="0"/>
              </a:spcAft>
              <a:buSzPts val="1600"/>
              <a:buFont typeface="Malgun Gothic"/>
              <a:buAutoNum type="arabicParenR"/>
            </a:pPr>
            <a:r>
              <a:rPr lang="ko-KR" sz="1600" dirty="0">
                <a:latin typeface="Malgun Gothic"/>
                <a:ea typeface="Malgun Gothic"/>
                <a:cs typeface="Malgun Gothic"/>
                <a:sym typeface="Malgun Gothic"/>
              </a:rPr>
              <a:t>4개 흑, 2개 빨강</a:t>
            </a:r>
            <a:endParaRPr sz="1600" dirty="0">
              <a:latin typeface="Malgun Gothic"/>
              <a:ea typeface="Malgun Gothic"/>
              <a:cs typeface="Malgun Gothic"/>
              <a:sym typeface="Malgun Gothic"/>
            </a:endParaRPr>
          </a:p>
        </p:txBody>
      </p:sp>
      <p:sp>
        <p:nvSpPr>
          <p:cNvPr id="3975" name="Google Shape;3975;p265"/>
          <p:cNvSpPr txBox="1">
            <a:spLocks noGrp="1"/>
          </p:cNvSpPr>
          <p:nvPr>
            <p:ph type="body" idx="4294967295"/>
          </p:nvPr>
        </p:nvSpPr>
        <p:spPr>
          <a:xfrm>
            <a:off x="437175" y="3644800"/>
            <a:ext cx="8391600" cy="21189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ko-KR" sz="1400">
                <a:latin typeface="Malgun Gothic"/>
                <a:ea typeface="Malgun Gothic"/>
                <a:cs typeface="Malgun Gothic"/>
                <a:sym typeface="Malgun Gothic"/>
              </a:rPr>
              <a:t>&lt;풀이&gt;</a:t>
            </a:r>
            <a:endParaRPr sz="1400">
              <a:latin typeface="Malgun Gothic"/>
              <a:ea typeface="Malgun Gothic"/>
              <a:cs typeface="Malgun Gothic"/>
              <a:sym typeface="Malgun Gothic"/>
            </a:endParaRPr>
          </a:p>
          <a:p>
            <a:pPr marL="457200" lvl="0" indent="-317500" algn="l" rtl="0">
              <a:lnSpc>
                <a:spcPct val="115000"/>
              </a:lnSpc>
              <a:spcBef>
                <a:spcPts val="1000"/>
              </a:spcBef>
              <a:spcAft>
                <a:spcPts val="0"/>
              </a:spcAft>
              <a:buSzPts val="1400"/>
              <a:buFont typeface="Malgun Gothic"/>
              <a:buAutoNum type="arabicParenR"/>
            </a:pPr>
            <a:r>
              <a:rPr lang="ko-KR" sz="1400">
                <a:latin typeface="Malgun Gothic"/>
                <a:ea typeface="Malgun Gothic"/>
                <a:cs typeface="Malgun Gothic"/>
                <a:sym typeface="Malgun Gothic"/>
              </a:rPr>
              <a:t>½×½×½×½×½×½=1/64</a:t>
            </a:r>
            <a:endParaRPr sz="1400">
              <a:latin typeface="Malgun Gothic"/>
              <a:ea typeface="Malgun Gothic"/>
              <a:cs typeface="Malgun Gothic"/>
              <a:sym typeface="Malgun Gothic"/>
            </a:endParaRPr>
          </a:p>
          <a:p>
            <a:pPr marL="457200" lvl="0" indent="-317500" algn="l" rtl="0">
              <a:lnSpc>
                <a:spcPct val="115000"/>
              </a:lnSpc>
              <a:spcBef>
                <a:spcPts val="1000"/>
              </a:spcBef>
              <a:spcAft>
                <a:spcPts val="0"/>
              </a:spcAft>
              <a:buSzPts val="1400"/>
              <a:buFont typeface="Malgun Gothic"/>
              <a:buAutoNum type="arabicParenR"/>
            </a:pPr>
            <a:r>
              <a:rPr lang="ko-KR" sz="1400">
                <a:latin typeface="Malgun Gothic"/>
                <a:ea typeface="Malgun Gothic"/>
                <a:cs typeface="Malgun Gothic"/>
                <a:sym typeface="Malgun Gothic"/>
              </a:rPr>
              <a:t>RBBBBB or BRBBBB or BBRBBB or BBBRBB or BBBBRB or BBBBBR ⇒6/64</a:t>
            </a:r>
            <a:endParaRPr sz="1400">
              <a:latin typeface="Malgun Gothic"/>
              <a:ea typeface="Malgun Gothic"/>
              <a:cs typeface="Malgun Gothic"/>
              <a:sym typeface="Malgun Gothic"/>
            </a:endParaRPr>
          </a:p>
          <a:p>
            <a:pPr marL="457200" lvl="0" indent="-317500" algn="l" rtl="0">
              <a:lnSpc>
                <a:spcPct val="115000"/>
              </a:lnSpc>
              <a:spcBef>
                <a:spcPts val="1000"/>
              </a:spcBef>
              <a:spcAft>
                <a:spcPts val="0"/>
              </a:spcAft>
              <a:buSzPts val="1400"/>
              <a:buFont typeface="Malgun Gothic"/>
              <a:buAutoNum type="arabicParenR"/>
            </a:pPr>
            <a:r>
              <a:rPr lang="ko-KR" sz="1400">
                <a:latin typeface="Malgun Gothic"/>
                <a:ea typeface="Malgun Gothic"/>
                <a:cs typeface="Malgun Gothic"/>
                <a:sym typeface="Malgun Gothic"/>
              </a:rPr>
              <a:t>RRBBBB,BRRBBB,BBRRBB,BBBRRB,BBBBRR,RBRBBB,RBBRBB,RBBBRB,RBBBBR,BRBRBB,BRBBRB,</a:t>
            </a:r>
            <a:endParaRPr sz="1400">
              <a:latin typeface="Malgun Gothic"/>
              <a:ea typeface="Malgun Gothic"/>
              <a:cs typeface="Malgun Gothic"/>
              <a:sym typeface="Malgun Gothic"/>
            </a:endParaRPr>
          </a:p>
          <a:p>
            <a:pPr marL="457200" lvl="0" indent="0" algn="l" rtl="0">
              <a:lnSpc>
                <a:spcPct val="115000"/>
              </a:lnSpc>
              <a:spcBef>
                <a:spcPts val="1000"/>
              </a:spcBef>
              <a:spcAft>
                <a:spcPts val="0"/>
              </a:spcAft>
              <a:buNone/>
            </a:pPr>
            <a:r>
              <a:rPr lang="ko-KR" sz="1400">
                <a:latin typeface="Malgun Gothic"/>
                <a:ea typeface="Malgun Gothic"/>
                <a:cs typeface="Malgun Gothic"/>
                <a:sym typeface="Malgun Gothic"/>
              </a:rPr>
              <a:t>BRBBBR,BBRBRB,BBRBBR,BBBRBR ⇒ 15/64</a:t>
            </a:r>
            <a:endParaRPr sz="1400">
              <a:latin typeface="Malgun Gothic"/>
              <a:ea typeface="Malgun Gothic"/>
              <a:cs typeface="Malgun Gothic"/>
              <a:sym typeface="Malgun Gothic"/>
            </a:endParaRPr>
          </a:p>
          <a:p>
            <a:pPr marL="0" lvl="0" indent="0" algn="l" rtl="0">
              <a:lnSpc>
                <a:spcPct val="115000"/>
              </a:lnSpc>
              <a:spcBef>
                <a:spcPts val="1000"/>
              </a:spcBef>
              <a:spcAft>
                <a:spcPts val="0"/>
              </a:spcAft>
              <a:buNone/>
            </a:pPr>
            <a:endParaRPr sz="1400">
              <a:latin typeface="Malgun Gothic"/>
              <a:ea typeface="Malgun Gothic"/>
              <a:cs typeface="Malgun Gothic"/>
              <a:sym typeface="Malgun Gothic"/>
            </a:endParaRPr>
          </a:p>
        </p:txBody>
      </p:sp>
      <p:pic>
        <p:nvPicPr>
          <p:cNvPr id="3976" name="Google Shape;3976;p265"/>
          <p:cNvPicPr preferRelativeResize="0"/>
          <p:nvPr/>
        </p:nvPicPr>
        <p:blipFill rotWithShape="1">
          <a:blip r:embed="rId3">
            <a:alphaModFix/>
          </a:blip>
          <a:srcRect l="5350" r="6929"/>
          <a:stretch/>
        </p:blipFill>
        <p:spPr>
          <a:xfrm>
            <a:off x="6276274" y="1356863"/>
            <a:ext cx="2187501" cy="1806863"/>
          </a:xfrm>
          <a:prstGeom prst="rect">
            <a:avLst/>
          </a:prstGeom>
          <a:noFill/>
          <a:ln>
            <a:noFill/>
          </a:ln>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3980"/>
        <p:cNvGrpSpPr/>
        <p:nvPr/>
      </p:nvGrpSpPr>
      <p:grpSpPr>
        <a:xfrm>
          <a:off x="0" y="0"/>
          <a:ext cx="0" cy="0"/>
          <a:chOff x="0" y="0"/>
          <a:chExt cx="0" cy="0"/>
        </a:xfrm>
      </p:grpSpPr>
      <p:sp>
        <p:nvSpPr>
          <p:cNvPr id="3981" name="Google Shape;3981;p26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 예제 풀이</a:t>
            </a:r>
            <a:endParaRPr/>
          </a:p>
        </p:txBody>
      </p:sp>
      <p:sp>
        <p:nvSpPr>
          <p:cNvPr id="3982" name="Google Shape;3982;p26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3983" name="Google Shape;3983;p26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266</a:t>
            </a:fld>
            <a:endParaRPr/>
          </a:p>
        </p:txBody>
      </p:sp>
      <p:sp>
        <p:nvSpPr>
          <p:cNvPr id="3984" name="Google Shape;3984;p266"/>
          <p:cNvSpPr txBox="1">
            <a:spLocks noGrp="1"/>
          </p:cNvSpPr>
          <p:nvPr>
            <p:ph type="body" idx="4294967295"/>
          </p:nvPr>
        </p:nvSpPr>
        <p:spPr>
          <a:xfrm>
            <a:off x="109425" y="1110100"/>
            <a:ext cx="6777900" cy="2300400"/>
          </a:xfrm>
          <a:prstGeom prst="rect">
            <a:avLst/>
          </a:prstGeom>
          <a:noFill/>
          <a:ln>
            <a:noFill/>
          </a:ln>
        </p:spPr>
        <p:txBody>
          <a:bodyPr spcFirstLastPara="1" wrap="square" lIns="91425" tIns="45700" rIns="91425" bIns="45700" anchor="t" anchorCtr="0">
            <a:noAutofit/>
          </a:bodyPr>
          <a:lstStyle/>
          <a:p>
            <a:pPr marL="457200" lvl="0" indent="-349250" algn="l" rtl="0">
              <a:lnSpc>
                <a:spcPct val="105000"/>
              </a:lnSpc>
              <a:spcBef>
                <a:spcPts val="1000"/>
              </a:spcBef>
              <a:spcAft>
                <a:spcPts val="0"/>
              </a:spcAft>
              <a:buSzPts val="1900"/>
              <a:buFont typeface="Malgun Gothic"/>
              <a:buChar char="•"/>
            </a:pPr>
            <a:r>
              <a:rPr lang="ko-KR" sz="1900">
                <a:latin typeface="Malgun Gothic"/>
                <a:ea typeface="Malgun Gothic"/>
                <a:cs typeface="Malgun Gothic"/>
                <a:sym typeface="Malgun Gothic"/>
              </a:rPr>
              <a:t>binomial distribution(이산확률분포), 표본공간의 원소가 유한하거나, 셀 수 있음!!</a:t>
            </a:r>
            <a:endParaRPr sz="1900">
              <a:latin typeface="Malgun Gothic"/>
              <a:ea typeface="Malgun Gothic"/>
              <a:cs typeface="Malgun Gothic"/>
              <a:sym typeface="Malgun Gothic"/>
            </a:endParaRPr>
          </a:p>
          <a:p>
            <a:pPr marL="457200" lvl="0" indent="-349250" algn="l" rtl="0">
              <a:lnSpc>
                <a:spcPct val="105000"/>
              </a:lnSpc>
              <a:spcBef>
                <a:spcPts val="0"/>
              </a:spcBef>
              <a:spcAft>
                <a:spcPts val="0"/>
              </a:spcAft>
              <a:buSzPts val="1900"/>
              <a:buFont typeface="Malgun Gothic"/>
              <a:buChar char="•"/>
            </a:pPr>
            <a:r>
              <a:rPr lang="ko-KR" sz="1900">
                <a:latin typeface="Malgun Gothic"/>
                <a:ea typeface="Malgun Gothic"/>
                <a:cs typeface="Malgun Gothic"/>
                <a:sym typeface="Malgun Gothic"/>
              </a:rPr>
              <a:t>결론적으로, 표본공간에서 가장 일어나기 힘든 공간 확률은 “1/64” </a:t>
            </a:r>
            <a:endParaRPr sz="1900">
              <a:latin typeface="Malgun Gothic"/>
              <a:ea typeface="Malgun Gothic"/>
              <a:cs typeface="Malgun Gothic"/>
              <a:sym typeface="Malgun Gothic"/>
            </a:endParaRPr>
          </a:p>
          <a:p>
            <a:pPr marL="457200" lvl="0" indent="-349250" algn="l" rtl="0">
              <a:lnSpc>
                <a:spcPct val="105000"/>
              </a:lnSpc>
              <a:spcBef>
                <a:spcPts val="0"/>
              </a:spcBef>
              <a:spcAft>
                <a:spcPts val="0"/>
              </a:spcAft>
              <a:buSzPts val="1900"/>
              <a:buFont typeface="Malgun Gothic"/>
              <a:buChar char="•"/>
            </a:pPr>
            <a:r>
              <a:rPr lang="ko-KR" sz="1900">
                <a:latin typeface="Malgun Gothic"/>
                <a:ea typeface="Malgun Gothic"/>
                <a:cs typeface="Malgun Gothic"/>
                <a:sym typeface="Malgun Gothic"/>
              </a:rPr>
              <a:t>6개 흑; 1/64, 6개 빨강; 1/64 -&gt; 2/64 = 0.0313 or 3.13%</a:t>
            </a:r>
            <a:endParaRPr sz="1900">
              <a:latin typeface="Malgun Gothic"/>
              <a:ea typeface="Malgun Gothic"/>
              <a:cs typeface="Malgun Gothic"/>
              <a:sym typeface="Malgun Gothic"/>
            </a:endParaRPr>
          </a:p>
          <a:p>
            <a:pPr marL="457200" lvl="0" indent="-349250" algn="l" rtl="0">
              <a:lnSpc>
                <a:spcPct val="105000"/>
              </a:lnSpc>
              <a:spcBef>
                <a:spcPts val="0"/>
              </a:spcBef>
              <a:spcAft>
                <a:spcPts val="0"/>
              </a:spcAft>
              <a:buSzPts val="1900"/>
              <a:buFont typeface="Malgun Gothic"/>
              <a:buChar char="•"/>
            </a:pPr>
            <a:r>
              <a:rPr lang="ko-KR" sz="1900">
                <a:latin typeface="Malgun Gothic"/>
                <a:ea typeface="Malgun Gothic"/>
                <a:cs typeface="Malgun Gothic"/>
                <a:sym typeface="Malgun Gothic"/>
              </a:rPr>
              <a:t>5% level을 정하는 통계적 배경</a:t>
            </a:r>
            <a:endParaRPr sz="1900">
              <a:latin typeface="Malgun Gothic"/>
              <a:ea typeface="Malgun Gothic"/>
              <a:cs typeface="Malgun Gothic"/>
              <a:sym typeface="Malgun Gothic"/>
            </a:endParaRPr>
          </a:p>
        </p:txBody>
      </p:sp>
      <p:graphicFrame>
        <p:nvGraphicFramePr>
          <p:cNvPr id="3985" name="Google Shape;3985;p266"/>
          <p:cNvGraphicFramePr/>
          <p:nvPr/>
        </p:nvGraphicFramePr>
        <p:xfrm>
          <a:off x="571850" y="3820275"/>
          <a:ext cx="4153525" cy="2324400"/>
        </p:xfrm>
        <a:graphic>
          <a:graphicData uri="http://schemas.openxmlformats.org/drawingml/2006/table">
            <a:tbl>
              <a:tblPr>
                <a:noFill/>
                <a:tableStyleId>{0944CDFF-17AD-4667-B9B5-D25C10F7F634}</a:tableStyleId>
              </a:tblPr>
              <a:tblGrid>
                <a:gridCol w="1122675">
                  <a:extLst>
                    <a:ext uri="{9D8B030D-6E8A-4147-A177-3AD203B41FA5}">
                      <a16:colId xmlns:a16="http://schemas.microsoft.com/office/drawing/2014/main" val="20000"/>
                    </a:ext>
                  </a:extLst>
                </a:gridCol>
                <a:gridCol w="1122675">
                  <a:extLst>
                    <a:ext uri="{9D8B030D-6E8A-4147-A177-3AD203B41FA5}">
                      <a16:colId xmlns:a16="http://schemas.microsoft.com/office/drawing/2014/main" val="20001"/>
                    </a:ext>
                  </a:extLst>
                </a:gridCol>
                <a:gridCol w="957275">
                  <a:extLst>
                    <a:ext uri="{9D8B030D-6E8A-4147-A177-3AD203B41FA5}">
                      <a16:colId xmlns:a16="http://schemas.microsoft.com/office/drawing/2014/main" val="20002"/>
                    </a:ext>
                  </a:extLst>
                </a:gridCol>
                <a:gridCol w="950900">
                  <a:extLst>
                    <a:ext uri="{9D8B030D-6E8A-4147-A177-3AD203B41FA5}">
                      <a16:colId xmlns:a16="http://schemas.microsoft.com/office/drawing/2014/main" val="20003"/>
                    </a:ext>
                  </a:extLst>
                </a:gridCol>
              </a:tblGrid>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Number of black</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Number of white</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Probability of this outcome</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Percentage of cases likely to give this result</a:t>
                      </a:r>
                      <a:endParaRPr sz="1000">
                        <a:latin typeface="Malgun Gothic"/>
                        <a:ea typeface="Malgun Gothic"/>
                        <a:cs typeface="Malgun Gothic"/>
                        <a:sym typeface="Malgun Gothic"/>
                      </a:endParaRPr>
                    </a:p>
                  </a:txBody>
                  <a:tcPr marL="36000" marR="36000" marT="36000" marB="36000" anchor="ctr">
                    <a:solidFill>
                      <a:schemeClr val="lt2"/>
                    </a:solidFill>
                  </a:tcPr>
                </a:tc>
                <a:extLst>
                  <a:ext uri="{0D108BD9-81ED-4DB2-BD59-A6C34878D82A}">
                    <a16:rowId xmlns:a16="http://schemas.microsoft.com/office/drawing/2014/main" val="10000"/>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1/64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1.56</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1"/>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5</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6/64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9.38</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2"/>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15/64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23.44</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3"/>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20/64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31.25</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4"/>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15/64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23.44</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5"/>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5</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6/64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9.38</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6"/>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1/64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1.56</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7"/>
                  </a:ext>
                </a:extLst>
              </a:tr>
              <a:tr h="100000">
                <a:tc gridSpan="2">
                  <a:txBody>
                    <a:bodyPr/>
                    <a:lstStyle/>
                    <a:p>
                      <a:pPr marL="0" lvl="0" indent="0" algn="ctr" rtl="0">
                        <a:spcBef>
                          <a:spcPts val="0"/>
                        </a:spcBef>
                        <a:spcAft>
                          <a:spcPts val="0"/>
                        </a:spcAft>
                        <a:buNone/>
                      </a:pPr>
                      <a:r>
                        <a:rPr lang="ko-KR" sz="1000">
                          <a:latin typeface="Malgun Gothic"/>
                          <a:ea typeface="Malgun Gothic"/>
                          <a:cs typeface="Malgun Gothic"/>
                          <a:sym typeface="Malgun Gothic"/>
                        </a:rPr>
                        <a:t>Total</a:t>
                      </a:r>
                      <a:endParaRPr sz="1000">
                        <a:latin typeface="Malgun Gothic"/>
                        <a:ea typeface="Malgun Gothic"/>
                        <a:cs typeface="Malgun Gothic"/>
                        <a:sym typeface="Malgun Gothic"/>
                      </a:endParaRPr>
                    </a:p>
                  </a:txBody>
                  <a:tcPr marL="36000" marR="36000" marT="36000" marB="36000" anchor="ctr"/>
                </a:tc>
                <a:tc hMerge="1">
                  <a:txBody>
                    <a:bodyPr/>
                    <a:lstStyle/>
                    <a:p>
                      <a:endParaRPr lang="ko-KR"/>
                    </a:p>
                  </a:txBody>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64/64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100%</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8"/>
                  </a:ext>
                </a:extLst>
              </a:tr>
            </a:tbl>
          </a:graphicData>
        </a:graphic>
      </p:graphicFrame>
      <p:sp>
        <p:nvSpPr>
          <p:cNvPr id="3986" name="Google Shape;3986;p266"/>
          <p:cNvSpPr txBox="1"/>
          <p:nvPr/>
        </p:nvSpPr>
        <p:spPr>
          <a:xfrm>
            <a:off x="489300" y="3345500"/>
            <a:ext cx="4357200" cy="40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sz="1000" b="1" dirty="0" err="1">
                <a:latin typeface="Malgun Gothic"/>
                <a:ea typeface="Malgun Gothic"/>
                <a:cs typeface="Malgun Gothic"/>
                <a:sym typeface="Malgun Gothic"/>
              </a:rPr>
              <a:t>Table</a:t>
            </a:r>
            <a:r>
              <a:rPr lang="ko-KR" sz="1000" b="1" dirty="0">
                <a:latin typeface="Malgun Gothic"/>
                <a:ea typeface="Malgun Gothic"/>
                <a:cs typeface="Malgun Gothic"/>
                <a:sym typeface="Malgun Gothic"/>
              </a:rPr>
              <a:t>.</a:t>
            </a:r>
            <a:r>
              <a:rPr lang="ko-KR" sz="1000" dirty="0">
                <a:latin typeface="Malgun Gothic"/>
                <a:ea typeface="Malgun Gothic"/>
                <a:cs typeface="Malgun Gothic"/>
                <a:sym typeface="Malgun Gothic"/>
              </a:rPr>
              <a:t> The </a:t>
            </a:r>
            <a:r>
              <a:rPr lang="ko-KR" sz="1000" dirty="0" err="1">
                <a:latin typeface="Malgun Gothic"/>
                <a:ea typeface="Malgun Gothic"/>
                <a:cs typeface="Malgun Gothic"/>
                <a:sym typeface="Malgun Gothic"/>
              </a:rPr>
              <a:t>probability</a:t>
            </a:r>
            <a:r>
              <a:rPr lang="ko-KR" sz="1000" dirty="0">
                <a:latin typeface="Malgun Gothic"/>
                <a:ea typeface="Malgun Gothic"/>
                <a:cs typeface="Malgun Gothic"/>
                <a:sym typeface="Malgun Gothic"/>
              </a:rPr>
              <a:t> of </a:t>
            </a:r>
            <a:r>
              <a:rPr lang="ko-KR" sz="1000" dirty="0" err="1">
                <a:latin typeface="Malgun Gothic"/>
                <a:ea typeface="Malgun Gothic"/>
                <a:cs typeface="Malgun Gothic"/>
                <a:sym typeface="Malgun Gothic"/>
              </a:rPr>
              <a:t>obtaining</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all</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possible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combinations</a:t>
            </a:r>
            <a:r>
              <a:rPr lang="ko-KR" sz="1000" dirty="0">
                <a:latin typeface="Malgun Gothic"/>
                <a:ea typeface="Malgun Gothic"/>
                <a:cs typeface="Malgun Gothic"/>
                <a:sym typeface="Malgun Gothic"/>
              </a:rPr>
              <a:t> of </a:t>
            </a:r>
            <a:r>
              <a:rPr lang="ko-KR" sz="1000" dirty="0" err="1">
                <a:latin typeface="Malgun Gothic"/>
                <a:ea typeface="Malgun Gothic"/>
                <a:cs typeface="Malgun Gothic"/>
                <a:sym typeface="Malgun Gothic"/>
              </a:rPr>
              <a:t>black</a:t>
            </a:r>
            <a:r>
              <a:rPr lang="ko-KR" sz="1000" dirty="0">
                <a:latin typeface="Malgun Gothic"/>
                <a:ea typeface="Malgun Gothic"/>
                <a:cs typeface="Malgun Gothic"/>
                <a:sym typeface="Malgun Gothic"/>
              </a:rPr>
              <a:t> and </a:t>
            </a:r>
            <a:r>
              <a:rPr lang="ko-KR" sz="1000" dirty="0" err="1">
                <a:latin typeface="Malgun Gothic"/>
                <a:ea typeface="Malgun Gothic"/>
                <a:cs typeface="Malgun Gothic"/>
                <a:sym typeface="Malgun Gothic"/>
              </a:rPr>
              <a:t>white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beads</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in</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samples</a:t>
            </a:r>
            <a:r>
              <a:rPr lang="ko-KR" sz="1000" dirty="0">
                <a:latin typeface="Malgun Gothic"/>
                <a:ea typeface="Malgun Gothic"/>
                <a:cs typeface="Malgun Gothic"/>
                <a:sym typeface="Malgun Gothic"/>
              </a:rPr>
              <a:t> of </a:t>
            </a:r>
            <a:r>
              <a:rPr lang="ko-KR" sz="1000" dirty="0" err="1">
                <a:latin typeface="Malgun Gothic"/>
                <a:ea typeface="Malgun Gothic"/>
                <a:cs typeface="Malgun Gothic"/>
                <a:sym typeface="Malgun Gothic"/>
              </a:rPr>
              <a:t>six</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from</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a</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large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population</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where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there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are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equal</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numbers</a:t>
            </a:r>
            <a:r>
              <a:rPr lang="ko-KR" sz="1000" dirty="0">
                <a:latin typeface="Malgun Gothic"/>
                <a:ea typeface="Malgun Gothic"/>
                <a:cs typeface="Malgun Gothic"/>
                <a:sym typeface="Malgun Gothic"/>
              </a:rPr>
              <a:t> of </a:t>
            </a:r>
            <a:r>
              <a:rPr lang="ko-KR" sz="1000" dirty="0" err="1">
                <a:latin typeface="Malgun Gothic"/>
                <a:ea typeface="Malgun Gothic"/>
                <a:cs typeface="Malgun Gothic"/>
                <a:sym typeface="Malgun Gothic"/>
              </a:rPr>
              <a:t>black</a:t>
            </a:r>
            <a:r>
              <a:rPr lang="ko-KR" sz="1000" dirty="0">
                <a:latin typeface="Malgun Gothic"/>
                <a:ea typeface="Malgun Gothic"/>
                <a:cs typeface="Malgun Gothic"/>
                <a:sym typeface="Malgun Gothic"/>
              </a:rPr>
              <a:t> and </a:t>
            </a:r>
            <a:r>
              <a:rPr lang="ko-KR" sz="1000" dirty="0" err="1">
                <a:latin typeface="Malgun Gothic"/>
                <a:ea typeface="Malgun Gothic"/>
                <a:cs typeface="Malgun Gothic"/>
                <a:sym typeface="Malgun Gothic"/>
              </a:rPr>
              <a:t>white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beads</a:t>
            </a:r>
            <a:r>
              <a:rPr lang="ko-KR" sz="1000" dirty="0">
                <a:latin typeface="Malgun Gothic"/>
                <a:ea typeface="Malgun Gothic"/>
                <a:cs typeface="Malgun Gothic"/>
                <a:sym typeface="Malgun Gothic"/>
              </a:rPr>
              <a:t>.</a:t>
            </a:r>
            <a:endParaRPr sz="1000" dirty="0">
              <a:latin typeface="Malgun Gothic"/>
              <a:ea typeface="Malgun Gothic"/>
              <a:cs typeface="Malgun Gothic"/>
              <a:sym typeface="Malgun Gothic"/>
            </a:endParaRPr>
          </a:p>
        </p:txBody>
      </p:sp>
      <p:pic>
        <p:nvPicPr>
          <p:cNvPr id="3987" name="Google Shape;3987;p266"/>
          <p:cNvPicPr preferRelativeResize="0"/>
          <p:nvPr/>
        </p:nvPicPr>
        <p:blipFill rotWithShape="1">
          <a:blip r:embed="rId3">
            <a:alphaModFix/>
          </a:blip>
          <a:srcRect l="5521" t="9048" r="9408" b="1361"/>
          <a:stretch/>
        </p:blipFill>
        <p:spPr>
          <a:xfrm>
            <a:off x="5394581" y="3271825"/>
            <a:ext cx="3502295" cy="2213076"/>
          </a:xfrm>
          <a:prstGeom prst="rect">
            <a:avLst/>
          </a:prstGeom>
          <a:noFill/>
          <a:ln>
            <a:noFill/>
          </a:ln>
        </p:spPr>
      </p:pic>
      <p:sp>
        <p:nvSpPr>
          <p:cNvPr id="3988" name="Google Shape;3988;p266"/>
          <p:cNvSpPr txBox="1"/>
          <p:nvPr/>
        </p:nvSpPr>
        <p:spPr>
          <a:xfrm>
            <a:off x="5394575" y="5530500"/>
            <a:ext cx="3712800" cy="58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sz="1000" b="1" dirty="0" err="1">
                <a:latin typeface="Malgun Gothic"/>
                <a:ea typeface="Malgun Gothic"/>
                <a:cs typeface="Malgun Gothic"/>
                <a:sym typeface="Malgun Gothic"/>
              </a:rPr>
              <a:t>Figure</a:t>
            </a:r>
            <a:r>
              <a:rPr lang="ko-KR" sz="1000" b="1" dirty="0">
                <a:latin typeface="Malgun Gothic"/>
                <a:ea typeface="Malgun Gothic"/>
                <a:cs typeface="Malgun Gothic"/>
                <a:sym typeface="Malgun Gothic"/>
              </a:rPr>
              <a:t>.</a:t>
            </a:r>
            <a:r>
              <a:rPr lang="ko-KR" sz="1000" dirty="0">
                <a:latin typeface="Malgun Gothic"/>
                <a:ea typeface="Malgun Gothic"/>
                <a:cs typeface="Malgun Gothic"/>
                <a:sym typeface="Malgun Gothic"/>
              </a:rPr>
              <a:t> The </a:t>
            </a:r>
            <a:r>
              <a:rPr lang="ko-KR" sz="1000" dirty="0" err="1">
                <a:latin typeface="Malgun Gothic"/>
                <a:ea typeface="Malgun Gothic"/>
                <a:cs typeface="Malgun Gothic"/>
                <a:sym typeface="Malgun Gothic"/>
              </a:rPr>
              <a:t>expected</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numbers</a:t>
            </a:r>
            <a:r>
              <a:rPr lang="ko-KR" sz="1000" dirty="0">
                <a:latin typeface="Malgun Gothic"/>
                <a:ea typeface="Malgun Gothic"/>
                <a:cs typeface="Malgun Gothic"/>
                <a:sym typeface="Malgun Gothic"/>
              </a:rPr>
              <a:t> of </a:t>
            </a:r>
            <a:r>
              <a:rPr lang="ko-KR" sz="1000" dirty="0" err="1">
                <a:latin typeface="Malgun Gothic"/>
                <a:ea typeface="Malgun Gothic"/>
                <a:cs typeface="Malgun Gothic"/>
                <a:sym typeface="Malgun Gothic"/>
              </a:rPr>
              <a:t>each</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possible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mixture</a:t>
            </a:r>
            <a:r>
              <a:rPr lang="ko-KR" sz="1000" dirty="0">
                <a:latin typeface="Malgun Gothic"/>
                <a:ea typeface="Malgun Gothic"/>
                <a:cs typeface="Malgun Gothic"/>
                <a:sym typeface="Malgun Gothic"/>
              </a:rPr>
              <a:t> of </a:t>
            </a:r>
            <a:r>
              <a:rPr lang="ko-KR" sz="1000" dirty="0" err="1">
                <a:latin typeface="Malgun Gothic"/>
                <a:ea typeface="Malgun Gothic"/>
                <a:cs typeface="Malgun Gothic"/>
                <a:sym typeface="Malgun Gothic"/>
              </a:rPr>
              <a:t>colours</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when</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drawing</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six</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beads</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independently</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with</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replacement</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on</a:t>
            </a:r>
            <a:r>
              <a:rPr lang="ko-KR" sz="1000" dirty="0">
                <a:latin typeface="Malgun Gothic"/>
                <a:ea typeface="Malgun Gothic"/>
                <a:cs typeface="Malgun Gothic"/>
                <a:sym typeface="Malgun Gothic"/>
              </a:rPr>
              <a:t> 64 </a:t>
            </a:r>
            <a:r>
              <a:rPr lang="ko-KR" sz="1000" dirty="0" err="1">
                <a:latin typeface="Malgun Gothic"/>
                <a:ea typeface="Malgun Gothic"/>
                <a:cs typeface="Malgun Gothic"/>
                <a:sym typeface="Malgun Gothic"/>
              </a:rPr>
              <a:t>different</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occasions</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from</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a</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large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population</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containing</a:t>
            </a:r>
            <a:r>
              <a:rPr lang="ko-KR" sz="1000" dirty="0">
                <a:latin typeface="Malgun Gothic"/>
                <a:ea typeface="Malgun Gothic"/>
                <a:cs typeface="Malgun Gothic"/>
                <a:sym typeface="Malgun Gothic"/>
              </a:rPr>
              <a:t> 50% </a:t>
            </a:r>
            <a:r>
              <a:rPr lang="ko-KR" sz="1000" dirty="0" err="1">
                <a:latin typeface="Malgun Gothic"/>
                <a:ea typeface="Malgun Gothic"/>
                <a:cs typeface="Malgun Gothic"/>
                <a:sym typeface="Malgun Gothic"/>
              </a:rPr>
              <a:t>black</a:t>
            </a:r>
            <a:r>
              <a:rPr lang="ko-KR" sz="1000" dirty="0">
                <a:latin typeface="Malgun Gothic"/>
                <a:ea typeface="Malgun Gothic"/>
                <a:cs typeface="Malgun Gothic"/>
                <a:sym typeface="Malgun Gothic"/>
              </a:rPr>
              <a:t> and 50% </a:t>
            </a:r>
            <a:r>
              <a:rPr lang="ko-KR" sz="1000" dirty="0" err="1">
                <a:latin typeface="Malgun Gothic"/>
                <a:ea typeface="Malgun Gothic"/>
                <a:cs typeface="Malgun Gothic"/>
                <a:sym typeface="Malgun Gothic"/>
              </a:rPr>
              <a:t>white</a:t>
            </a:r>
            <a:r>
              <a:rPr lang="ko-KR" sz="1000" dirty="0">
                <a:latin typeface="Malgun Gothic"/>
                <a:ea typeface="Malgun Gothic"/>
                <a:cs typeface="Malgun Gothic"/>
                <a:sym typeface="Malgun Gothic"/>
              </a:rPr>
              <a:t> </a:t>
            </a:r>
            <a:r>
              <a:rPr lang="ko-KR" sz="1000" dirty="0" err="1">
                <a:latin typeface="Malgun Gothic"/>
                <a:ea typeface="Malgun Gothic"/>
                <a:cs typeface="Malgun Gothic"/>
                <a:sym typeface="Malgun Gothic"/>
              </a:rPr>
              <a:t>beads</a:t>
            </a:r>
            <a:endParaRPr sz="1000" dirty="0">
              <a:latin typeface="Malgun Gothic"/>
              <a:ea typeface="Malgun Gothic"/>
              <a:cs typeface="Malgun Gothic"/>
              <a:sym typeface="Malgun Gothic"/>
            </a:endParaRPr>
          </a:p>
        </p:txBody>
      </p:sp>
      <p:pic>
        <p:nvPicPr>
          <p:cNvPr id="3989" name="Google Shape;3989;p266"/>
          <p:cNvPicPr preferRelativeResize="0"/>
          <p:nvPr/>
        </p:nvPicPr>
        <p:blipFill rotWithShape="1">
          <a:blip r:embed="rId4">
            <a:alphaModFix/>
          </a:blip>
          <a:srcRect l="5350" r="6929"/>
          <a:stretch/>
        </p:blipFill>
        <p:spPr>
          <a:xfrm>
            <a:off x="6887324" y="1039725"/>
            <a:ext cx="2187501" cy="1806863"/>
          </a:xfrm>
          <a:prstGeom prst="rect">
            <a:avLst/>
          </a:prstGeom>
          <a:noFill/>
          <a:ln>
            <a:noFill/>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3993"/>
        <p:cNvGrpSpPr/>
        <p:nvPr/>
      </p:nvGrpSpPr>
      <p:grpSpPr>
        <a:xfrm>
          <a:off x="0" y="0"/>
          <a:ext cx="0" cy="0"/>
          <a:chOff x="0" y="0"/>
          <a:chExt cx="0" cy="0"/>
        </a:xfrm>
      </p:grpSpPr>
      <p:sp>
        <p:nvSpPr>
          <p:cNvPr id="3994" name="Google Shape;3994;p26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확률을 이용한 의사결정과 통계검정</a:t>
            </a:r>
            <a:endParaRPr/>
          </a:p>
        </p:txBody>
      </p:sp>
      <p:sp>
        <p:nvSpPr>
          <p:cNvPr id="3995" name="Google Shape;3995;p26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3996" name="Google Shape;3996;p26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267</a:t>
            </a:fld>
            <a:endParaRPr/>
          </a:p>
        </p:txBody>
      </p:sp>
      <p:sp>
        <p:nvSpPr>
          <p:cNvPr id="3997" name="Google Shape;3997;p267"/>
          <p:cNvSpPr txBox="1">
            <a:spLocks noGrp="1"/>
          </p:cNvSpPr>
          <p:nvPr>
            <p:ph type="body" idx="4294967295"/>
          </p:nvPr>
        </p:nvSpPr>
        <p:spPr>
          <a:xfrm>
            <a:off x="315375" y="1110100"/>
            <a:ext cx="8513400" cy="1614600"/>
          </a:xfrm>
          <a:prstGeom prst="rect">
            <a:avLst/>
          </a:prstGeom>
          <a:noFill/>
          <a:ln>
            <a:noFill/>
          </a:ln>
        </p:spPr>
        <p:txBody>
          <a:bodyPr spcFirstLastPara="1" wrap="square" lIns="91425" tIns="45700" rIns="91425" bIns="45700" anchor="t" anchorCtr="0">
            <a:noAutofit/>
          </a:bodyPr>
          <a:lstStyle/>
          <a:p>
            <a:pPr marL="457200" lvl="0" indent="-355600" algn="l" rtl="0">
              <a:lnSpc>
                <a:spcPct val="105000"/>
              </a:lnSpc>
              <a:spcBef>
                <a:spcPts val="1000"/>
              </a:spcBef>
              <a:spcAft>
                <a:spcPts val="0"/>
              </a:spcAft>
              <a:buSzPts val="2000"/>
              <a:buFont typeface="Malgun Gothic"/>
              <a:buChar char="•"/>
            </a:pPr>
            <a:r>
              <a:rPr lang="ko-KR">
                <a:latin typeface="Malgun Gothic"/>
                <a:ea typeface="Malgun Gothic"/>
                <a:cs typeface="Malgun Gothic"/>
                <a:sym typeface="Malgun Gothic"/>
              </a:rPr>
              <a:t>무엇이 통계적 분석 또는 결정을 하게 하는가?</a:t>
            </a:r>
            <a:endParaRPr>
              <a:latin typeface="Malgun Gothic"/>
              <a:ea typeface="Malgun Gothic"/>
              <a:cs typeface="Malgun Gothic"/>
              <a:sym typeface="Malgun Gothic"/>
            </a:endParaRPr>
          </a:p>
          <a:p>
            <a:pPr marL="914400" lvl="1" indent="-317500" algn="l" rtl="0">
              <a:lnSpc>
                <a:spcPct val="105000"/>
              </a:lnSpc>
              <a:spcBef>
                <a:spcPts val="0"/>
              </a:spcBef>
              <a:spcAft>
                <a:spcPts val="0"/>
              </a:spcAft>
              <a:buSzPts val="1400"/>
              <a:buFont typeface="Malgun Gothic"/>
              <a:buChar char="•"/>
            </a:pPr>
            <a:r>
              <a:rPr lang="ko-KR">
                <a:latin typeface="Malgun Gothic"/>
                <a:ea typeface="Malgun Gothic"/>
                <a:cs typeface="Malgun Gothic"/>
                <a:sym typeface="Malgun Gothic"/>
              </a:rPr>
              <a:t>통계학자 R.A Fisher는 예상된 결과(귀무가설)와 실제결과 사이에 엄청난 차이가 있는 경우, 즉,  실제결과가 나올 확률이 5%미만에 있다면, 우연에 의한 차이가 아닌, 통계적으로 유의한 차이(통계학적유의수준)를 가지고 있다고 함.</a:t>
            </a:r>
            <a:endParaRPr>
              <a:latin typeface="Malgun Gothic"/>
              <a:ea typeface="Malgun Gothic"/>
              <a:cs typeface="Malgun Gothic"/>
              <a:sym typeface="Malgun Gothic"/>
            </a:endParaRPr>
          </a:p>
          <a:p>
            <a:pPr marL="914400" lvl="1" indent="-317500" algn="l" rtl="0">
              <a:lnSpc>
                <a:spcPct val="105000"/>
              </a:lnSpc>
              <a:spcBef>
                <a:spcPts val="0"/>
              </a:spcBef>
              <a:spcAft>
                <a:spcPts val="0"/>
              </a:spcAft>
              <a:buSzPts val="1400"/>
              <a:buFont typeface="Malgun Gothic"/>
              <a:buChar char="•"/>
            </a:pPr>
            <a:r>
              <a:rPr lang="ko-KR" b="1">
                <a:latin typeface="Malgun Gothic"/>
                <a:ea typeface="Malgun Gothic"/>
                <a:cs typeface="Malgun Gothic"/>
                <a:sym typeface="Malgun Gothic"/>
              </a:rPr>
              <a:t>그러나, 5% level을 취하는 생물학적 이유는 없다!!</a:t>
            </a:r>
            <a:endParaRPr>
              <a:latin typeface="Malgun Gothic"/>
              <a:ea typeface="Malgun Gothic"/>
              <a:cs typeface="Malgun Gothic"/>
              <a:sym typeface="Malgun Gothic"/>
            </a:endParaRPr>
          </a:p>
        </p:txBody>
      </p:sp>
      <p:pic>
        <p:nvPicPr>
          <p:cNvPr id="3998" name="Google Shape;3998;p267" descr="Image:RonaldFisher.jpg">
            <a:hlinkClick r:id="rId3"/>
          </p:cNvPr>
          <p:cNvPicPr preferRelativeResize="0"/>
          <p:nvPr/>
        </p:nvPicPr>
        <p:blipFill rotWithShape="1">
          <a:blip r:embed="rId4">
            <a:alphaModFix/>
          </a:blip>
          <a:srcRect/>
          <a:stretch/>
        </p:blipFill>
        <p:spPr>
          <a:xfrm>
            <a:off x="6937497" y="2572288"/>
            <a:ext cx="1511622" cy="2014439"/>
          </a:xfrm>
          <a:prstGeom prst="rect">
            <a:avLst/>
          </a:prstGeom>
          <a:noFill/>
          <a:ln>
            <a:noFill/>
          </a:ln>
        </p:spPr>
      </p:pic>
      <p:sp>
        <p:nvSpPr>
          <p:cNvPr id="3999" name="Google Shape;3999;p267"/>
          <p:cNvSpPr txBox="1"/>
          <p:nvPr/>
        </p:nvSpPr>
        <p:spPr>
          <a:xfrm>
            <a:off x="6894001" y="4572725"/>
            <a:ext cx="2070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ko-KR" sz="1200" b="1">
                <a:solidFill>
                  <a:schemeClr val="dk1"/>
                </a:solidFill>
                <a:latin typeface="Malgun Gothic"/>
                <a:ea typeface="Malgun Gothic"/>
                <a:cs typeface="Malgun Gothic"/>
                <a:sym typeface="Malgun Gothic"/>
              </a:rPr>
              <a:t>피셔</a:t>
            </a:r>
            <a:endParaRPr sz="1200" b="1">
              <a:solidFill>
                <a:schemeClr val="dk1"/>
              </a:solidFill>
              <a:latin typeface="Malgun Gothic"/>
              <a:ea typeface="Malgun Gothic"/>
              <a:cs typeface="Malgun Gothic"/>
              <a:sym typeface="Malgun Gothic"/>
            </a:endParaRPr>
          </a:p>
          <a:p>
            <a:pPr marL="0" lvl="0" indent="0" algn="l"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Ronald Aylmer Fisher</a:t>
            </a:r>
            <a:endParaRPr sz="1000">
              <a:solidFill>
                <a:schemeClr val="dk1"/>
              </a:solidFill>
              <a:latin typeface="Malgun Gothic"/>
              <a:ea typeface="Malgun Gothic"/>
              <a:cs typeface="Malgun Gothic"/>
              <a:sym typeface="Malgun Gothic"/>
            </a:endParaRPr>
          </a:p>
          <a:p>
            <a:pPr marL="0" lvl="0" indent="0" algn="l"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1890년 - 1962년</a:t>
            </a:r>
            <a:endParaRPr sz="1000">
              <a:solidFill>
                <a:schemeClr val="dk1"/>
              </a:solidFill>
              <a:latin typeface="Malgun Gothic"/>
              <a:ea typeface="Malgun Gothic"/>
              <a:cs typeface="Malgun Gothic"/>
              <a:sym typeface="Malgun Gothic"/>
            </a:endParaRPr>
          </a:p>
          <a:p>
            <a:pPr marL="0" lvl="0" indent="0" algn="l"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영국의 </a:t>
            </a:r>
            <a:r>
              <a:rPr lang="ko-KR" sz="1000" b="1">
                <a:solidFill>
                  <a:schemeClr val="dk1"/>
                </a:solidFill>
                <a:latin typeface="Malgun Gothic"/>
                <a:ea typeface="Malgun Gothic"/>
                <a:cs typeface="Malgun Gothic"/>
                <a:sym typeface="Malgun Gothic"/>
              </a:rPr>
              <a:t>유전학자</a:t>
            </a:r>
            <a:r>
              <a:rPr lang="ko-KR" sz="1000">
                <a:solidFill>
                  <a:schemeClr val="dk1"/>
                </a:solidFill>
                <a:latin typeface="Malgun Gothic"/>
                <a:ea typeface="Malgun Gothic"/>
                <a:cs typeface="Malgun Gothic"/>
                <a:sym typeface="Malgun Gothic"/>
              </a:rPr>
              <a:t>, 통계학자</a:t>
            </a:r>
            <a:endParaRPr sz="1500">
              <a:latin typeface="Malgun Gothic"/>
              <a:ea typeface="Malgun Gothic"/>
              <a:cs typeface="Malgun Gothic"/>
              <a:sym typeface="Malgun Gothic"/>
            </a:endParaRPr>
          </a:p>
        </p:txBody>
      </p:sp>
      <p:sp>
        <p:nvSpPr>
          <p:cNvPr id="4000" name="Google Shape;4000;p267"/>
          <p:cNvSpPr txBox="1">
            <a:spLocks noGrp="1"/>
          </p:cNvSpPr>
          <p:nvPr>
            <p:ph type="body" idx="4294967295"/>
          </p:nvPr>
        </p:nvSpPr>
        <p:spPr>
          <a:xfrm>
            <a:off x="267125" y="3219675"/>
            <a:ext cx="6153000" cy="2790300"/>
          </a:xfrm>
          <a:prstGeom prst="rect">
            <a:avLst/>
          </a:prstGeom>
          <a:noFill/>
          <a:ln>
            <a:noFill/>
          </a:ln>
        </p:spPr>
        <p:txBody>
          <a:bodyPr spcFirstLastPara="1" wrap="square" lIns="91425" tIns="45700" rIns="91425" bIns="45700" anchor="t" anchorCtr="0">
            <a:noAutofit/>
          </a:bodyPr>
          <a:lstStyle/>
          <a:p>
            <a:pPr marL="457200" lvl="0" indent="-355600" algn="l" rtl="0">
              <a:lnSpc>
                <a:spcPct val="105000"/>
              </a:lnSpc>
              <a:spcBef>
                <a:spcPts val="1000"/>
              </a:spcBef>
              <a:spcAft>
                <a:spcPts val="0"/>
              </a:spcAft>
              <a:buSzPts val="2000"/>
              <a:buFont typeface="Malgun Gothic"/>
              <a:buChar char="•"/>
            </a:pPr>
            <a:r>
              <a:rPr lang="ko-KR">
                <a:latin typeface="Malgun Gothic"/>
                <a:ea typeface="Malgun Gothic"/>
                <a:cs typeface="Malgun Gothic"/>
                <a:sym typeface="Malgun Gothic"/>
              </a:rPr>
              <a:t>통계학적 유의수준(확률 값)</a:t>
            </a:r>
            <a:endParaRPr>
              <a:latin typeface="Malgun Gothic"/>
              <a:ea typeface="Malgun Gothic"/>
              <a:cs typeface="Malgun Gothic"/>
              <a:sym typeface="Malgun Gothic"/>
            </a:endParaRPr>
          </a:p>
          <a:p>
            <a:pPr marL="914400" lvl="1" indent="-317500" algn="l" rtl="0">
              <a:lnSpc>
                <a:spcPct val="105000"/>
              </a:lnSpc>
              <a:spcBef>
                <a:spcPts val="0"/>
              </a:spcBef>
              <a:spcAft>
                <a:spcPts val="0"/>
              </a:spcAft>
              <a:buSzPts val="1400"/>
              <a:buFont typeface="Malgun Gothic"/>
              <a:buChar char="•"/>
            </a:pPr>
            <a:r>
              <a:rPr lang="ko-KR">
                <a:latin typeface="Malgun Gothic"/>
                <a:ea typeface="Malgun Gothic"/>
                <a:cs typeface="Malgun Gothic"/>
                <a:sym typeface="Malgun Gothic"/>
              </a:rPr>
              <a:t>주머니 속에 든 구슬 예를 들어 설명</a:t>
            </a:r>
            <a:endParaRPr>
              <a:latin typeface="Malgun Gothic"/>
              <a:ea typeface="Malgun Gothic"/>
              <a:cs typeface="Malgun Gothic"/>
              <a:sym typeface="Malgun Gothic"/>
            </a:endParaRPr>
          </a:p>
          <a:p>
            <a:pPr marL="914400" lvl="1" indent="-317500" algn="l" rtl="0">
              <a:lnSpc>
                <a:spcPct val="105000"/>
              </a:lnSpc>
              <a:spcBef>
                <a:spcPts val="0"/>
              </a:spcBef>
              <a:spcAft>
                <a:spcPts val="0"/>
              </a:spcAft>
              <a:buSzPts val="1400"/>
              <a:buFont typeface="Malgun Gothic"/>
              <a:buChar char="•"/>
            </a:pPr>
            <a:r>
              <a:rPr lang="ko-KR">
                <a:latin typeface="Malgun Gothic"/>
                <a:ea typeface="Malgun Gothic"/>
                <a:cs typeface="Malgun Gothic"/>
                <a:sym typeface="Malgun Gothic"/>
              </a:rPr>
              <a:t>귀무가설 : 모집단에 대해서 검은 구슬, 빨강 구슬이 같은 수가 있다</a:t>
            </a:r>
            <a:endParaRPr>
              <a:latin typeface="Malgun Gothic"/>
              <a:ea typeface="Malgun Gothic"/>
              <a:cs typeface="Malgun Gothic"/>
              <a:sym typeface="Malgun Gothic"/>
            </a:endParaRPr>
          </a:p>
          <a:p>
            <a:pPr marL="914400" lvl="1" indent="-317500" algn="l" rtl="0">
              <a:lnSpc>
                <a:spcPct val="105000"/>
              </a:lnSpc>
              <a:spcBef>
                <a:spcPts val="0"/>
              </a:spcBef>
              <a:spcAft>
                <a:spcPts val="0"/>
              </a:spcAft>
              <a:buSzPts val="1400"/>
              <a:buFont typeface="Malgun Gothic"/>
              <a:buChar char="•"/>
            </a:pPr>
            <a:r>
              <a:rPr lang="ko-KR">
                <a:latin typeface="Malgun Gothic"/>
                <a:ea typeface="Malgun Gothic"/>
                <a:cs typeface="Malgun Gothic"/>
                <a:sym typeface="Malgun Gothic"/>
              </a:rPr>
              <a:t>실험 : 6개의 구슬을 뽑아서, 6개 모두가 검은 구슬, 혹은 빨강 구슬이라면, 이 결과의 확률은(귀무가설에서 예측한 것과 다름) 3.13%로 통계학 적으로 유의하다. </a:t>
            </a:r>
            <a:endParaRPr>
              <a:latin typeface="Malgun Gothic"/>
              <a:ea typeface="Malgun Gothic"/>
              <a:cs typeface="Malgun Gothic"/>
              <a:sym typeface="Malgun Gothic"/>
            </a:endParaRPr>
          </a:p>
          <a:p>
            <a:pPr marL="914400" lvl="1" indent="-317500" algn="l" rtl="0">
              <a:lnSpc>
                <a:spcPct val="105000"/>
              </a:lnSpc>
              <a:spcBef>
                <a:spcPts val="0"/>
              </a:spcBef>
              <a:spcAft>
                <a:spcPts val="0"/>
              </a:spcAft>
              <a:buSzPts val="1400"/>
              <a:buFont typeface="Malgun Gothic"/>
              <a:buChar char="•"/>
            </a:pPr>
            <a:r>
              <a:rPr lang="ko-KR">
                <a:latin typeface="Malgun Gothic"/>
                <a:ea typeface="Malgun Gothic"/>
                <a:cs typeface="Malgun Gothic"/>
                <a:sym typeface="Malgun Gothic"/>
              </a:rPr>
              <a:t>결론 : 연구자는 귀무가설을 기각하고 표본 추출은 검은 구슬과 빨강 구슬이 같은 수로 포함되어 있는 모집단에서 추출한 것이 아니라고 결론</a:t>
            </a:r>
            <a:endParaRPr>
              <a:latin typeface="Malgun Gothic"/>
              <a:ea typeface="Malgun Gothic"/>
              <a:cs typeface="Malgun Gothic"/>
              <a:sym typeface="Malgun Gothic"/>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4004"/>
        <p:cNvGrpSpPr/>
        <p:nvPr/>
      </p:nvGrpSpPr>
      <p:grpSpPr>
        <a:xfrm>
          <a:off x="0" y="0"/>
          <a:ext cx="0" cy="0"/>
          <a:chOff x="0" y="0"/>
          <a:chExt cx="0" cy="0"/>
        </a:xfrm>
      </p:grpSpPr>
      <p:sp>
        <p:nvSpPr>
          <p:cNvPr id="4005" name="Google Shape;4005;p26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잘못된 의사결정; Type I, II 오류</a:t>
            </a:r>
            <a:endParaRPr/>
          </a:p>
        </p:txBody>
      </p:sp>
      <p:sp>
        <p:nvSpPr>
          <p:cNvPr id="4006" name="Google Shape;4006;p26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4007" name="Google Shape;4007;p26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268</a:t>
            </a:fld>
            <a:endParaRPr/>
          </a:p>
        </p:txBody>
      </p:sp>
      <p:sp>
        <p:nvSpPr>
          <p:cNvPr id="4008" name="Google Shape;4008;p268"/>
          <p:cNvSpPr txBox="1">
            <a:spLocks noGrp="1"/>
          </p:cNvSpPr>
          <p:nvPr>
            <p:ph type="body" idx="4294967295"/>
          </p:nvPr>
        </p:nvSpPr>
        <p:spPr>
          <a:xfrm>
            <a:off x="86775" y="1262500"/>
            <a:ext cx="9057300" cy="45051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확률을 이용하여 의사결정을 하는 경우에 피할 수 없는 문제는 </a:t>
            </a:r>
            <a:r>
              <a:rPr lang="ko-KR" b="1">
                <a:latin typeface="Malgun Gothic"/>
                <a:ea typeface="Malgun Gothic"/>
                <a:cs typeface="Malgun Gothic"/>
                <a:sym typeface="Malgun Gothic"/>
              </a:rPr>
              <a:t>잘못된 결정할 가능성</a:t>
            </a:r>
            <a:r>
              <a:rPr lang="ko-KR">
                <a:latin typeface="Malgun Gothic"/>
                <a:ea typeface="Malgun Gothic"/>
                <a:cs typeface="Malgun Gothic"/>
                <a:sym typeface="Malgun Gothic"/>
              </a:rPr>
              <a:t>이 있고, 이를 행했을 때 알 수 있는 방법이 없다.</a:t>
            </a:r>
            <a:endParaRPr>
              <a:latin typeface="Malgun Gothic"/>
              <a:ea typeface="Malgun Gothic"/>
              <a:cs typeface="Malgun Gothic"/>
              <a:sym typeface="Malgun Gothic"/>
            </a:endParaRPr>
          </a:p>
          <a:p>
            <a:pPr marL="914400" lvl="0" indent="0" algn="l" rtl="0">
              <a:lnSpc>
                <a:spcPct val="115000"/>
              </a:lnSpc>
              <a:spcBef>
                <a:spcPts val="1000"/>
              </a:spcBef>
              <a:spcAft>
                <a:spcPts val="0"/>
              </a:spcAft>
              <a:buNone/>
            </a:pP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제1종오류(Type I error): 귀무가설이 참임에도 불구하고 기각하는 오류 </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b="1">
                <a:latin typeface="Malgun Gothic"/>
                <a:ea typeface="Malgun Gothic"/>
                <a:cs typeface="Malgun Gothic"/>
                <a:sym typeface="Malgun Gothic"/>
              </a:rPr>
              <a:t>Type I error; 연구자가 하나의 색깔로만 구성된 6개 표본을 얻었다면, 실제 모집단이 50%의 검은구슬, 50%의 흰 구슬을 갖지 않을 것이라고 잘못된 결론을 내림, 즉 50:50이라는 귀무가설 기각. 그러나 이러한 오류가  발생할 확률은 매우 낮은 2/64이다.</a:t>
            </a:r>
            <a:endParaRPr b="1">
              <a:latin typeface="Malgun Gothic"/>
              <a:ea typeface="Malgun Gothic"/>
              <a:cs typeface="Malgun Gothic"/>
              <a:sym typeface="Malgun Gothic"/>
            </a:endParaRPr>
          </a:p>
          <a:p>
            <a:pPr marL="457200" lvl="0" indent="0" algn="l" rtl="0">
              <a:lnSpc>
                <a:spcPct val="115000"/>
              </a:lnSpc>
              <a:spcBef>
                <a:spcPts val="1000"/>
              </a:spcBef>
              <a:spcAft>
                <a:spcPts val="0"/>
              </a:spcAft>
              <a:buNone/>
            </a:pPr>
            <a:endParaRPr b="1">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제2종오류(Type II error): 대립 가설이 참임에도 불구하고 거짓이라고 기각하는 오류</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즉, 귀무가설이 거짓임에도 불구하고 귀무가설을 기각하지 못하는 오류!!!; </a:t>
            </a:r>
            <a:r>
              <a:rPr lang="ko-KR" b="1">
                <a:latin typeface="Malgun Gothic"/>
                <a:ea typeface="Malgun Gothic"/>
                <a:cs typeface="Malgun Gothic"/>
                <a:sym typeface="Malgun Gothic"/>
              </a:rPr>
              <a:t>대립가설이 참임에도 채택하지 못하는 오류</a:t>
            </a:r>
            <a:endParaRPr b="1">
              <a:latin typeface="Malgun Gothic"/>
              <a:ea typeface="Malgun Gothic"/>
              <a:cs typeface="Malgun Gothic"/>
              <a:sym typeface="Malgun Gothic"/>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4012"/>
        <p:cNvGrpSpPr/>
        <p:nvPr/>
      </p:nvGrpSpPr>
      <p:grpSpPr>
        <a:xfrm>
          <a:off x="0" y="0"/>
          <a:ext cx="0" cy="0"/>
          <a:chOff x="0" y="0"/>
          <a:chExt cx="0" cy="0"/>
        </a:xfrm>
      </p:grpSpPr>
      <p:sp>
        <p:nvSpPr>
          <p:cNvPr id="4013" name="Google Shape;4013;p26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다른 유의 수준 (Other probability levels)</a:t>
            </a:r>
            <a:endParaRPr/>
          </a:p>
        </p:txBody>
      </p:sp>
      <p:sp>
        <p:nvSpPr>
          <p:cNvPr id="4014" name="Google Shape;4014;p26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4015" name="Google Shape;4015;p26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269</a:t>
            </a:fld>
            <a:endParaRPr/>
          </a:p>
        </p:txBody>
      </p:sp>
      <p:sp>
        <p:nvSpPr>
          <p:cNvPr id="4016" name="Google Shape;4016;p269"/>
          <p:cNvSpPr txBox="1">
            <a:spLocks noGrp="1"/>
          </p:cNvSpPr>
          <p:nvPr>
            <p:ph type="body" idx="4294967295"/>
          </p:nvPr>
        </p:nvSpPr>
        <p:spPr>
          <a:xfrm>
            <a:off x="182400" y="1110100"/>
            <a:ext cx="8763900" cy="5145900"/>
          </a:xfrm>
          <a:prstGeom prst="rect">
            <a:avLst/>
          </a:prstGeom>
          <a:noFill/>
          <a:ln>
            <a:noFill/>
          </a:ln>
        </p:spPr>
        <p:txBody>
          <a:bodyPr spcFirstLastPara="1" wrap="square" lIns="91425" tIns="45700" rIns="91425" bIns="45700" anchor="t" anchorCtr="0">
            <a:noAutofit/>
          </a:bodyPr>
          <a:lstStyle/>
          <a:p>
            <a:pPr marL="457200" lvl="0" indent="-349250" algn="l" rtl="0">
              <a:lnSpc>
                <a:spcPct val="150000"/>
              </a:lnSpc>
              <a:spcBef>
                <a:spcPts val="1000"/>
              </a:spcBef>
              <a:spcAft>
                <a:spcPts val="0"/>
              </a:spcAft>
              <a:buSzPts val="1900"/>
              <a:buFont typeface="Malgun Gothic"/>
              <a:buChar char="•"/>
            </a:pPr>
            <a:r>
              <a:rPr lang="ko-KR" sz="1900">
                <a:latin typeface="Malgun Gothic"/>
                <a:ea typeface="Malgun Gothic"/>
                <a:cs typeface="Malgun Gothic"/>
                <a:sym typeface="Malgun Gothic"/>
              </a:rPr>
              <a:t>가설검정의 중요도에 따라, 연구자는 유연하게 통계적 유의 수준을 설정할 수 있다. 즉, </a:t>
            </a:r>
            <a:r>
              <a:rPr lang="ko-KR" sz="1900" b="1">
                <a:latin typeface="Malgun Gothic"/>
                <a:ea typeface="Malgun Gothic"/>
                <a:cs typeface="Malgun Gothic"/>
                <a:sym typeface="Malgun Gothic"/>
              </a:rPr>
              <a:t>제약회사가 약의 효용성에 대해 확신</a:t>
            </a:r>
            <a:r>
              <a:rPr lang="ko-KR" sz="1900">
                <a:latin typeface="Malgun Gothic"/>
                <a:ea typeface="Malgun Gothic"/>
                <a:cs typeface="Malgun Gothic"/>
                <a:sym typeface="Malgun Gothic"/>
              </a:rPr>
              <a:t>할 때에만 약을 추천하거나 광고할 수 있다. 따라서 5% 이하로 정하는 것은 제1종오류의 위험성이 매우 높은 것으로 간주!!!</a:t>
            </a:r>
            <a:endParaRPr sz="1900">
              <a:latin typeface="Malgun Gothic"/>
              <a:ea typeface="Malgun Gothic"/>
              <a:cs typeface="Malgun Gothic"/>
              <a:sym typeface="Malgun Gothic"/>
            </a:endParaRPr>
          </a:p>
          <a:p>
            <a:pPr marL="914400" lvl="1" indent="-311150" algn="l" rtl="0">
              <a:lnSpc>
                <a:spcPct val="150000"/>
              </a:lnSpc>
              <a:spcBef>
                <a:spcPts val="0"/>
              </a:spcBef>
              <a:spcAft>
                <a:spcPts val="0"/>
              </a:spcAft>
              <a:buSzPts val="1300"/>
              <a:buFont typeface="Malgun Gothic"/>
              <a:buChar char="•"/>
            </a:pPr>
            <a:r>
              <a:rPr lang="ko-KR" sz="1300">
                <a:latin typeface="Malgun Gothic"/>
                <a:ea typeface="Malgun Gothic"/>
                <a:cs typeface="Malgun Gothic"/>
                <a:sym typeface="Malgun Gothic"/>
              </a:rPr>
              <a:t>예, 의학실험, 새로운 말라리아 약이 시판(즉, 약의 효과가 없는데(귀무가설) 효과가 있다고 결정: type I 오류</a:t>
            </a:r>
            <a:endParaRPr sz="1300">
              <a:latin typeface="Malgun Gothic"/>
              <a:ea typeface="Malgun Gothic"/>
              <a:cs typeface="Malgun Gothic"/>
              <a:sym typeface="Malgun Gothic"/>
            </a:endParaRPr>
          </a:p>
          <a:p>
            <a:pPr marL="914400" lvl="1" indent="-311150" algn="l" rtl="0">
              <a:lnSpc>
                <a:spcPct val="150000"/>
              </a:lnSpc>
              <a:spcBef>
                <a:spcPts val="0"/>
              </a:spcBef>
              <a:spcAft>
                <a:spcPts val="0"/>
              </a:spcAft>
              <a:buSzPts val="1300"/>
              <a:buFont typeface="Malgun Gothic"/>
              <a:buChar char="•"/>
            </a:pPr>
            <a:r>
              <a:rPr lang="ko-KR" sz="1300">
                <a:latin typeface="Malgun Gothic"/>
                <a:ea typeface="Malgun Gothic"/>
                <a:cs typeface="Malgun Gothic"/>
                <a:sym typeface="Malgun Gothic"/>
              </a:rPr>
              <a:t>실험 : 말라리아에 걸린 환자(treatment, no treatment)</a:t>
            </a:r>
            <a:endParaRPr sz="1300">
              <a:latin typeface="Malgun Gothic"/>
              <a:ea typeface="Malgun Gothic"/>
              <a:cs typeface="Malgun Gothic"/>
              <a:sym typeface="Malgun Gothic"/>
            </a:endParaRPr>
          </a:p>
          <a:p>
            <a:pPr marL="914400" lvl="1" indent="-311150" algn="l" rtl="0">
              <a:lnSpc>
                <a:spcPct val="150000"/>
              </a:lnSpc>
              <a:spcBef>
                <a:spcPts val="0"/>
              </a:spcBef>
              <a:spcAft>
                <a:spcPts val="0"/>
              </a:spcAft>
              <a:buSzPts val="1300"/>
              <a:buFont typeface="Malgun Gothic"/>
              <a:buChar char="•"/>
            </a:pPr>
            <a:r>
              <a:rPr lang="ko-KR" sz="1300">
                <a:latin typeface="Malgun Gothic"/>
                <a:ea typeface="Malgun Gothic"/>
                <a:cs typeface="Malgun Gothic"/>
                <a:sym typeface="Malgun Gothic"/>
              </a:rPr>
              <a:t>대립가설, 생존자가 많을 것이다(약이 효과적)</a:t>
            </a:r>
            <a:endParaRPr sz="1300">
              <a:latin typeface="Malgun Gothic"/>
              <a:ea typeface="Malgun Gothic"/>
              <a:cs typeface="Malgun Gothic"/>
              <a:sym typeface="Malgun Gothic"/>
            </a:endParaRPr>
          </a:p>
          <a:p>
            <a:pPr marL="914400" lvl="1" indent="-311150" algn="l" rtl="0">
              <a:lnSpc>
                <a:spcPct val="150000"/>
              </a:lnSpc>
              <a:spcBef>
                <a:spcPts val="0"/>
              </a:spcBef>
              <a:spcAft>
                <a:spcPts val="0"/>
              </a:spcAft>
              <a:buSzPts val="1300"/>
              <a:buFont typeface="Malgun Gothic"/>
              <a:buChar char="•"/>
            </a:pPr>
            <a:r>
              <a:rPr lang="ko-KR" sz="1300">
                <a:latin typeface="Malgun Gothic"/>
                <a:ea typeface="Malgun Gothic"/>
                <a:cs typeface="Malgun Gothic"/>
                <a:sym typeface="Malgun Gothic"/>
              </a:rPr>
              <a:t>그러나, 약을 파는 입장에서 거짓이 나올 확률이 높아지면, 큰 타격.. 따라서, </a:t>
            </a:r>
            <a:r>
              <a:rPr lang="ko-KR" sz="1300" b="1">
                <a:latin typeface="Malgun Gothic"/>
                <a:ea typeface="Malgun Gothic"/>
                <a:cs typeface="Malgun Gothic"/>
                <a:sym typeface="Malgun Gothic"/>
              </a:rPr>
              <a:t>1% level (거짓 확률이 5%-&gt;1%)</a:t>
            </a:r>
            <a:endParaRPr sz="1300" b="1">
              <a:latin typeface="Malgun Gothic"/>
              <a:ea typeface="Malgun Gothic"/>
              <a:cs typeface="Malgun Gothic"/>
              <a:sym typeface="Malgun Gothic"/>
            </a:endParaRPr>
          </a:p>
          <a:p>
            <a:pPr marL="457200" lvl="0" indent="-349250" algn="l" rtl="0">
              <a:lnSpc>
                <a:spcPct val="150000"/>
              </a:lnSpc>
              <a:spcBef>
                <a:spcPts val="0"/>
              </a:spcBef>
              <a:spcAft>
                <a:spcPts val="0"/>
              </a:spcAft>
              <a:buSzPts val="1900"/>
              <a:buFont typeface="Malgun Gothic"/>
              <a:buChar char="•"/>
            </a:pPr>
            <a:r>
              <a:rPr lang="ko-KR" sz="1900" b="1">
                <a:latin typeface="Malgun Gothic"/>
                <a:ea typeface="Malgun Gothic"/>
                <a:cs typeface="Malgun Gothic"/>
                <a:sym typeface="Malgun Gothic"/>
              </a:rPr>
              <a:t>이와 반대로 약의 부작용에 대한 판정을 할때, 제2종오류를 고려한다!!</a:t>
            </a:r>
            <a:endParaRPr sz="1900" b="1">
              <a:latin typeface="Malgun Gothic"/>
              <a:ea typeface="Malgun Gothic"/>
              <a:cs typeface="Malgun Gothic"/>
              <a:sym typeface="Malgun Gothic"/>
            </a:endParaRPr>
          </a:p>
          <a:p>
            <a:pPr marL="457200" lvl="0" indent="-349250" algn="l" rtl="0">
              <a:lnSpc>
                <a:spcPct val="150000"/>
              </a:lnSpc>
              <a:spcBef>
                <a:spcPts val="0"/>
              </a:spcBef>
              <a:spcAft>
                <a:spcPts val="0"/>
              </a:spcAft>
              <a:buSzPts val="1900"/>
              <a:buFont typeface="Malgun Gothic"/>
              <a:buChar char="•"/>
            </a:pPr>
            <a:r>
              <a:rPr lang="ko-KR" sz="1900" b="1">
                <a:latin typeface="Malgun Gothic"/>
                <a:ea typeface="Malgun Gothic"/>
                <a:cs typeface="Malgun Gothic"/>
                <a:sym typeface="Malgun Gothic"/>
              </a:rPr>
              <a:t>제1종오류 : 거짓인데 참으로 결론(부작용이 없는데, 있다 로 결론)</a:t>
            </a:r>
            <a:endParaRPr sz="1900" b="1">
              <a:latin typeface="Malgun Gothic"/>
              <a:ea typeface="Malgun Gothic"/>
              <a:cs typeface="Malgun Gothic"/>
              <a:sym typeface="Malgun Gothic"/>
            </a:endParaRPr>
          </a:p>
          <a:p>
            <a:pPr marL="457200" lvl="0" indent="-349250" algn="l" rtl="0">
              <a:lnSpc>
                <a:spcPct val="150000"/>
              </a:lnSpc>
              <a:spcBef>
                <a:spcPts val="0"/>
              </a:spcBef>
              <a:spcAft>
                <a:spcPts val="0"/>
              </a:spcAft>
              <a:buSzPts val="1900"/>
              <a:buFont typeface="Malgun Gothic"/>
              <a:buChar char="•"/>
            </a:pPr>
            <a:r>
              <a:rPr lang="ko-KR" sz="1900" b="1">
                <a:latin typeface="Malgun Gothic"/>
                <a:ea typeface="Malgun Gothic"/>
                <a:cs typeface="Malgun Gothic"/>
                <a:sym typeface="Malgun Gothic"/>
              </a:rPr>
              <a:t>제2종오류 : 참인데 거짓으로 결론(부작용이 있는데, 없다 로 결론)</a:t>
            </a:r>
            <a:endParaRPr sz="1900" b="1">
              <a:latin typeface="Malgun Gothic"/>
              <a:ea typeface="Malgun Gothic"/>
              <a:cs typeface="Malgun Gothic"/>
              <a:sym typeface="Malgun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4"/>
          <p:cNvSpPr txBox="1">
            <a:spLocks noGrp="1"/>
          </p:cNvSpPr>
          <p:nvPr>
            <p:ph type="body" idx="4294967295"/>
          </p:nvPr>
        </p:nvSpPr>
        <p:spPr>
          <a:xfrm>
            <a:off x="315300" y="1110000"/>
            <a:ext cx="8513400" cy="1163100"/>
          </a:xfrm>
          <a:prstGeom prst="rect">
            <a:avLst/>
          </a:prstGeom>
        </p:spPr>
        <p:txBody>
          <a:bodyPr spcFirstLastPara="1" wrap="square" lIns="91425" tIns="45700" rIns="91425" bIns="45700" anchor="t" anchorCtr="0">
            <a:normAutofit fontScale="92500"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추정(estimation)</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표본에서 얻은 값인 통계량으로 모수의 값을 추측하는 것</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추정량(estimator) : 추정을 위한 통계량</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추정치(estimate)  : 추정량의 값</a:t>
            </a:r>
            <a:endParaRPr>
              <a:latin typeface="Malgun Gothic"/>
              <a:ea typeface="Malgun Gothic"/>
              <a:cs typeface="Malgun Gothic"/>
              <a:sym typeface="Malgun Gothic"/>
            </a:endParaRPr>
          </a:p>
        </p:txBody>
      </p:sp>
      <p:sp>
        <p:nvSpPr>
          <p:cNvPr id="357" name="Google Shape;357;p3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추정과 가설검정 </a:t>
            </a:r>
            <a:r>
              <a:rPr lang="ko-KR">
                <a:solidFill>
                  <a:schemeClr val="dk1"/>
                </a:solidFill>
              </a:rPr>
              <a:t>(모수에 대한 추론시 이용하는 방법)</a:t>
            </a:r>
            <a:endParaRPr/>
          </a:p>
        </p:txBody>
      </p:sp>
      <p:sp>
        <p:nvSpPr>
          <p:cNvPr id="358" name="Google Shape;358;p3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359" name="Google Shape;359;p3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27</a:t>
            </a:fld>
            <a:endParaRPr/>
          </a:p>
        </p:txBody>
      </p:sp>
      <p:sp>
        <p:nvSpPr>
          <p:cNvPr id="360" name="Google Shape;360;p34"/>
          <p:cNvSpPr txBox="1">
            <a:spLocks noGrp="1"/>
          </p:cNvSpPr>
          <p:nvPr>
            <p:ph type="body" idx="4294967295"/>
          </p:nvPr>
        </p:nvSpPr>
        <p:spPr>
          <a:xfrm>
            <a:off x="315300" y="4425400"/>
            <a:ext cx="3551400" cy="990600"/>
          </a:xfrm>
          <a:prstGeom prst="rect">
            <a:avLst/>
          </a:prstGeom>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추정의 종류 </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점추정(point - )</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구간추정(interval - )</a:t>
            </a:r>
            <a:endParaRPr>
              <a:latin typeface="Malgun Gothic"/>
              <a:ea typeface="Malgun Gothic"/>
              <a:cs typeface="Malgun Gothic"/>
              <a:sym typeface="Malgun Gothic"/>
            </a:endParaRPr>
          </a:p>
        </p:txBody>
      </p:sp>
      <p:cxnSp>
        <p:nvCxnSpPr>
          <p:cNvPr id="361" name="Google Shape;361;p34"/>
          <p:cNvCxnSpPr>
            <a:endCxn id="362" idx="1"/>
          </p:cNvCxnSpPr>
          <p:nvPr/>
        </p:nvCxnSpPr>
        <p:spPr>
          <a:xfrm rot="10800000" flipH="1">
            <a:off x="2787638" y="4776163"/>
            <a:ext cx="3047400" cy="105900"/>
          </a:xfrm>
          <a:prstGeom prst="straightConnector1">
            <a:avLst/>
          </a:prstGeom>
          <a:noFill/>
          <a:ln w="9525" cap="flat" cmpd="sng">
            <a:solidFill>
              <a:schemeClr val="dk2"/>
            </a:solidFill>
            <a:prstDash val="solid"/>
            <a:round/>
            <a:headEnd type="none" w="med" len="med"/>
            <a:tailEnd type="triangle" w="med" len="med"/>
          </a:ln>
        </p:spPr>
      </p:cxnSp>
      <p:cxnSp>
        <p:nvCxnSpPr>
          <p:cNvPr id="363" name="Google Shape;363;p34"/>
          <p:cNvCxnSpPr>
            <a:endCxn id="364" idx="1"/>
          </p:cNvCxnSpPr>
          <p:nvPr/>
        </p:nvCxnSpPr>
        <p:spPr>
          <a:xfrm>
            <a:off x="3029974" y="5162213"/>
            <a:ext cx="2800500" cy="166800"/>
          </a:xfrm>
          <a:prstGeom prst="straightConnector1">
            <a:avLst/>
          </a:prstGeom>
          <a:noFill/>
          <a:ln w="9525" cap="flat" cmpd="sng">
            <a:solidFill>
              <a:schemeClr val="dk2"/>
            </a:solidFill>
            <a:prstDash val="solid"/>
            <a:round/>
            <a:headEnd type="none" w="med" len="med"/>
            <a:tailEnd type="triangle" w="med" len="med"/>
          </a:ln>
        </p:spPr>
      </p:cxnSp>
      <p:pic>
        <p:nvPicPr>
          <p:cNvPr id="365" name="Google Shape;365;p34" descr="{&quot;font&quot;:{&quot;family&quot;:&quot;Arial&quot;,&quot;color&quot;:&quot;#000000&quot;,&quot;size&quot;:16},&quot;backgroundColorModified&quot;:false,&quot;backgroundColor&quot;:&quot;#FFFFFF&quot;,&quot;code&quot;:&quot;$$\\overline{X}=70cm$$&quot;,&quot;aid&quot;:null,&quot;type&quot;:&quot;$$&quot;,&quot;id&quot;:&quot;50&quot;,&quot;ts&quot;:1682300209786,&quot;cs&quot;:&quot;0xg3p9awbOkDRRuXKI5kAg==&quot;,&quot;size&quot;:{&quot;width&quot;:112.16666666666667,&quot;height&quot;:23.5}}"/>
          <p:cNvPicPr preferRelativeResize="0"/>
          <p:nvPr/>
        </p:nvPicPr>
        <p:blipFill>
          <a:blip r:embed="rId3">
            <a:alphaModFix/>
          </a:blip>
          <a:stretch>
            <a:fillRect/>
          </a:stretch>
        </p:blipFill>
        <p:spPr>
          <a:xfrm>
            <a:off x="5935714" y="4607152"/>
            <a:ext cx="1391508" cy="291536"/>
          </a:xfrm>
          <a:prstGeom prst="rect">
            <a:avLst/>
          </a:prstGeom>
          <a:noFill/>
          <a:ln>
            <a:noFill/>
          </a:ln>
        </p:spPr>
      </p:pic>
      <p:pic>
        <p:nvPicPr>
          <p:cNvPr id="366" name="Google Shape;366;p34" descr="{&quot;backgroundColor&quot;:&quot;#FFFFFF&quot;,&quot;code&quot;:&quot;$$\\overline{x}\\pm d=70\\pm3.5cm$$&quot;,&quot;type&quot;:&quot;$$&quot;,&quot;aid&quot;:null,&quot;font&quot;:{&quot;size&quot;:20.5,&quot;family&quot;:&quot;Arial&quot;,&quot;color&quot;:&quot;#000000&quot;},&quot;backgroundColorModified&quot;:false,&quot;id&quot;:&quot;51&quot;,&quot;ts&quot;:1682648140662,&quot;cs&quot;:&quot;gD1VChFj4c+8kgmSUaK4ow==&quot;,&quot;size&quot;:{&quot;width&quot;:275.0314477690289,&quot;height&quot;:23.444022047244122}}"/>
          <p:cNvPicPr preferRelativeResize="0"/>
          <p:nvPr/>
        </p:nvPicPr>
        <p:blipFill>
          <a:blip r:embed="rId4">
            <a:alphaModFix/>
          </a:blip>
          <a:stretch>
            <a:fillRect/>
          </a:stretch>
        </p:blipFill>
        <p:spPr>
          <a:xfrm>
            <a:off x="5948752" y="5188299"/>
            <a:ext cx="2619675" cy="223304"/>
          </a:xfrm>
          <a:prstGeom prst="rect">
            <a:avLst/>
          </a:prstGeom>
          <a:noFill/>
          <a:ln>
            <a:noFill/>
          </a:ln>
        </p:spPr>
      </p:pic>
      <p:pic>
        <p:nvPicPr>
          <p:cNvPr id="367" name="Google Shape;367;p34"/>
          <p:cNvPicPr preferRelativeResize="0"/>
          <p:nvPr/>
        </p:nvPicPr>
        <p:blipFill>
          <a:blip r:embed="rId5">
            <a:alphaModFix/>
          </a:blip>
          <a:stretch>
            <a:fillRect/>
          </a:stretch>
        </p:blipFill>
        <p:spPr>
          <a:xfrm>
            <a:off x="2986226" y="2352550"/>
            <a:ext cx="2800500" cy="1893027"/>
          </a:xfrm>
          <a:prstGeom prst="rect">
            <a:avLst/>
          </a:prstGeom>
          <a:noFill/>
          <a:ln>
            <a:noFill/>
          </a:ln>
        </p:spPr>
      </p:pic>
      <p:sp>
        <p:nvSpPr>
          <p:cNvPr id="368" name="Google Shape;368;p34"/>
          <p:cNvSpPr txBox="1"/>
          <p:nvPr/>
        </p:nvSpPr>
        <p:spPr>
          <a:xfrm>
            <a:off x="5935725" y="3073325"/>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a:latin typeface="Malgun Gothic"/>
                <a:ea typeface="Malgun Gothic"/>
                <a:cs typeface="Malgun Gothic"/>
                <a:sym typeface="Malgun Gothic"/>
              </a:rPr>
              <a:t>의사는 슬릿 램프(Slit Lamp)로 환자의 눈의 각막, 홍채, 수정체의 구조를  관측합니다.</a:t>
            </a:r>
            <a:endParaRPr>
              <a:latin typeface="Malgun Gothic"/>
              <a:ea typeface="Malgun Gothic"/>
              <a:cs typeface="Malgun Gothic"/>
              <a:sym typeface="Malgun Gothic"/>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4020"/>
        <p:cNvGrpSpPr/>
        <p:nvPr/>
      </p:nvGrpSpPr>
      <p:grpSpPr>
        <a:xfrm>
          <a:off x="0" y="0"/>
          <a:ext cx="0" cy="0"/>
          <a:chOff x="0" y="0"/>
          <a:chExt cx="0" cy="0"/>
        </a:xfrm>
      </p:grpSpPr>
      <p:sp>
        <p:nvSpPr>
          <p:cNvPr id="4021" name="Google Shape;4021;p27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Font typeface="Arial"/>
              <a:buNone/>
            </a:pPr>
            <a:r>
              <a:rPr lang="ko-KR" sz="2800">
                <a:solidFill>
                  <a:schemeClr val="dk1"/>
                </a:solidFill>
              </a:rPr>
              <a:t>어떻게 확률값을 보고하나?</a:t>
            </a:r>
            <a:endParaRPr/>
          </a:p>
        </p:txBody>
      </p:sp>
      <p:sp>
        <p:nvSpPr>
          <p:cNvPr id="4022" name="Google Shape;4022;p27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4023" name="Google Shape;4023;p27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270</a:t>
            </a:fld>
            <a:endParaRPr/>
          </a:p>
        </p:txBody>
      </p:sp>
      <p:sp>
        <p:nvSpPr>
          <p:cNvPr id="4024" name="Google Shape;4024;p270"/>
          <p:cNvSpPr txBox="1">
            <a:spLocks noGrp="1"/>
          </p:cNvSpPr>
          <p:nvPr>
            <p:ph type="body" idx="4294967295"/>
          </p:nvPr>
        </p:nvSpPr>
        <p:spPr>
          <a:xfrm>
            <a:off x="315375" y="1110100"/>
            <a:ext cx="8513400" cy="4938900"/>
          </a:xfrm>
          <a:prstGeom prst="rect">
            <a:avLst/>
          </a:prstGeom>
          <a:noFill/>
          <a:ln>
            <a:noFill/>
          </a:ln>
        </p:spPr>
        <p:txBody>
          <a:bodyPr spcFirstLastPara="1" wrap="square" lIns="91425" tIns="45700" rIns="91425" bIns="45700" anchor="t" anchorCtr="0">
            <a:noAutofit/>
          </a:bodyPr>
          <a:lstStyle/>
          <a:p>
            <a:pPr marL="457200" lvl="0" indent="-355600" algn="l" rtl="0">
              <a:lnSpc>
                <a:spcPct val="150000"/>
              </a:lnSpc>
              <a:spcBef>
                <a:spcPts val="1000"/>
              </a:spcBef>
              <a:spcAft>
                <a:spcPts val="0"/>
              </a:spcAft>
              <a:buSzPts val="2000"/>
              <a:buFont typeface="Malgun Gothic"/>
              <a:buChar char="•"/>
            </a:pPr>
            <a:r>
              <a:rPr lang="ko-KR">
                <a:latin typeface="Malgun Gothic"/>
                <a:ea typeface="Malgun Gothic"/>
                <a:cs typeface="Malgun Gothic"/>
                <a:sym typeface="Malgun Gothic"/>
              </a:rPr>
              <a:t>How are probability value reported?;</a:t>
            </a:r>
            <a:endParaRPr b="1">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Significant level (α)</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P&lt;0.05 or P&lt;0.01, P&lt;0.001</a:t>
            </a:r>
            <a:endParaRPr>
              <a:latin typeface="Malgun Gothic"/>
              <a:ea typeface="Malgun Gothic"/>
              <a:cs typeface="Malgun Gothic"/>
              <a:sym typeface="Malgun Gothic"/>
            </a:endParaRPr>
          </a:p>
          <a:p>
            <a:pPr marL="914400" lvl="1" indent="-317500" algn="l" rtl="0">
              <a:lnSpc>
                <a:spcPct val="150000"/>
              </a:lnSpc>
              <a:spcBef>
                <a:spcPts val="0"/>
              </a:spcBef>
              <a:spcAft>
                <a:spcPts val="0"/>
              </a:spcAft>
              <a:buSzPts val="1400"/>
              <a:buFont typeface="Malgun Gothic"/>
              <a:buChar char="•"/>
            </a:pPr>
            <a:r>
              <a:rPr lang="ko-KR">
                <a:latin typeface="Malgun Gothic"/>
                <a:ea typeface="Malgun Gothic"/>
                <a:cs typeface="Malgun Gothic"/>
                <a:sym typeface="Malgun Gothic"/>
              </a:rPr>
              <a:t>P≤0.05 or P≤0.01 etc</a:t>
            </a:r>
            <a:endParaRPr>
              <a:latin typeface="Malgun Gothic"/>
              <a:ea typeface="Malgun Gothic"/>
              <a:cs typeface="Malgun Gothic"/>
              <a:sym typeface="Malgun Gothic"/>
            </a:endParaRPr>
          </a:p>
          <a:p>
            <a:pPr marL="457200" lvl="0" indent="-355600" algn="l" rtl="0">
              <a:lnSpc>
                <a:spcPct val="150000"/>
              </a:lnSpc>
              <a:spcBef>
                <a:spcPts val="0"/>
              </a:spcBef>
              <a:spcAft>
                <a:spcPts val="0"/>
              </a:spcAft>
              <a:buSzPts val="2000"/>
              <a:buFont typeface="Malgun Gothic"/>
              <a:buChar char="•"/>
            </a:pPr>
            <a:r>
              <a:rPr lang="ko-KR" b="1">
                <a:latin typeface="Malgun Gothic"/>
                <a:ea typeface="Malgun Gothic"/>
                <a:cs typeface="Malgun Gothic"/>
                <a:sym typeface="Malgun Gothic"/>
              </a:rPr>
              <a:t>You set up sig level, 0.05</a:t>
            </a:r>
            <a:endParaRPr b="1">
              <a:latin typeface="Malgun Gothic"/>
              <a:ea typeface="Malgun Gothic"/>
              <a:cs typeface="Malgun Gothic"/>
              <a:sym typeface="Malgun Gothic"/>
            </a:endParaRPr>
          </a:p>
          <a:p>
            <a:pPr marL="457200" lvl="0" indent="-355600" algn="l" rtl="0">
              <a:lnSpc>
                <a:spcPct val="150000"/>
              </a:lnSpc>
              <a:spcBef>
                <a:spcPts val="0"/>
              </a:spcBef>
              <a:spcAft>
                <a:spcPts val="0"/>
              </a:spcAft>
              <a:buSzPts val="2000"/>
              <a:buFont typeface="Malgun Gothic"/>
              <a:buChar char="•"/>
            </a:pPr>
            <a:r>
              <a:rPr lang="ko-KR" b="1">
                <a:latin typeface="Malgun Gothic"/>
                <a:ea typeface="Malgun Gothic"/>
                <a:cs typeface="Malgun Gothic"/>
                <a:sym typeface="Malgun Gothic"/>
              </a:rPr>
              <a:t>Your result : 0.001, your result is stronger evidence than 0.04</a:t>
            </a:r>
            <a:endParaRPr b="1">
              <a:latin typeface="Malgun Gothic"/>
              <a:ea typeface="Malgun Gothic"/>
              <a:cs typeface="Malgun Gothic"/>
              <a:sym typeface="Malgun Gothic"/>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4028"/>
        <p:cNvGrpSpPr/>
        <p:nvPr/>
      </p:nvGrpSpPr>
      <p:grpSpPr>
        <a:xfrm>
          <a:off x="0" y="0"/>
          <a:ext cx="0" cy="0"/>
          <a:chOff x="0" y="0"/>
          <a:chExt cx="0" cy="0"/>
        </a:xfrm>
      </p:grpSpPr>
      <p:sp>
        <p:nvSpPr>
          <p:cNvPr id="4029" name="Google Shape;4029;p271"/>
          <p:cNvSpPr txBox="1">
            <a:spLocks noGrp="1"/>
          </p:cNvSpPr>
          <p:nvPr>
            <p:ph type="title"/>
          </p:nvPr>
        </p:nvSpPr>
        <p:spPr>
          <a:xfrm>
            <a:off x="315375" y="527200"/>
            <a:ext cx="3897900" cy="5829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Font typeface="Arial"/>
              <a:buNone/>
            </a:pPr>
            <a:r>
              <a:rPr lang="ko-KR" sz="2800">
                <a:solidFill>
                  <a:schemeClr val="dk1"/>
                </a:solidFill>
              </a:rPr>
              <a:t>표준정규분포표</a:t>
            </a:r>
            <a:endParaRPr/>
          </a:p>
        </p:txBody>
      </p:sp>
      <p:sp>
        <p:nvSpPr>
          <p:cNvPr id="4030" name="Google Shape;4030;p27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4031" name="Google Shape;4031;p27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271</a:t>
            </a:fld>
            <a:endParaRPr/>
          </a:p>
        </p:txBody>
      </p:sp>
      <p:graphicFrame>
        <p:nvGraphicFramePr>
          <p:cNvPr id="4032" name="Google Shape;4032;p271"/>
          <p:cNvGraphicFramePr/>
          <p:nvPr/>
        </p:nvGraphicFramePr>
        <p:xfrm>
          <a:off x="2957925" y="1033900"/>
          <a:ext cx="6002700" cy="5171425"/>
        </p:xfrm>
        <a:graphic>
          <a:graphicData uri="http://schemas.openxmlformats.org/drawingml/2006/table">
            <a:tbl>
              <a:tblPr>
                <a:noFill/>
                <a:tableStyleId>{342C0DD2-4815-4FDF-B76C-85A42CDE0021}</a:tableStyleId>
              </a:tblPr>
              <a:tblGrid>
                <a:gridCol w="545700">
                  <a:extLst>
                    <a:ext uri="{9D8B030D-6E8A-4147-A177-3AD203B41FA5}">
                      <a16:colId xmlns:a16="http://schemas.microsoft.com/office/drawing/2014/main" val="20000"/>
                    </a:ext>
                  </a:extLst>
                </a:gridCol>
                <a:gridCol w="545700">
                  <a:extLst>
                    <a:ext uri="{9D8B030D-6E8A-4147-A177-3AD203B41FA5}">
                      <a16:colId xmlns:a16="http://schemas.microsoft.com/office/drawing/2014/main" val="20001"/>
                    </a:ext>
                  </a:extLst>
                </a:gridCol>
                <a:gridCol w="545700">
                  <a:extLst>
                    <a:ext uri="{9D8B030D-6E8A-4147-A177-3AD203B41FA5}">
                      <a16:colId xmlns:a16="http://schemas.microsoft.com/office/drawing/2014/main" val="20002"/>
                    </a:ext>
                  </a:extLst>
                </a:gridCol>
                <a:gridCol w="545700">
                  <a:extLst>
                    <a:ext uri="{9D8B030D-6E8A-4147-A177-3AD203B41FA5}">
                      <a16:colId xmlns:a16="http://schemas.microsoft.com/office/drawing/2014/main" val="20003"/>
                    </a:ext>
                  </a:extLst>
                </a:gridCol>
                <a:gridCol w="545700">
                  <a:extLst>
                    <a:ext uri="{9D8B030D-6E8A-4147-A177-3AD203B41FA5}">
                      <a16:colId xmlns:a16="http://schemas.microsoft.com/office/drawing/2014/main" val="20004"/>
                    </a:ext>
                  </a:extLst>
                </a:gridCol>
                <a:gridCol w="545700">
                  <a:extLst>
                    <a:ext uri="{9D8B030D-6E8A-4147-A177-3AD203B41FA5}">
                      <a16:colId xmlns:a16="http://schemas.microsoft.com/office/drawing/2014/main" val="20005"/>
                    </a:ext>
                  </a:extLst>
                </a:gridCol>
                <a:gridCol w="545700">
                  <a:extLst>
                    <a:ext uri="{9D8B030D-6E8A-4147-A177-3AD203B41FA5}">
                      <a16:colId xmlns:a16="http://schemas.microsoft.com/office/drawing/2014/main" val="20006"/>
                    </a:ext>
                  </a:extLst>
                </a:gridCol>
                <a:gridCol w="545700">
                  <a:extLst>
                    <a:ext uri="{9D8B030D-6E8A-4147-A177-3AD203B41FA5}">
                      <a16:colId xmlns:a16="http://schemas.microsoft.com/office/drawing/2014/main" val="20007"/>
                    </a:ext>
                  </a:extLst>
                </a:gridCol>
                <a:gridCol w="545700">
                  <a:extLst>
                    <a:ext uri="{9D8B030D-6E8A-4147-A177-3AD203B41FA5}">
                      <a16:colId xmlns:a16="http://schemas.microsoft.com/office/drawing/2014/main" val="20008"/>
                    </a:ext>
                  </a:extLst>
                </a:gridCol>
                <a:gridCol w="545700">
                  <a:extLst>
                    <a:ext uri="{9D8B030D-6E8A-4147-A177-3AD203B41FA5}">
                      <a16:colId xmlns:a16="http://schemas.microsoft.com/office/drawing/2014/main" val="20009"/>
                    </a:ext>
                  </a:extLst>
                </a:gridCol>
                <a:gridCol w="545700">
                  <a:extLst>
                    <a:ext uri="{9D8B030D-6E8A-4147-A177-3AD203B41FA5}">
                      <a16:colId xmlns:a16="http://schemas.microsoft.com/office/drawing/2014/main" val="20010"/>
                    </a:ext>
                  </a:extLst>
                </a:gridCol>
              </a:tblGrid>
              <a:tr h="219625">
                <a:tc rowSpan="2">
                  <a:txBody>
                    <a:bodyPr/>
                    <a:lstStyle/>
                    <a:p>
                      <a:pPr marL="0" lvl="0" indent="0" algn="ctr" rtl="0">
                        <a:spcBef>
                          <a:spcPts val="0"/>
                        </a:spcBef>
                        <a:spcAft>
                          <a:spcPts val="0"/>
                        </a:spcAft>
                        <a:buNone/>
                      </a:pPr>
                      <a:r>
                        <a:rPr lang="ko-KR" sz="900">
                          <a:latin typeface="Malgun Gothic"/>
                          <a:ea typeface="Malgun Gothic"/>
                          <a:cs typeface="Malgun Gothic"/>
                          <a:sym typeface="Malgun Gothic"/>
                        </a:rPr>
                        <a:t>Z</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gridSpan="10">
                  <a:txBody>
                    <a:bodyPr/>
                    <a:lstStyle/>
                    <a:p>
                      <a:pPr marL="0" lvl="0" indent="0" algn="ctr" rtl="0">
                        <a:spcBef>
                          <a:spcPts val="0"/>
                        </a:spcBef>
                        <a:spcAft>
                          <a:spcPts val="0"/>
                        </a:spcAft>
                        <a:buNone/>
                      </a:pPr>
                      <a:r>
                        <a:rPr lang="ko-KR" sz="900">
                          <a:latin typeface="Malgun Gothic"/>
                          <a:ea typeface="Malgun Gothic"/>
                          <a:cs typeface="Malgun Gothic"/>
                          <a:sym typeface="Malgun Gothic"/>
                        </a:rPr>
                        <a:t> Z의 두번째 소수점</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137550">
                <a:tc vMerge="1">
                  <a:txBody>
                    <a:bodyPr/>
                    <a:lstStyle/>
                    <a:p>
                      <a:endParaRPr lang="ko-KR"/>
                    </a:p>
                  </a:txBody>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0.00</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0.08</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chemeClr val="dk1"/>
                      </a:solidFill>
                      <a:prstDash val="solid"/>
                      <a:round/>
                      <a:headEnd type="none" w="sm" len="sm"/>
                      <a:tailEnd type="none" w="sm" len="sm"/>
                    </a:lnB>
                    <a:solidFill>
                      <a:srgbClr val="00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0.09</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0.0</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0.5000</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0.5040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0.5080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0.5120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0.5160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0.5199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0.5239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0.5279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0.5319</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0.5359</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0.1</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0.5398</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0.5438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0.5478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0.5517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0.5557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0.5596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0.5636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0.5675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0.5714</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0.5753</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0.2</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0.5793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0.5832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0.5871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0.591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0.5948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0.5987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0.6026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0.6064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0.6103</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0.6141</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0.6179</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0.6217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0.6255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0.6293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0.6331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0.6368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0.6406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0.6443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0.6480</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0.6517</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0.4</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0.6554</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0.6591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0.6628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0.6664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0.6700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0.6736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0.6772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0.6808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0.6844</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0.6879</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0.5</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0.6915</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0.6950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0.6985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0.7019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0.7054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0.7088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0.7123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0.7157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0.7190</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0.7224</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0.6</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0.7257</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0.7291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0.7324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0.7357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0.7389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0.7422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0.7454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0.7486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0.7517</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0.7549</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0.7580</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0.7611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0.7642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0.7673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0.7704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0.7734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0.7764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0.7794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0.7823</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0.7852</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0.7881</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0.7910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0.7939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0.7967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0.7995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0.8023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0.8051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0.8078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0.8106</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0.8133</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0.8159</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0.8186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0.8212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0.8238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0.8264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0.8289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0.8315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0.8340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0.8365</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0.8389</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1.0</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0.8413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0.8438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0.8461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0.8485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0.8508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0.8531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0.8554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0.8577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0.8599</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0.8621</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1.1</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0.8643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0.8665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0.8686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0.8708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0.8729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0.8749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0.8770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0.8790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0.8810</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0.8830</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1.2</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00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0.8849</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0.8869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0.8888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0.8907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0.8925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0.8944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0.8962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0.8980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0.8997</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0.9015</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19050" cap="flat" cmpd="sng">
                      <a:solidFill>
                        <a:srgbClr val="0066FF"/>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0.9032</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0.9049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0.9066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0.9082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0.9099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0.9115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0.9131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0.9147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0.9162</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0.9177</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rgbClr val="0066FF"/>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1.4</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0.9192</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0.9207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0.9222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0.9236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0.9251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0.9265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0.9279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0.9292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0.9306</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0.9319</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1.5</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0.9332</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0.9345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0.9357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0.9370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0.9382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0.9394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0.9406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0.9418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0.9429</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0.9441</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1.6</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0.9452</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0.9463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0.9474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0.9484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0.9495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0.9505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0.9515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0.9525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0.9535</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0.9545</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1.7</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0.9554</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0.9564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0.9573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0.9582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0.9591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0.9599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0.9608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0.9616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0.9625</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0.9633</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1.8</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0.9641</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0.9649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0.9656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0.9664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0.9671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0.9678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0.9686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0.9693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0.9699</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0.9706</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1.9</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0.9713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0.9719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0.9726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0.9732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0.9738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0.9744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0.9750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0.9756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0.9761</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0.9767</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21"/>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2.0</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0.9772</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0.9778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0.9783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0.9788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0.9793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0.9798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0.9803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0.9808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0.9812</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0.9817</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22"/>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2.1</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0.9821</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0.9826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0.9830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0.9834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0.9838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0.9842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0.9846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0.9850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0.9854</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0.9857</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23"/>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2.2</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0.9861</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0.9864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0.9868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0.9871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0.9875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0.9878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0.9881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0.9884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0.9887</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0.9890</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24"/>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0.9893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0.9896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0.9898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0.9901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0.9904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0.9906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0.9909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0.9911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0.9913</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0.9916</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25"/>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2.4</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0.9918</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0.9920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0.9922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0.9925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0.9927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0.9929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0.9931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0.9932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0.9934</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0.9936</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26"/>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2.5</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0.9938</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0.9940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0.9941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0.9943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0.9945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0.9946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0.9948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0.9949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0.9951</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0.9952</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27"/>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2.6</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0.9953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0.9955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0.9956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0.9957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0.9959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0.9960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0.9961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0.9962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0.9963</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0.9964</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28"/>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2.7</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0.9965</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0.9966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0.9967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0.9968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0.9969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0.9970</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0.9973</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0.9974</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29"/>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2.8</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0.9974</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0.9979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0.9980</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0.9981</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30"/>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2.9</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0.9981</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0.9986</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0.9986</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31"/>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3.0</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0.9987</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0.9988</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0.9989</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0.9990</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0.9990</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32"/>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3.1</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0.9990</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0.9991</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0.9992</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0.9993</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0.9993</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33"/>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3.2</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0.9993</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0.9994</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0.9995</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0.9995</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34"/>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3.3</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0.9995</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0.9995</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0.9996</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0.9996</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0.9997</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35"/>
                  </a:ext>
                </a:extLst>
              </a:tr>
              <a:tr h="1375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3.4</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0.9997</a:t>
                      </a:r>
                      <a:endParaRPr sz="900">
                        <a:latin typeface="Malgun Gothic"/>
                        <a:ea typeface="Malgun Gothic"/>
                        <a:cs typeface="Malgun Gothic"/>
                        <a:sym typeface="Malgun Gothic"/>
                      </a:endParaRPr>
                    </a:p>
                  </a:txBody>
                  <a:tcPr marL="0" marR="0" marT="0" marB="0" anchor="ctr">
                    <a:lnL w="19050" cap="flat" cmpd="sng">
                      <a:solidFill>
                        <a:schemeClr val="dk1"/>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0.9997</a:t>
                      </a:r>
                      <a:endParaRPr sz="900">
                        <a:latin typeface="Malgun Gothic"/>
                        <a:ea typeface="Malgun Gothic"/>
                        <a:cs typeface="Malgun Gothic"/>
                        <a:sym typeface="Malgun Gothic"/>
                      </a:endParaRPr>
                    </a:p>
                  </a:txBody>
                  <a:tcPr marL="0" marR="0" marT="0" marB="0" anchor="ctr">
                    <a:lnL w="9525" cap="flat" cmpd="sng">
                      <a:solidFill>
                        <a:srgbClr val="999999"/>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0.9997</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rgbClr val="0066FF"/>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rgbClr val="0066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0.9998</a:t>
                      </a:r>
                      <a:endParaRPr sz="900">
                        <a:latin typeface="Malgun Gothic"/>
                        <a:ea typeface="Malgun Gothic"/>
                        <a:cs typeface="Malgun Gothic"/>
                        <a:sym typeface="Malgun Gothic"/>
                      </a:endParaRPr>
                    </a:p>
                  </a:txBody>
                  <a:tcPr marL="0" marR="0" marT="0" marB="0" anchor="ctr">
                    <a:lnL w="19050" cap="flat" cmpd="sng">
                      <a:solidFill>
                        <a:srgbClr val="0066FF"/>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rgbClr val="999999"/>
                      </a:solidFill>
                      <a:prstDash val="solid"/>
                      <a:round/>
                      <a:headEnd type="none" w="sm" len="sm"/>
                      <a:tailEnd type="none" w="sm" len="sm"/>
                    </a:lnT>
                    <a:lnB w="1905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36"/>
                  </a:ext>
                </a:extLst>
              </a:tr>
            </a:tbl>
          </a:graphicData>
        </a:graphic>
      </p:graphicFrame>
      <p:sp>
        <p:nvSpPr>
          <p:cNvPr id="4033" name="Google Shape;4033;p271"/>
          <p:cNvSpPr/>
          <p:nvPr/>
        </p:nvSpPr>
        <p:spPr>
          <a:xfrm>
            <a:off x="7264675" y="3406100"/>
            <a:ext cx="720600" cy="246900"/>
          </a:xfrm>
          <a:prstGeom prst="wedgeRoundRectCallout">
            <a:avLst>
              <a:gd name="adj1" fmla="val 42385"/>
              <a:gd name="adj2" fmla="val -146031"/>
              <a:gd name="adj3" fmla="val 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Z=1.28</a:t>
            </a:r>
            <a:endParaRPr sz="1200">
              <a:latin typeface="Malgun Gothic"/>
              <a:ea typeface="Malgun Gothic"/>
              <a:cs typeface="Malgun Gothic"/>
              <a:sym typeface="Malgun Gothic"/>
            </a:endParaRPr>
          </a:p>
        </p:txBody>
      </p:sp>
      <p:pic>
        <p:nvPicPr>
          <p:cNvPr id="4034" name="Google Shape;4034;p271">
            <a:hlinkClick r:id="rId3"/>
          </p:cNvPr>
          <p:cNvPicPr preferRelativeResize="0"/>
          <p:nvPr/>
        </p:nvPicPr>
        <p:blipFill>
          <a:blip r:embed="rId4">
            <a:alphaModFix/>
          </a:blip>
          <a:stretch>
            <a:fillRect/>
          </a:stretch>
        </p:blipFill>
        <p:spPr>
          <a:xfrm>
            <a:off x="239173" y="1262500"/>
            <a:ext cx="2555751" cy="1644050"/>
          </a:xfrm>
          <a:prstGeom prst="rect">
            <a:avLst/>
          </a:prstGeom>
          <a:noFill/>
          <a:ln>
            <a:noFill/>
          </a:ln>
        </p:spPr>
      </p:pic>
      <p:sp>
        <p:nvSpPr>
          <p:cNvPr id="4035" name="Google Shape;4035;p271">
            <a:hlinkClick r:id="rId3"/>
          </p:cNvPr>
          <p:cNvSpPr/>
          <p:nvPr/>
        </p:nvSpPr>
        <p:spPr>
          <a:xfrm>
            <a:off x="7571325" y="5336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4039"/>
        <p:cNvGrpSpPr/>
        <p:nvPr/>
      </p:nvGrpSpPr>
      <p:grpSpPr>
        <a:xfrm>
          <a:off x="0" y="0"/>
          <a:ext cx="0" cy="0"/>
          <a:chOff x="0" y="0"/>
          <a:chExt cx="0" cy="0"/>
        </a:xfrm>
      </p:grpSpPr>
      <p:pic>
        <p:nvPicPr>
          <p:cNvPr id="4040" name="Google Shape;4040;p272"/>
          <p:cNvPicPr preferRelativeResize="0"/>
          <p:nvPr/>
        </p:nvPicPr>
        <p:blipFill>
          <a:blip r:embed="rId3">
            <a:alphaModFix/>
          </a:blip>
          <a:stretch>
            <a:fillRect/>
          </a:stretch>
        </p:blipFill>
        <p:spPr>
          <a:xfrm>
            <a:off x="3473934" y="360400"/>
            <a:ext cx="2708076" cy="2031051"/>
          </a:xfrm>
          <a:prstGeom prst="rect">
            <a:avLst/>
          </a:prstGeom>
          <a:noFill/>
          <a:ln>
            <a:noFill/>
          </a:ln>
        </p:spPr>
      </p:pic>
      <p:sp>
        <p:nvSpPr>
          <p:cNvPr id="4041" name="Google Shape;4041;p272"/>
          <p:cNvSpPr txBox="1">
            <a:spLocks noGrp="1"/>
          </p:cNvSpPr>
          <p:nvPr>
            <p:ph type="title"/>
          </p:nvPr>
        </p:nvSpPr>
        <p:spPr>
          <a:xfrm>
            <a:off x="315375" y="527200"/>
            <a:ext cx="3126000" cy="5829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ko-KR" sz="2800">
                <a:solidFill>
                  <a:schemeClr val="dk1"/>
                </a:solidFill>
              </a:rPr>
              <a:t>표준정규분포표</a:t>
            </a:r>
            <a:endParaRPr/>
          </a:p>
        </p:txBody>
      </p:sp>
      <p:sp>
        <p:nvSpPr>
          <p:cNvPr id="4042" name="Google Shape;4042;p27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14. 당신의 결과로부터 결정을 도와주는 확률</a:t>
            </a:r>
            <a:endParaRPr/>
          </a:p>
        </p:txBody>
      </p:sp>
      <p:sp>
        <p:nvSpPr>
          <p:cNvPr id="4043" name="Google Shape;4043;p27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272</a:t>
            </a:fld>
            <a:endParaRPr/>
          </a:p>
        </p:txBody>
      </p:sp>
      <p:graphicFrame>
        <p:nvGraphicFramePr>
          <p:cNvPr id="4044" name="Google Shape;4044;p272"/>
          <p:cNvGraphicFramePr/>
          <p:nvPr/>
        </p:nvGraphicFramePr>
        <p:xfrm>
          <a:off x="478750" y="2194854"/>
          <a:ext cx="8228000" cy="3988375"/>
        </p:xfrm>
        <a:graphic>
          <a:graphicData uri="http://schemas.openxmlformats.org/drawingml/2006/table">
            <a:tbl>
              <a:tblPr>
                <a:noFill/>
                <a:tableStyleId>{0944CDFF-17AD-4667-B9B5-D25C10F7F634}</a:tableStyleId>
              </a:tblPr>
              <a:tblGrid>
                <a:gridCol w="514250">
                  <a:extLst>
                    <a:ext uri="{9D8B030D-6E8A-4147-A177-3AD203B41FA5}">
                      <a16:colId xmlns:a16="http://schemas.microsoft.com/office/drawing/2014/main" val="20000"/>
                    </a:ext>
                  </a:extLst>
                </a:gridCol>
                <a:gridCol w="514250">
                  <a:extLst>
                    <a:ext uri="{9D8B030D-6E8A-4147-A177-3AD203B41FA5}">
                      <a16:colId xmlns:a16="http://schemas.microsoft.com/office/drawing/2014/main" val="20001"/>
                    </a:ext>
                  </a:extLst>
                </a:gridCol>
                <a:gridCol w="514250">
                  <a:extLst>
                    <a:ext uri="{9D8B030D-6E8A-4147-A177-3AD203B41FA5}">
                      <a16:colId xmlns:a16="http://schemas.microsoft.com/office/drawing/2014/main" val="20002"/>
                    </a:ext>
                  </a:extLst>
                </a:gridCol>
                <a:gridCol w="514250">
                  <a:extLst>
                    <a:ext uri="{9D8B030D-6E8A-4147-A177-3AD203B41FA5}">
                      <a16:colId xmlns:a16="http://schemas.microsoft.com/office/drawing/2014/main" val="20003"/>
                    </a:ext>
                  </a:extLst>
                </a:gridCol>
                <a:gridCol w="514250">
                  <a:extLst>
                    <a:ext uri="{9D8B030D-6E8A-4147-A177-3AD203B41FA5}">
                      <a16:colId xmlns:a16="http://schemas.microsoft.com/office/drawing/2014/main" val="20004"/>
                    </a:ext>
                  </a:extLst>
                </a:gridCol>
                <a:gridCol w="514250">
                  <a:extLst>
                    <a:ext uri="{9D8B030D-6E8A-4147-A177-3AD203B41FA5}">
                      <a16:colId xmlns:a16="http://schemas.microsoft.com/office/drawing/2014/main" val="20005"/>
                    </a:ext>
                  </a:extLst>
                </a:gridCol>
                <a:gridCol w="514250">
                  <a:extLst>
                    <a:ext uri="{9D8B030D-6E8A-4147-A177-3AD203B41FA5}">
                      <a16:colId xmlns:a16="http://schemas.microsoft.com/office/drawing/2014/main" val="20006"/>
                    </a:ext>
                  </a:extLst>
                </a:gridCol>
                <a:gridCol w="514250">
                  <a:extLst>
                    <a:ext uri="{9D8B030D-6E8A-4147-A177-3AD203B41FA5}">
                      <a16:colId xmlns:a16="http://schemas.microsoft.com/office/drawing/2014/main" val="20007"/>
                    </a:ext>
                  </a:extLst>
                </a:gridCol>
                <a:gridCol w="514250">
                  <a:extLst>
                    <a:ext uri="{9D8B030D-6E8A-4147-A177-3AD203B41FA5}">
                      <a16:colId xmlns:a16="http://schemas.microsoft.com/office/drawing/2014/main" val="20008"/>
                    </a:ext>
                  </a:extLst>
                </a:gridCol>
                <a:gridCol w="514250">
                  <a:extLst>
                    <a:ext uri="{9D8B030D-6E8A-4147-A177-3AD203B41FA5}">
                      <a16:colId xmlns:a16="http://schemas.microsoft.com/office/drawing/2014/main" val="20009"/>
                    </a:ext>
                  </a:extLst>
                </a:gridCol>
                <a:gridCol w="514250">
                  <a:extLst>
                    <a:ext uri="{9D8B030D-6E8A-4147-A177-3AD203B41FA5}">
                      <a16:colId xmlns:a16="http://schemas.microsoft.com/office/drawing/2014/main" val="20010"/>
                    </a:ext>
                  </a:extLst>
                </a:gridCol>
                <a:gridCol w="514250">
                  <a:extLst>
                    <a:ext uri="{9D8B030D-6E8A-4147-A177-3AD203B41FA5}">
                      <a16:colId xmlns:a16="http://schemas.microsoft.com/office/drawing/2014/main" val="20011"/>
                    </a:ext>
                  </a:extLst>
                </a:gridCol>
                <a:gridCol w="514250">
                  <a:extLst>
                    <a:ext uri="{9D8B030D-6E8A-4147-A177-3AD203B41FA5}">
                      <a16:colId xmlns:a16="http://schemas.microsoft.com/office/drawing/2014/main" val="20012"/>
                    </a:ext>
                  </a:extLst>
                </a:gridCol>
                <a:gridCol w="514250">
                  <a:extLst>
                    <a:ext uri="{9D8B030D-6E8A-4147-A177-3AD203B41FA5}">
                      <a16:colId xmlns:a16="http://schemas.microsoft.com/office/drawing/2014/main" val="20013"/>
                    </a:ext>
                  </a:extLst>
                </a:gridCol>
                <a:gridCol w="514250">
                  <a:extLst>
                    <a:ext uri="{9D8B030D-6E8A-4147-A177-3AD203B41FA5}">
                      <a16:colId xmlns:a16="http://schemas.microsoft.com/office/drawing/2014/main" val="20014"/>
                    </a:ext>
                  </a:extLst>
                </a:gridCol>
                <a:gridCol w="514250">
                  <a:extLst>
                    <a:ext uri="{9D8B030D-6E8A-4147-A177-3AD203B41FA5}">
                      <a16:colId xmlns:a16="http://schemas.microsoft.com/office/drawing/2014/main" val="20015"/>
                    </a:ext>
                  </a:extLst>
                </a:gridCol>
              </a:tblGrid>
              <a:tr h="23950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정규분포</a:t>
                      </a:r>
                      <a:endParaRPr sz="9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μ = 0</a:t>
                      </a:r>
                      <a:endParaRPr sz="900">
                        <a:latin typeface="Malgun Gothic"/>
                        <a:ea typeface="Malgun Gothic"/>
                        <a:cs typeface="Malgun Gothic"/>
                        <a:sym typeface="Malgun Gothic"/>
                      </a:endParaRPr>
                    </a:p>
                  </a:txBody>
                  <a:tcPr marL="0" marR="0" marT="0" marB="180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σ = 1</a:t>
                      </a:r>
                      <a:endParaRPr sz="900">
                        <a:latin typeface="Malgun Gothic"/>
                        <a:ea typeface="Malgun Gothic"/>
                        <a:cs typeface="Malgun Gothic"/>
                        <a:sym typeface="Malgun Gothic"/>
                      </a:endParaRPr>
                    </a:p>
                  </a:txBody>
                  <a:tcPr marL="0" marR="0" marT="0" marB="18000" anchor="ctr">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gridSpan="13">
                  <a:txBody>
                    <a:bodyPr/>
                    <a:lstStyle/>
                    <a:p>
                      <a:pPr marL="0" lvl="0" indent="0" algn="ctr" rtl="0">
                        <a:spcBef>
                          <a:spcPts val="0"/>
                        </a:spcBef>
                        <a:spcAft>
                          <a:spcPts val="0"/>
                        </a:spcAft>
                        <a:buNone/>
                      </a:pPr>
                      <a:endParaRPr sz="5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tc hMerge="1">
                  <a:txBody>
                    <a:bodyPr/>
                    <a:lstStyle/>
                    <a:p>
                      <a:endParaRPr lang="ko-KR"/>
                    </a:p>
                  </a:txBody>
                  <a:tcPr/>
                </a:tc>
                <a:extLst>
                  <a:ext uri="{0D108BD9-81ED-4DB2-BD59-A6C34878D82A}">
                    <a16:rowId xmlns:a16="http://schemas.microsoft.com/office/drawing/2014/main" val="10000"/>
                  </a:ext>
                </a:extLst>
              </a:tr>
              <a:tr h="178125">
                <a:tc>
                  <a:txBody>
                    <a:bodyPr/>
                    <a:lstStyle/>
                    <a:p>
                      <a:pPr marL="0" lvl="0" indent="0" algn="ctr" rtl="0">
                        <a:spcBef>
                          <a:spcPts val="0"/>
                        </a:spcBef>
                        <a:spcAft>
                          <a:spcPts val="0"/>
                        </a:spcAft>
                        <a:buNone/>
                      </a:pPr>
                      <a:r>
                        <a:rPr lang="ko-KR" sz="900">
                          <a:latin typeface="Times New Roman"/>
                          <a:ea typeface="Times New Roman"/>
                          <a:cs typeface="Times New Roman"/>
                          <a:sym typeface="Times New Roman"/>
                        </a:rPr>
                        <a:t>x</a:t>
                      </a:r>
                      <a:endParaRPr sz="900">
                        <a:latin typeface="Times New Roman"/>
                        <a:ea typeface="Times New Roman"/>
                        <a:cs typeface="Times New Roman"/>
                        <a:sym typeface="Times New Roman"/>
                      </a:endParaRPr>
                    </a:p>
                  </a:txBody>
                  <a:tcPr marL="0" marR="0" marT="0" marB="18000" anchor="ctr">
                    <a:lnL w="9525" cap="flat" cmpd="sng">
                      <a:solidFill>
                        <a:schemeClr val="dk1"/>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latin typeface="Times New Roman"/>
                          <a:ea typeface="Times New Roman"/>
                          <a:cs typeface="Times New Roman"/>
                          <a:sym typeface="Times New Roman"/>
                        </a:rPr>
                        <a:t>P(X ≤ x)</a:t>
                      </a:r>
                      <a:endParaRPr sz="900">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900">
                          <a:solidFill>
                            <a:schemeClr val="dk1"/>
                          </a:solidFill>
                          <a:latin typeface="Times New Roman"/>
                          <a:ea typeface="Times New Roman"/>
                          <a:cs typeface="Times New Roman"/>
                          <a:sym typeface="Times New Roman"/>
                        </a:rPr>
                        <a:t>P(X ≤ x)</a:t>
                      </a:r>
                      <a:endParaRPr sz="900">
                        <a:highlight>
                          <a:schemeClr val="dk1"/>
                        </a:highlight>
                        <a:latin typeface="Times New Roman"/>
                        <a:ea typeface="Times New Roman"/>
                        <a:cs typeface="Times New Roman"/>
                        <a:sym typeface="Times New Roman"/>
                      </a:endParaRPr>
                    </a:p>
                  </a:txBody>
                  <a:tcPr marL="0" marR="0" marT="0" marB="18000" anchor="ctr">
                    <a:lnL w="9525" cap="flat" cmpd="sng">
                      <a:solidFill>
                        <a:srgbClr val="A0A0A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178125">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-3.99</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lnT w="9525" cap="flat" cmpd="sng">
                      <a:solidFill>
                        <a:srgbClr val="A0A0A0"/>
                      </a:solidFill>
                      <a:prstDash val="solid"/>
                      <a:round/>
                      <a:headEnd type="none" w="sm" len="sm"/>
                      <a:tailEnd type="none" w="sm" len="sm"/>
                    </a:lnT>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-2.99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0.0014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-1.99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0.0233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0.1611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0.01</a:t>
                      </a:r>
                      <a:endParaRPr sz="1000">
                        <a:latin typeface="Malgun Gothic"/>
                        <a:ea typeface="Malgun Gothic"/>
                        <a:cs typeface="Malgun Gothic"/>
                        <a:sym typeface="Malgun Gothic"/>
                      </a:endParaRPr>
                    </a:p>
                  </a:txBody>
                  <a:tcPr marL="0" marR="0" marT="0" marB="18000" anchor="ctr">
                    <a:lnT w="9525" cap="flat" cmpd="sng">
                      <a:solidFill>
                        <a:srgbClr val="A0A0A0"/>
                      </a:solidFill>
                      <a:prstDash val="solid"/>
                      <a:round/>
                      <a:headEnd type="none" w="sm" len="sm"/>
                      <a:tailEnd type="none" w="sm" len="sm"/>
                    </a:lnT>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0.5040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1.01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2.01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0.9778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3.01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0.9987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A0A0A0"/>
                      </a:solidFill>
                      <a:prstDash val="solid"/>
                      <a:round/>
                      <a:headEnd type="none" w="sm" len="sm"/>
                      <a:tailEnd type="none" w="sm" len="sm"/>
                    </a:lnT>
                  </a:tcPr>
                </a:tc>
                <a:extLst>
                  <a:ext uri="{0D108BD9-81ED-4DB2-BD59-A6C34878D82A}">
                    <a16:rowId xmlns:a16="http://schemas.microsoft.com/office/drawing/2014/main" val="10002"/>
                  </a:ext>
                </a:extLst>
              </a:tr>
              <a:tr h="178125">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-3.98</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-2.98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-1.98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0.0239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0.1635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0.5080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0.9783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03"/>
                  </a:ext>
                </a:extLst>
              </a:tr>
              <a:tr h="178125">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-3.97</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-2.97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-1.97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0.0244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0.1660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0.5120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0.9788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04"/>
                  </a:ext>
                </a:extLst>
              </a:tr>
              <a:tr h="178125">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-3.96</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-2.96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-1.96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0.0250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0.1685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0.04</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0.5160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0.9793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05"/>
                  </a:ext>
                </a:extLst>
              </a:tr>
              <a:tr h="178125">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-3.95</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-2.95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-1.95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0.0256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-0.95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0.1711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0.05</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0.5199</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FF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0.9798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28575" cap="flat" cmpd="sng">
                      <a:solidFill>
                        <a:srgbClr val="FF0000"/>
                      </a:solidFill>
                      <a:prstDash val="solid"/>
                      <a:round/>
                      <a:headEnd type="none" w="sm" len="sm"/>
                      <a:tailEnd type="none" w="sm" len="sm"/>
                    </a:lnB>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06"/>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-3.94</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-2.94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-1.94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0.0262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-0.94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0.1736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0.06</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0.5239</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28575" cap="flat" cmpd="sng">
                      <a:solidFill>
                        <a:srgbClr val="FF0000"/>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2.06</a:t>
                      </a:r>
                      <a:endParaRPr sz="1000">
                        <a:latin typeface="Malgun Gothic"/>
                        <a:ea typeface="Malgun Gothic"/>
                        <a:cs typeface="Malgun Gothic"/>
                        <a:sym typeface="Malgun Gothic"/>
                      </a:endParaRPr>
                    </a:p>
                  </a:txBody>
                  <a:tcPr marL="0" marR="0" marT="0" marB="18000" anchor="ctr">
                    <a:lnL w="28575" cap="flat" cmpd="sng">
                      <a:solidFill>
                        <a:srgbClr val="FF0000"/>
                      </a:solidFill>
                      <a:prstDash val="solid"/>
                      <a:round/>
                      <a:headEnd type="none" w="sm" len="sm"/>
                      <a:tailEnd type="none" w="sm" len="sm"/>
                    </a:lnL>
                    <a:lnR w="28575" cap="flat" cmpd="sng">
                      <a:solidFill>
                        <a:srgbClr val="FF0000"/>
                      </a:solidFill>
                      <a:prstDash val="solid"/>
                      <a:round/>
                      <a:headEnd type="none" w="sm" len="sm"/>
                      <a:tailEnd type="none" w="sm" len="sm"/>
                    </a:lnR>
                    <a:lnT w="28575" cap="flat" cmpd="sng">
                      <a:solidFill>
                        <a:srgbClr val="FF0000"/>
                      </a:solidFill>
                      <a:prstDash val="solid"/>
                      <a:round/>
                      <a:headEnd type="none" w="sm" len="sm"/>
                      <a:tailEnd type="none" w="sm" len="sm"/>
                    </a:lnT>
                    <a:lnB w="28575" cap="flat" cmpd="sng">
                      <a:solidFill>
                        <a:srgbClr val="FF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0.9803</a:t>
                      </a:r>
                      <a:endParaRPr sz="1000">
                        <a:latin typeface="Malgun Gothic"/>
                        <a:ea typeface="Malgun Gothic"/>
                        <a:cs typeface="Malgun Gothic"/>
                        <a:sym typeface="Malgun Gothic"/>
                      </a:endParaRPr>
                    </a:p>
                  </a:txBody>
                  <a:tcPr marL="0" marR="0" marT="0" marB="18000" anchor="ctr">
                    <a:lnL w="28575" cap="flat" cmpd="sng">
                      <a:solidFill>
                        <a:srgbClr val="FF0000"/>
                      </a:solidFill>
                      <a:prstDash val="solid"/>
                      <a:round/>
                      <a:headEnd type="none" w="sm" len="sm"/>
                      <a:tailEnd type="none" w="sm" len="sm"/>
                    </a:lnL>
                    <a:lnR w="28575" cap="flat" cmpd="sng">
                      <a:solidFill>
                        <a:srgbClr val="FF0000"/>
                      </a:solidFill>
                      <a:prstDash val="solid"/>
                      <a:round/>
                      <a:headEnd type="none" w="sm" len="sm"/>
                      <a:tailEnd type="none" w="sm" len="sm"/>
                    </a:lnR>
                    <a:lnT w="28575" cap="flat" cmpd="sng">
                      <a:solidFill>
                        <a:srgbClr val="FF0000"/>
                      </a:solidFill>
                      <a:prstDash val="solid"/>
                      <a:round/>
                      <a:headEnd type="none" w="sm" len="sm"/>
                      <a:tailEnd type="none" w="sm" len="sm"/>
                    </a:lnT>
                    <a:lnB w="28575" cap="flat" cmpd="sng">
                      <a:solidFill>
                        <a:srgbClr val="FF0000"/>
                      </a:solidFill>
                      <a:prstDash val="solid"/>
                      <a:round/>
                      <a:headEnd type="none" w="sm" len="sm"/>
                      <a:tailEnd type="none" w="sm" len="sm"/>
                    </a:lnB>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3.06</a:t>
                      </a:r>
                      <a:endParaRPr sz="1000">
                        <a:latin typeface="Malgun Gothic"/>
                        <a:ea typeface="Malgun Gothic"/>
                        <a:cs typeface="Malgun Gothic"/>
                        <a:sym typeface="Malgun Gothic"/>
                      </a:endParaRPr>
                    </a:p>
                  </a:txBody>
                  <a:tcPr marL="0" marR="0" marT="0" marB="18000" anchor="ctr">
                    <a:lnL w="28575" cap="flat" cmpd="sng">
                      <a:solidFill>
                        <a:srgbClr val="FF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07"/>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-3.93</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0.0268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0.1762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0.07</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0.5279</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FF0000"/>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FF0000"/>
                      </a:solidFill>
                      <a:prstDash val="solid"/>
                      <a:round/>
                      <a:headEnd type="none" w="sm" len="sm"/>
                      <a:tailEnd type="none" w="sm" len="sm"/>
                    </a:lnT>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08"/>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-3.92</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0.0274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0.1788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0.08</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0.5319</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0.9812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09"/>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-3.91</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0.0281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0.1814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0.09</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0.5359</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1.09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2.09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0.9817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3.09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10"/>
                  </a:ext>
                </a:extLst>
              </a:tr>
              <a:tr h="18637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-3.90</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0.0000</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0.1841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0.10</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0.5398</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0.9821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11"/>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-3.89</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0.0294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0.1867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0.11</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0.5438</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0.9826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12"/>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-3.88</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0.0301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0.1894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0.12</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0.5478</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0.9830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13"/>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-3.87</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0.0307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0.1922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0.13</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0.5517</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0.9834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14"/>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-3.86</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0.1949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0.14</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0.5557</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0.9838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15"/>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-3.85</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0.0322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0.1977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0.15</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0.5596</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0.9842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16"/>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-3.84</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0.0329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0.2005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0.16</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0.5636</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0.9846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17"/>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-3.83</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0.0336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0.2033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0.17</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0.5675</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0.9850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18"/>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-3.82</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0.0344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-0.82</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0.2061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0.18</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0.5714</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0.9854</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19"/>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-3.81</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0.0025</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0.0351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0.2090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0.19</a:t>
                      </a:r>
                      <a:endParaRPr sz="1000">
                        <a:latin typeface="Malgun Gothic"/>
                        <a:ea typeface="Malgun Gothic"/>
                        <a:cs typeface="Malgun Gothic"/>
                        <a:sym typeface="Malgun Gothic"/>
                      </a:endParaRPr>
                    </a:p>
                  </a:txBody>
                  <a:tcPr marL="0" marR="0" marT="0" marB="18000" anchor="ctr">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0.5753</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0.9857</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tcPr>
                </a:tc>
                <a:extLst>
                  <a:ext uri="{0D108BD9-81ED-4DB2-BD59-A6C34878D82A}">
                    <a16:rowId xmlns:a16="http://schemas.microsoft.com/office/drawing/2014/main" val="10020"/>
                  </a:ext>
                </a:extLst>
              </a:tr>
              <a:tr h="178125">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-3.80</a:t>
                      </a:r>
                      <a:endParaRPr sz="1000">
                        <a:latin typeface="Malgun Gothic"/>
                        <a:ea typeface="Malgun Gothic"/>
                        <a:cs typeface="Malgun Gothic"/>
                        <a:sym typeface="Malgun Gothic"/>
                      </a:endParaRPr>
                    </a:p>
                  </a:txBody>
                  <a:tcPr marL="0" marR="0" marT="0" marB="18000" anchor="ctr">
                    <a:lnL w="9525" cap="flat" cmpd="sng">
                      <a:solidFill>
                        <a:schemeClr val="dk1"/>
                      </a:solidFill>
                      <a:prstDash val="solid"/>
                      <a:round/>
                      <a:headEnd type="none" w="sm" len="sm"/>
                      <a:tailEnd type="none" w="sm" len="sm"/>
                    </a:lnL>
                    <a:lnB w="9525"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0.0001</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-2.80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0.0026</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-1.80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0.0359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-0.80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0.2119</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0.20</a:t>
                      </a:r>
                      <a:endParaRPr sz="1000">
                        <a:latin typeface="Malgun Gothic"/>
                        <a:ea typeface="Malgun Gothic"/>
                        <a:cs typeface="Malgun Gothic"/>
                        <a:sym typeface="Malgun Gothic"/>
                      </a:endParaRPr>
                    </a:p>
                  </a:txBody>
                  <a:tcPr marL="0" marR="0" marT="0" marB="18000" anchor="ctr">
                    <a:lnB w="9525"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0.5793</a:t>
                      </a:r>
                      <a:endParaRPr sz="1000">
                        <a:latin typeface="Malgun Gothic"/>
                        <a:ea typeface="Malgun Gothic"/>
                        <a:cs typeface="Malgun Gothic"/>
                        <a:sym typeface="Malgun Gothic"/>
                      </a:endParaRPr>
                    </a:p>
                  </a:txBody>
                  <a:tcPr marL="0" marR="0" marT="0" marB="18000" anchor="ctr">
                    <a:lnR w="9525" cap="flat" cmpd="sng">
                      <a:solidFill>
                        <a:srgbClr val="9E9E9E"/>
                      </a:solidFill>
                      <a:prstDash val="solid"/>
                      <a:round/>
                      <a:headEnd type="none" w="sm" len="sm"/>
                      <a:tailEnd type="none" w="sm" len="sm"/>
                    </a:lnR>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1.20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0.8</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2.20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0.9861</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ko-KR" sz="1000">
                          <a:solidFill>
                            <a:schemeClr val="dk1"/>
                          </a:solidFill>
                          <a:latin typeface="Malgun Gothic"/>
                          <a:ea typeface="Malgun Gothic"/>
                          <a:cs typeface="Malgun Gothic"/>
                          <a:sym typeface="Malgun Gothic"/>
                        </a:rPr>
                        <a:t>3.20</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0.9993</a:t>
                      </a:r>
                      <a:endParaRPr sz="1000">
                        <a:latin typeface="Malgun Gothic"/>
                        <a:ea typeface="Malgun Gothic"/>
                        <a:cs typeface="Malgun Gothic"/>
                        <a:sym typeface="Malgun Gothic"/>
                      </a:endParaRPr>
                    </a:p>
                  </a:txBody>
                  <a:tcPr marL="0" marR="0" marT="0" marB="18000"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21"/>
                  </a:ext>
                </a:extLst>
              </a:tr>
            </a:tbl>
          </a:graphicData>
        </a:graphic>
      </p:graphicFrame>
      <p:sp>
        <p:nvSpPr>
          <p:cNvPr id="4045" name="Google Shape;4045;p272"/>
          <p:cNvSpPr txBox="1"/>
          <p:nvPr/>
        </p:nvSpPr>
        <p:spPr>
          <a:xfrm>
            <a:off x="4361487" y="1921000"/>
            <a:ext cx="1005300" cy="154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ko-KR" sz="900" b="1">
                <a:solidFill>
                  <a:srgbClr val="1C1C1C"/>
                </a:solidFill>
                <a:latin typeface="Malgun Gothic"/>
                <a:ea typeface="Malgun Gothic"/>
                <a:cs typeface="Malgun Gothic"/>
                <a:sym typeface="Malgun Gothic"/>
              </a:rPr>
              <a:t>누적확률=98.03%</a:t>
            </a:r>
            <a:endParaRPr sz="900" b="1">
              <a:solidFill>
                <a:srgbClr val="1C1C1C"/>
              </a:solidFill>
              <a:latin typeface="Malgun Gothic"/>
              <a:ea typeface="Malgun Gothic"/>
              <a:cs typeface="Malgun Gothic"/>
              <a:sym typeface="Malgun Gothic"/>
            </a:endParaRPr>
          </a:p>
        </p:txBody>
      </p:sp>
      <p:sp>
        <p:nvSpPr>
          <p:cNvPr id="4046" name="Google Shape;4046;p272"/>
          <p:cNvSpPr txBox="1"/>
          <p:nvPr/>
        </p:nvSpPr>
        <p:spPr>
          <a:xfrm>
            <a:off x="6400800" y="1779964"/>
            <a:ext cx="15429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sz="1200">
                <a:latin typeface="Malgun Gothic"/>
                <a:ea typeface="Malgun Gothic"/>
                <a:cs typeface="Malgun Gothic"/>
                <a:sym typeface="Malgun Gothic"/>
              </a:rPr>
              <a:t>98분위수 = 2.06</a:t>
            </a:r>
            <a:endParaRPr sz="1200">
              <a:latin typeface="Malgun Gothic"/>
              <a:ea typeface="Malgun Gothic"/>
              <a:cs typeface="Malgun Gothic"/>
              <a:sym typeface="Malgun Gothic"/>
            </a:endParaRPr>
          </a:p>
        </p:txBody>
      </p:sp>
      <p:cxnSp>
        <p:nvCxnSpPr>
          <p:cNvPr id="4047" name="Google Shape;4047;p272"/>
          <p:cNvCxnSpPr>
            <a:stCxn id="4046" idx="2"/>
          </p:cNvCxnSpPr>
          <p:nvPr/>
        </p:nvCxnSpPr>
        <p:spPr>
          <a:xfrm flipH="1">
            <a:off x="7159050" y="2026864"/>
            <a:ext cx="13200" cy="14934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E5EFFF"/>
        </a:solidFill>
        <a:effectLst/>
      </p:bgPr>
    </p:bg>
    <p:spTree>
      <p:nvGrpSpPr>
        <p:cNvPr id="1" name="Shape 4051"/>
        <p:cNvGrpSpPr/>
        <p:nvPr/>
      </p:nvGrpSpPr>
      <p:grpSpPr>
        <a:xfrm>
          <a:off x="0" y="0"/>
          <a:ext cx="0" cy="0"/>
          <a:chOff x="0" y="0"/>
          <a:chExt cx="0" cy="0"/>
        </a:xfrm>
      </p:grpSpPr>
      <p:sp>
        <p:nvSpPr>
          <p:cNvPr id="4052" name="Google Shape;4052;p273"/>
          <p:cNvSpPr txBox="1"/>
          <p:nvPr/>
        </p:nvSpPr>
        <p:spPr>
          <a:xfrm>
            <a:off x="3072000" y="975850"/>
            <a:ext cx="3000000" cy="4926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ko-KR" sz="2000">
                <a:solidFill>
                  <a:schemeClr val="dk1"/>
                </a:solidFill>
                <a:latin typeface="Malgun Gothic"/>
                <a:ea typeface="Malgun Gothic"/>
                <a:cs typeface="Malgun Gothic"/>
                <a:sym typeface="Malgun Gothic"/>
              </a:rPr>
              <a:t>참고문헌</a:t>
            </a:r>
            <a:endParaRPr sz="2000">
              <a:latin typeface="Malgun Gothic"/>
              <a:ea typeface="Malgun Gothic"/>
              <a:cs typeface="Malgun Gothic"/>
              <a:sym typeface="Malgun Gothic"/>
            </a:endParaRPr>
          </a:p>
        </p:txBody>
      </p:sp>
      <p:sp>
        <p:nvSpPr>
          <p:cNvPr id="4053" name="Google Shape;4053;p273"/>
          <p:cNvSpPr txBox="1"/>
          <p:nvPr/>
        </p:nvSpPr>
        <p:spPr>
          <a:xfrm>
            <a:off x="3852156" y="406450"/>
            <a:ext cx="14397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1000">
                <a:solidFill>
                  <a:srgbClr val="073763"/>
                </a:solidFill>
                <a:latin typeface="Malgun Gothic"/>
                <a:ea typeface="Malgun Gothic"/>
                <a:cs typeface="Malgun Gothic"/>
                <a:sym typeface="Malgun Gothic"/>
              </a:rPr>
              <a:t>응용통계학 및 실습</a:t>
            </a:r>
            <a:endParaRPr sz="1000">
              <a:solidFill>
                <a:srgbClr val="073763"/>
              </a:solidFill>
              <a:latin typeface="Malgun Gothic"/>
              <a:ea typeface="Malgun Gothic"/>
              <a:cs typeface="Malgun Gothic"/>
              <a:sym typeface="Malgun Gothic"/>
            </a:endParaRPr>
          </a:p>
          <a:p>
            <a:pPr marL="0" lvl="0" indent="0" algn="ctr" rtl="0">
              <a:lnSpc>
                <a:spcPct val="150000"/>
              </a:lnSpc>
              <a:spcBef>
                <a:spcPts val="0"/>
              </a:spcBef>
              <a:spcAft>
                <a:spcPts val="0"/>
              </a:spcAft>
              <a:buNone/>
            </a:pPr>
            <a:r>
              <a:rPr lang="ko-KR" sz="1500">
                <a:solidFill>
                  <a:srgbClr val="073763"/>
                </a:solidFill>
                <a:latin typeface="Malgun Gothic"/>
                <a:ea typeface="Malgun Gothic"/>
                <a:cs typeface="Malgun Gothic"/>
                <a:sym typeface="Malgun Gothic"/>
              </a:rPr>
              <a:t>데이터과학</a:t>
            </a:r>
            <a:endParaRPr sz="1500">
              <a:solidFill>
                <a:srgbClr val="073763"/>
              </a:solidFill>
              <a:latin typeface="Malgun Gothic"/>
              <a:ea typeface="Malgun Gothic"/>
              <a:cs typeface="Malgun Gothic"/>
              <a:sym typeface="Malgun Gothic"/>
            </a:endParaRPr>
          </a:p>
        </p:txBody>
      </p:sp>
      <p:sp>
        <p:nvSpPr>
          <p:cNvPr id="4054" name="Google Shape;4054;p273"/>
          <p:cNvSpPr txBox="1"/>
          <p:nvPr/>
        </p:nvSpPr>
        <p:spPr>
          <a:xfrm>
            <a:off x="1829200" y="1459425"/>
            <a:ext cx="6914100" cy="3340200"/>
          </a:xfrm>
          <a:prstGeom prst="rect">
            <a:avLst/>
          </a:prstGeom>
          <a:noFill/>
          <a:ln>
            <a:noFill/>
          </a:ln>
        </p:spPr>
        <p:txBody>
          <a:bodyPr spcFirstLastPara="1" wrap="square" lIns="91425" tIns="91425" rIns="91425" bIns="91425" anchor="t" anchorCtr="0">
            <a:spAutoFit/>
          </a:bodyPr>
          <a:lstStyle/>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데이터과학이란? </a:t>
            </a:r>
            <a:endParaRPr sz="1000">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통계시작하기 : </a:t>
            </a:r>
            <a:r>
              <a:rPr lang="ko-KR" sz="1000" b="1">
                <a:solidFill>
                  <a:schemeClr val="dk1"/>
                </a:solidFill>
                <a:latin typeface="Malgun Gothic"/>
                <a:ea typeface="Malgun Gothic"/>
                <a:cs typeface="Malgun Gothic"/>
                <a:sym typeface="Malgun Gothic"/>
              </a:rPr>
              <a:t>생물통계교재-자체</a:t>
            </a:r>
            <a:endParaRPr sz="1000" b="1">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과학하기 : </a:t>
            </a:r>
            <a:r>
              <a:rPr lang="ko-KR" sz="1000" b="1">
                <a:solidFill>
                  <a:schemeClr val="dk1"/>
                </a:solidFill>
                <a:latin typeface="Malgun Gothic"/>
                <a:ea typeface="Malgun Gothic"/>
                <a:cs typeface="Malgun Gothic"/>
                <a:sym typeface="Malgun Gothic"/>
              </a:rPr>
              <a:t>생물통계학-교보문고</a:t>
            </a:r>
            <a:endParaRPr sz="1000" b="1">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자료의 수집과 표현 : </a:t>
            </a:r>
            <a:r>
              <a:rPr lang="ko-KR" sz="1000" b="1">
                <a:solidFill>
                  <a:schemeClr val="dk1"/>
                </a:solidFill>
                <a:latin typeface="Malgun Gothic"/>
                <a:ea typeface="Malgun Gothic"/>
                <a:cs typeface="Malgun Gothic"/>
                <a:sym typeface="Malgun Gothic"/>
              </a:rPr>
              <a:t>생물통계교재-자체</a:t>
            </a:r>
            <a:r>
              <a:rPr lang="ko-KR" sz="1000">
                <a:solidFill>
                  <a:schemeClr val="dk1"/>
                </a:solidFill>
                <a:latin typeface="Malgun Gothic"/>
                <a:ea typeface="Malgun Gothic"/>
                <a:cs typeface="Malgun Gothic"/>
                <a:sym typeface="Malgun Gothic"/>
              </a:rPr>
              <a:t>, </a:t>
            </a:r>
            <a:r>
              <a:rPr lang="ko-KR" sz="1000" b="1">
                <a:solidFill>
                  <a:schemeClr val="dk1"/>
                </a:solidFill>
                <a:latin typeface="Malgun Gothic"/>
                <a:ea typeface="Malgun Gothic"/>
                <a:cs typeface="Malgun Gothic"/>
                <a:sym typeface="Malgun Gothic"/>
              </a:rPr>
              <a:t>통계학개론-방송통신대</a:t>
            </a:r>
            <a:endParaRPr sz="1000" b="1">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데이터 수치에 의한 기술통계학</a:t>
            </a:r>
            <a:endParaRPr sz="1000">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실험설계 : </a:t>
            </a:r>
            <a:r>
              <a:rPr lang="ko-KR" sz="1000" b="1">
                <a:solidFill>
                  <a:schemeClr val="dk1"/>
                </a:solidFill>
                <a:latin typeface="Malgun Gothic"/>
                <a:ea typeface="Malgun Gothic"/>
                <a:cs typeface="Malgun Gothic"/>
                <a:sym typeface="Malgun Gothic"/>
              </a:rPr>
              <a:t>생물통계학-교보문고</a:t>
            </a:r>
            <a:endParaRPr sz="1000" b="1">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확률변수와 확률분포 : </a:t>
            </a:r>
            <a:r>
              <a:rPr lang="ko-KR" sz="1000" b="1">
                <a:solidFill>
                  <a:schemeClr val="dk1"/>
                </a:solidFill>
                <a:latin typeface="Malgun Gothic"/>
                <a:ea typeface="Malgun Gothic"/>
                <a:cs typeface="Malgun Gothic"/>
                <a:sym typeface="Malgun Gothic"/>
              </a:rPr>
              <a:t>통계학개론-방송통신대</a:t>
            </a:r>
            <a:endParaRPr sz="1000" b="1">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당신의 결과로부터 결정을 도와주는 확률 : </a:t>
            </a:r>
            <a:r>
              <a:rPr lang="ko-KR" sz="1000" b="1">
                <a:solidFill>
                  <a:schemeClr val="dk1"/>
                </a:solidFill>
                <a:latin typeface="Malgun Gothic"/>
                <a:ea typeface="Malgun Gothic"/>
                <a:cs typeface="Malgun Gothic"/>
                <a:sym typeface="Malgun Gothic"/>
              </a:rPr>
              <a:t>생물통계학-교보문고</a:t>
            </a:r>
            <a:endParaRPr sz="1000" b="1">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확률과 확률변수</a:t>
            </a:r>
            <a:endParaRPr sz="1000">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정규분포, 표본분포 : </a:t>
            </a:r>
            <a:r>
              <a:rPr lang="ko-KR" sz="1000" b="1">
                <a:solidFill>
                  <a:schemeClr val="dk1"/>
                </a:solidFill>
                <a:latin typeface="Malgun Gothic"/>
                <a:ea typeface="Malgun Gothic"/>
                <a:cs typeface="Malgun Gothic"/>
                <a:sym typeface="Malgun Gothic"/>
              </a:rPr>
              <a:t>생물통계교재-자체</a:t>
            </a:r>
            <a:r>
              <a:rPr lang="ko-KR" sz="1000">
                <a:solidFill>
                  <a:schemeClr val="dk1"/>
                </a:solidFill>
                <a:latin typeface="Malgun Gothic"/>
                <a:ea typeface="Malgun Gothic"/>
                <a:cs typeface="Malgun Gothic"/>
                <a:sym typeface="Malgun Gothic"/>
              </a:rPr>
              <a:t>, </a:t>
            </a:r>
            <a:r>
              <a:rPr lang="ko-KR" sz="1000" b="1">
                <a:solidFill>
                  <a:schemeClr val="dk1"/>
                </a:solidFill>
                <a:latin typeface="Malgun Gothic"/>
                <a:ea typeface="Malgun Gothic"/>
                <a:cs typeface="Malgun Gothic"/>
                <a:sym typeface="Malgun Gothic"/>
              </a:rPr>
              <a:t>생물통계학-교보문고</a:t>
            </a:r>
            <a:endParaRPr sz="1000" b="1">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표본통계량의 분포와 추정 : </a:t>
            </a:r>
            <a:r>
              <a:rPr lang="ko-KR" sz="1000" b="1">
                <a:solidFill>
                  <a:schemeClr val="dk1"/>
                </a:solidFill>
                <a:latin typeface="Malgun Gothic"/>
                <a:ea typeface="Malgun Gothic"/>
                <a:cs typeface="Malgun Gothic"/>
                <a:sym typeface="Malgun Gothic"/>
              </a:rPr>
              <a:t>데이터과학-도큐헛</a:t>
            </a:r>
            <a:endParaRPr sz="1000" b="1">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통계적 추정 및 가설검정(일표본, 이표본) : </a:t>
            </a:r>
            <a:r>
              <a:rPr lang="ko-KR" sz="1000" b="1">
                <a:solidFill>
                  <a:schemeClr val="dk1"/>
                </a:solidFill>
                <a:latin typeface="Malgun Gothic"/>
                <a:ea typeface="Malgun Gothic"/>
                <a:cs typeface="Malgun Gothic"/>
                <a:sym typeface="Malgun Gothic"/>
              </a:rPr>
              <a:t>생물통계학-교보문고</a:t>
            </a:r>
            <a:r>
              <a:rPr lang="ko-KR" sz="1000">
                <a:solidFill>
                  <a:schemeClr val="dk1"/>
                </a:solidFill>
                <a:latin typeface="Malgun Gothic"/>
                <a:ea typeface="Malgun Gothic"/>
                <a:cs typeface="Malgun Gothic"/>
                <a:sym typeface="Malgun Gothic"/>
              </a:rPr>
              <a:t>, </a:t>
            </a:r>
            <a:r>
              <a:rPr lang="ko-KR" sz="1000" b="1">
                <a:solidFill>
                  <a:schemeClr val="dk1"/>
                </a:solidFill>
                <a:latin typeface="Malgun Gothic"/>
                <a:ea typeface="Malgun Gothic"/>
                <a:cs typeface="Malgun Gothic"/>
                <a:sym typeface="Malgun Gothic"/>
              </a:rPr>
              <a:t>통계학개론-방송통신대</a:t>
            </a:r>
            <a:endParaRPr sz="1000" b="1">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통계적 추정 : </a:t>
            </a:r>
            <a:r>
              <a:rPr lang="ko-KR" sz="1000" b="1">
                <a:solidFill>
                  <a:schemeClr val="dk1"/>
                </a:solidFill>
                <a:latin typeface="Malgun Gothic"/>
                <a:ea typeface="Malgun Gothic"/>
                <a:cs typeface="Malgun Gothic"/>
                <a:sym typeface="Malgun Gothic"/>
              </a:rPr>
              <a:t>통계학개론-방송통신대</a:t>
            </a:r>
            <a:endParaRPr sz="1000" b="1">
              <a:solidFill>
                <a:schemeClr val="dk1"/>
              </a:solidFill>
              <a:latin typeface="Malgun Gothic"/>
              <a:ea typeface="Malgun Gothic"/>
              <a:cs typeface="Malgun Gothic"/>
              <a:sym typeface="Malgun Gothic"/>
            </a:endParaRPr>
          </a:p>
          <a:p>
            <a:pPr marL="457200" marR="0" lvl="0" indent="-292100" algn="l" rtl="0">
              <a:lnSpc>
                <a:spcPct val="150000"/>
              </a:lnSpc>
              <a:spcBef>
                <a:spcPts val="0"/>
              </a:spcBef>
              <a:spcAft>
                <a:spcPts val="0"/>
              </a:spcAft>
              <a:buClr>
                <a:schemeClr val="dk1"/>
              </a:buClr>
              <a:buSzPts val="1000"/>
              <a:buFont typeface="Malgun Gothic"/>
              <a:buAutoNum type="arabicPeriod"/>
            </a:pPr>
            <a:r>
              <a:rPr lang="ko-KR" sz="1000">
                <a:solidFill>
                  <a:schemeClr val="dk1"/>
                </a:solidFill>
                <a:latin typeface="Malgun Gothic"/>
                <a:ea typeface="Malgun Gothic"/>
                <a:cs typeface="Malgun Gothic"/>
                <a:sym typeface="Malgun Gothic"/>
              </a:rPr>
              <a:t>제1종, 2종오류 : </a:t>
            </a:r>
            <a:r>
              <a:rPr lang="ko-KR" sz="1000" b="1">
                <a:solidFill>
                  <a:schemeClr val="dk1"/>
                </a:solidFill>
                <a:latin typeface="Malgun Gothic"/>
                <a:ea typeface="Malgun Gothic"/>
                <a:cs typeface="Malgun Gothic"/>
                <a:sym typeface="Malgun Gothic"/>
              </a:rPr>
              <a:t>생물통계학-교보문고</a:t>
            </a:r>
            <a:r>
              <a:rPr lang="ko-KR" sz="1000">
                <a:solidFill>
                  <a:schemeClr val="dk1"/>
                </a:solidFill>
                <a:latin typeface="Malgun Gothic"/>
                <a:ea typeface="Malgun Gothic"/>
                <a:cs typeface="Malgun Gothic"/>
                <a:sym typeface="Malgun Gothic"/>
              </a:rPr>
              <a:t>, </a:t>
            </a:r>
            <a:r>
              <a:rPr lang="ko-KR" sz="1000" b="1">
                <a:solidFill>
                  <a:schemeClr val="dk1"/>
                </a:solidFill>
                <a:latin typeface="Malgun Gothic"/>
                <a:ea typeface="Malgun Gothic"/>
                <a:cs typeface="Malgun Gothic"/>
                <a:sym typeface="Malgun Gothic"/>
              </a:rPr>
              <a:t>통계학개론-방송통신대</a:t>
            </a:r>
            <a:endParaRPr sz="1000" b="1">
              <a:solidFill>
                <a:schemeClr val="dk1"/>
              </a:solidFill>
              <a:latin typeface="Malgun Gothic"/>
              <a:ea typeface="Malgun Gothic"/>
              <a:cs typeface="Malgun Gothic"/>
              <a:sym typeface="Malgun Gothic"/>
            </a:endParaRPr>
          </a:p>
        </p:txBody>
      </p:sp>
      <p:pic>
        <p:nvPicPr>
          <p:cNvPr id="4055" name="Google Shape;4055;p273"/>
          <p:cNvPicPr preferRelativeResize="0"/>
          <p:nvPr/>
        </p:nvPicPr>
        <p:blipFill rotWithShape="1">
          <a:blip r:embed="rId3">
            <a:alphaModFix/>
          </a:blip>
          <a:srcRect/>
          <a:stretch/>
        </p:blipFill>
        <p:spPr>
          <a:xfrm>
            <a:off x="1724372" y="4885297"/>
            <a:ext cx="989599" cy="1462801"/>
          </a:xfrm>
          <a:prstGeom prst="rect">
            <a:avLst/>
          </a:prstGeom>
          <a:noFill/>
          <a:ln>
            <a:noFill/>
          </a:ln>
        </p:spPr>
      </p:pic>
      <p:pic>
        <p:nvPicPr>
          <p:cNvPr id="4056" name="Google Shape;4056;p273"/>
          <p:cNvPicPr preferRelativeResize="0"/>
          <p:nvPr/>
        </p:nvPicPr>
        <p:blipFill rotWithShape="1">
          <a:blip r:embed="rId4">
            <a:alphaModFix/>
          </a:blip>
          <a:srcRect/>
          <a:stretch/>
        </p:blipFill>
        <p:spPr>
          <a:xfrm>
            <a:off x="3160536" y="4916127"/>
            <a:ext cx="989600" cy="1401141"/>
          </a:xfrm>
          <a:prstGeom prst="rect">
            <a:avLst/>
          </a:prstGeom>
          <a:noFill/>
          <a:ln>
            <a:noFill/>
          </a:ln>
        </p:spPr>
      </p:pic>
      <p:pic>
        <p:nvPicPr>
          <p:cNvPr id="4057" name="Google Shape;4057;p273"/>
          <p:cNvPicPr preferRelativeResize="0"/>
          <p:nvPr/>
        </p:nvPicPr>
        <p:blipFill>
          <a:blip r:embed="rId5">
            <a:alphaModFix/>
          </a:blip>
          <a:stretch>
            <a:fillRect/>
          </a:stretch>
        </p:blipFill>
        <p:spPr>
          <a:xfrm>
            <a:off x="4609614" y="4918391"/>
            <a:ext cx="989600" cy="1396613"/>
          </a:xfrm>
          <a:prstGeom prst="rect">
            <a:avLst/>
          </a:prstGeom>
          <a:noFill/>
          <a:ln>
            <a:noFill/>
          </a:ln>
        </p:spPr>
      </p:pic>
      <p:sp>
        <p:nvSpPr>
          <p:cNvPr id="4058" name="Google Shape;4058;p273"/>
          <p:cNvSpPr txBox="1"/>
          <p:nvPr/>
        </p:nvSpPr>
        <p:spPr>
          <a:xfrm>
            <a:off x="254325" y="6398000"/>
            <a:ext cx="1167900" cy="138600"/>
          </a:xfrm>
          <a:prstGeom prst="rect">
            <a:avLst/>
          </a:prstGeom>
          <a:noFill/>
          <a:ln>
            <a:noFill/>
          </a:ln>
        </p:spPr>
        <p:txBody>
          <a:bodyPr spcFirstLastPara="1" wrap="square" lIns="0" tIns="0" rIns="0" bIns="0" anchor="t" anchorCtr="0">
            <a:spAutoFit/>
          </a:bodyPr>
          <a:lstStyle/>
          <a:p>
            <a:pPr marL="0" lvl="0" indent="0" algn="ctr" rtl="0">
              <a:lnSpc>
                <a:spcPct val="150000"/>
              </a:lnSpc>
              <a:spcBef>
                <a:spcPts val="0"/>
              </a:spcBef>
              <a:spcAft>
                <a:spcPts val="0"/>
              </a:spcAft>
              <a:buNone/>
            </a:pPr>
            <a:r>
              <a:rPr lang="ko-KR" sz="900" b="1">
                <a:solidFill>
                  <a:schemeClr val="dk1"/>
                </a:solidFill>
                <a:latin typeface="Malgun Gothic"/>
                <a:ea typeface="Malgun Gothic"/>
                <a:cs typeface="Malgun Gothic"/>
                <a:sym typeface="Malgun Gothic"/>
              </a:rPr>
              <a:t>생물통계교재-자체</a:t>
            </a:r>
            <a:endParaRPr sz="900" b="1">
              <a:solidFill>
                <a:schemeClr val="dk1"/>
              </a:solidFill>
              <a:latin typeface="Malgun Gothic"/>
              <a:ea typeface="Malgun Gothic"/>
              <a:cs typeface="Malgun Gothic"/>
              <a:sym typeface="Malgun Gothic"/>
            </a:endParaRPr>
          </a:p>
        </p:txBody>
      </p:sp>
      <p:sp>
        <p:nvSpPr>
          <p:cNvPr id="4059" name="Google Shape;4059;p273"/>
          <p:cNvSpPr txBox="1"/>
          <p:nvPr/>
        </p:nvSpPr>
        <p:spPr>
          <a:xfrm>
            <a:off x="1596100" y="6398000"/>
            <a:ext cx="1280100" cy="138600"/>
          </a:xfrm>
          <a:prstGeom prst="rect">
            <a:avLst/>
          </a:prstGeom>
          <a:noFill/>
          <a:ln>
            <a:noFill/>
          </a:ln>
        </p:spPr>
        <p:txBody>
          <a:bodyPr spcFirstLastPara="1" wrap="square" lIns="0" tIns="0" rIns="0" bIns="0" anchor="t" anchorCtr="0">
            <a:spAutoFit/>
          </a:bodyPr>
          <a:lstStyle/>
          <a:p>
            <a:pPr marL="0" lvl="0" indent="0" algn="ctr" rtl="0">
              <a:lnSpc>
                <a:spcPct val="150000"/>
              </a:lnSpc>
              <a:spcBef>
                <a:spcPts val="0"/>
              </a:spcBef>
              <a:spcAft>
                <a:spcPts val="0"/>
              </a:spcAft>
              <a:buNone/>
            </a:pPr>
            <a:r>
              <a:rPr lang="ko-KR" sz="900" b="1">
                <a:solidFill>
                  <a:schemeClr val="dk1"/>
                </a:solidFill>
                <a:latin typeface="Malgun Gothic"/>
                <a:ea typeface="Malgun Gothic"/>
                <a:cs typeface="Malgun Gothic"/>
                <a:sym typeface="Malgun Gothic"/>
              </a:rPr>
              <a:t>생물통계학-교보문고</a:t>
            </a:r>
            <a:endParaRPr sz="900" b="1">
              <a:solidFill>
                <a:schemeClr val="dk1"/>
              </a:solidFill>
              <a:latin typeface="Malgun Gothic"/>
              <a:ea typeface="Malgun Gothic"/>
              <a:cs typeface="Malgun Gothic"/>
              <a:sym typeface="Malgun Gothic"/>
            </a:endParaRPr>
          </a:p>
        </p:txBody>
      </p:sp>
      <p:sp>
        <p:nvSpPr>
          <p:cNvPr id="4060" name="Google Shape;4060;p273"/>
          <p:cNvSpPr txBox="1"/>
          <p:nvPr/>
        </p:nvSpPr>
        <p:spPr>
          <a:xfrm>
            <a:off x="3036700" y="6398000"/>
            <a:ext cx="1320600" cy="138600"/>
          </a:xfrm>
          <a:prstGeom prst="rect">
            <a:avLst/>
          </a:prstGeom>
          <a:noFill/>
          <a:ln>
            <a:noFill/>
          </a:ln>
        </p:spPr>
        <p:txBody>
          <a:bodyPr spcFirstLastPara="1" wrap="square" lIns="0" tIns="0" rIns="0" bIns="0" anchor="t" anchorCtr="0">
            <a:spAutoFit/>
          </a:bodyPr>
          <a:lstStyle/>
          <a:p>
            <a:pPr marL="0" lvl="0" indent="0" algn="ctr" rtl="0">
              <a:lnSpc>
                <a:spcPct val="150000"/>
              </a:lnSpc>
              <a:spcBef>
                <a:spcPts val="0"/>
              </a:spcBef>
              <a:spcAft>
                <a:spcPts val="0"/>
              </a:spcAft>
              <a:buNone/>
            </a:pPr>
            <a:r>
              <a:rPr lang="ko-KR" sz="900" b="1">
                <a:solidFill>
                  <a:schemeClr val="dk1"/>
                </a:solidFill>
                <a:latin typeface="Malgun Gothic"/>
                <a:ea typeface="Malgun Gothic"/>
                <a:cs typeface="Malgun Gothic"/>
                <a:sym typeface="Malgun Gothic"/>
              </a:rPr>
              <a:t>통계학개론-방송통신대</a:t>
            </a:r>
            <a:endParaRPr sz="900" b="1">
              <a:solidFill>
                <a:schemeClr val="dk1"/>
              </a:solidFill>
              <a:latin typeface="Malgun Gothic"/>
              <a:ea typeface="Malgun Gothic"/>
              <a:cs typeface="Malgun Gothic"/>
              <a:sym typeface="Malgun Gothic"/>
            </a:endParaRPr>
          </a:p>
        </p:txBody>
      </p:sp>
      <p:sp>
        <p:nvSpPr>
          <p:cNvPr id="4061" name="Google Shape;4061;p273"/>
          <p:cNvSpPr txBox="1"/>
          <p:nvPr/>
        </p:nvSpPr>
        <p:spPr>
          <a:xfrm>
            <a:off x="4559734" y="6398000"/>
            <a:ext cx="1074600" cy="138600"/>
          </a:xfrm>
          <a:prstGeom prst="rect">
            <a:avLst/>
          </a:prstGeom>
          <a:noFill/>
          <a:ln>
            <a:noFill/>
          </a:ln>
        </p:spPr>
        <p:txBody>
          <a:bodyPr spcFirstLastPara="1" wrap="square" lIns="0" tIns="0" rIns="0" bIns="0" anchor="t" anchorCtr="0">
            <a:spAutoFit/>
          </a:bodyPr>
          <a:lstStyle/>
          <a:p>
            <a:pPr marL="0" lvl="0" indent="0" algn="ctr" rtl="0">
              <a:lnSpc>
                <a:spcPct val="150000"/>
              </a:lnSpc>
              <a:spcBef>
                <a:spcPts val="0"/>
              </a:spcBef>
              <a:spcAft>
                <a:spcPts val="0"/>
              </a:spcAft>
              <a:buNone/>
            </a:pPr>
            <a:r>
              <a:rPr lang="ko-KR" sz="900" b="1">
                <a:solidFill>
                  <a:schemeClr val="dk1"/>
                </a:solidFill>
                <a:latin typeface="Malgun Gothic"/>
                <a:ea typeface="Malgun Gothic"/>
                <a:cs typeface="Malgun Gothic"/>
                <a:sym typeface="Malgun Gothic"/>
              </a:rPr>
              <a:t>데이터과학-도큐헛</a:t>
            </a:r>
            <a:endParaRPr sz="900" b="1">
              <a:solidFill>
                <a:schemeClr val="dk1"/>
              </a:solidFill>
              <a:latin typeface="Malgun Gothic"/>
              <a:ea typeface="Malgun Gothic"/>
              <a:cs typeface="Malgun Gothic"/>
              <a:sym typeface="Malgun Gothic"/>
            </a:endParaRPr>
          </a:p>
        </p:txBody>
      </p:sp>
      <p:pic>
        <p:nvPicPr>
          <p:cNvPr id="4062" name="Google Shape;4062;p273"/>
          <p:cNvPicPr preferRelativeResize="0"/>
          <p:nvPr/>
        </p:nvPicPr>
        <p:blipFill>
          <a:blip r:embed="rId6">
            <a:alphaModFix/>
          </a:blip>
          <a:stretch>
            <a:fillRect/>
          </a:stretch>
        </p:blipFill>
        <p:spPr>
          <a:xfrm>
            <a:off x="6065941" y="4916122"/>
            <a:ext cx="933872" cy="1401149"/>
          </a:xfrm>
          <a:prstGeom prst="rect">
            <a:avLst/>
          </a:prstGeom>
          <a:noFill/>
          <a:ln>
            <a:noFill/>
          </a:ln>
        </p:spPr>
      </p:pic>
      <p:sp>
        <p:nvSpPr>
          <p:cNvPr id="4063" name="Google Shape;4063;p273"/>
          <p:cNvSpPr txBox="1"/>
          <p:nvPr/>
        </p:nvSpPr>
        <p:spPr>
          <a:xfrm>
            <a:off x="5974224" y="6398000"/>
            <a:ext cx="1167900" cy="138600"/>
          </a:xfrm>
          <a:prstGeom prst="rect">
            <a:avLst/>
          </a:prstGeom>
          <a:noFill/>
          <a:ln>
            <a:noFill/>
          </a:ln>
        </p:spPr>
        <p:txBody>
          <a:bodyPr spcFirstLastPara="1" wrap="square" lIns="0" tIns="0" rIns="0" bIns="0" anchor="t" anchorCtr="0">
            <a:spAutoFit/>
          </a:bodyPr>
          <a:lstStyle/>
          <a:p>
            <a:pPr marL="0" lvl="0" indent="0" algn="ctr" rtl="0">
              <a:lnSpc>
                <a:spcPct val="150000"/>
              </a:lnSpc>
              <a:spcBef>
                <a:spcPts val="0"/>
              </a:spcBef>
              <a:spcAft>
                <a:spcPts val="0"/>
              </a:spcAft>
              <a:buNone/>
            </a:pPr>
            <a:r>
              <a:rPr lang="ko-KR" sz="900" b="1">
                <a:solidFill>
                  <a:schemeClr val="dk1"/>
                </a:solidFill>
                <a:latin typeface="Malgun Gothic"/>
                <a:ea typeface="Malgun Gothic"/>
                <a:cs typeface="Malgun Gothic"/>
                <a:sym typeface="Malgun Gothic"/>
              </a:rPr>
              <a:t>Doing Data Science</a:t>
            </a:r>
            <a:endParaRPr sz="900" b="1">
              <a:solidFill>
                <a:schemeClr val="dk1"/>
              </a:solidFill>
              <a:latin typeface="Malgun Gothic"/>
              <a:ea typeface="Malgun Gothic"/>
              <a:cs typeface="Malgun Gothic"/>
              <a:sym typeface="Malgun Gothic"/>
            </a:endParaRPr>
          </a:p>
        </p:txBody>
      </p:sp>
      <p:pic>
        <p:nvPicPr>
          <p:cNvPr id="4064" name="Google Shape;4064;p273"/>
          <p:cNvPicPr preferRelativeResize="0"/>
          <p:nvPr/>
        </p:nvPicPr>
        <p:blipFill>
          <a:blip r:embed="rId7">
            <a:alphaModFix/>
          </a:blip>
          <a:stretch>
            <a:fillRect/>
          </a:stretch>
        </p:blipFill>
        <p:spPr>
          <a:xfrm>
            <a:off x="339961" y="4917394"/>
            <a:ext cx="989601" cy="1398607"/>
          </a:xfrm>
          <a:prstGeom prst="rect">
            <a:avLst/>
          </a:prstGeom>
          <a:noFill/>
          <a:ln>
            <a:noFill/>
          </a:ln>
        </p:spPr>
      </p:pic>
      <p:pic>
        <p:nvPicPr>
          <p:cNvPr id="4065" name="Google Shape;4065;p273"/>
          <p:cNvPicPr preferRelativeResize="0"/>
          <p:nvPr/>
        </p:nvPicPr>
        <p:blipFill>
          <a:blip r:embed="rId8">
            <a:alphaModFix/>
          </a:blip>
          <a:stretch>
            <a:fillRect/>
          </a:stretch>
        </p:blipFill>
        <p:spPr>
          <a:xfrm>
            <a:off x="7622288" y="4940051"/>
            <a:ext cx="989600" cy="1353285"/>
          </a:xfrm>
          <a:prstGeom prst="rect">
            <a:avLst/>
          </a:prstGeom>
          <a:noFill/>
          <a:ln>
            <a:noFill/>
          </a:ln>
        </p:spPr>
      </p:pic>
      <p:sp>
        <p:nvSpPr>
          <p:cNvPr id="4066" name="Google Shape;4066;p273"/>
          <p:cNvSpPr txBox="1"/>
          <p:nvPr/>
        </p:nvSpPr>
        <p:spPr>
          <a:xfrm>
            <a:off x="7127200" y="6398000"/>
            <a:ext cx="1949700" cy="138600"/>
          </a:xfrm>
          <a:prstGeom prst="rect">
            <a:avLst/>
          </a:prstGeom>
          <a:noFill/>
          <a:ln>
            <a:noFill/>
          </a:ln>
        </p:spPr>
        <p:txBody>
          <a:bodyPr spcFirstLastPara="1" wrap="square" lIns="0" tIns="0" rIns="0" bIns="0" anchor="t" anchorCtr="0">
            <a:spAutoFit/>
          </a:bodyPr>
          <a:lstStyle/>
          <a:p>
            <a:pPr marL="0" lvl="0" indent="0" algn="ctr" rtl="0">
              <a:lnSpc>
                <a:spcPct val="150000"/>
              </a:lnSpc>
              <a:spcBef>
                <a:spcPts val="0"/>
              </a:spcBef>
              <a:spcAft>
                <a:spcPts val="0"/>
              </a:spcAft>
              <a:buNone/>
            </a:pPr>
            <a:r>
              <a:rPr lang="ko-KR" sz="900" b="1">
                <a:solidFill>
                  <a:schemeClr val="dk1"/>
                </a:solidFill>
                <a:latin typeface="Malgun Gothic"/>
                <a:ea typeface="Malgun Gothic"/>
                <a:cs typeface="Malgun Gothic"/>
                <a:sym typeface="Malgun Gothic"/>
              </a:rPr>
              <a:t>생생한 사례로 배우는 확률과 통계</a:t>
            </a:r>
            <a:endParaRPr sz="900" b="1">
              <a:solidFill>
                <a:schemeClr val="dk1"/>
              </a:solidFill>
              <a:latin typeface="Malgun Gothic"/>
              <a:ea typeface="Malgun Gothic"/>
              <a:cs typeface="Malgun Gothic"/>
              <a:sym typeface="Malgun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추정과 가설검정 </a:t>
            </a:r>
            <a:r>
              <a:rPr lang="ko-KR">
                <a:solidFill>
                  <a:schemeClr val="dk1"/>
                </a:solidFill>
              </a:rPr>
              <a:t>(모수에 대한 추론시 이용하는 방법)</a:t>
            </a:r>
            <a:endParaRPr/>
          </a:p>
        </p:txBody>
      </p:sp>
      <p:sp>
        <p:nvSpPr>
          <p:cNvPr id="374" name="Google Shape;374;p3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375" name="Google Shape;375;p3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28</a:t>
            </a:fld>
            <a:endParaRPr/>
          </a:p>
        </p:txBody>
      </p:sp>
      <p:sp>
        <p:nvSpPr>
          <p:cNvPr id="376" name="Google Shape;376;p35"/>
          <p:cNvSpPr txBox="1">
            <a:spLocks noGrp="1"/>
          </p:cNvSpPr>
          <p:nvPr>
            <p:ph type="body" idx="4294967295"/>
          </p:nvPr>
        </p:nvSpPr>
        <p:spPr>
          <a:xfrm>
            <a:off x="295275" y="4180800"/>
            <a:ext cx="5771700" cy="16422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가설검정단계</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가설수립 : </a:t>
            </a:r>
            <a:r>
              <a:rPr lang="ko-KR" dirty="0" err="1">
                <a:latin typeface="Malgun Gothic"/>
                <a:ea typeface="Malgun Gothic"/>
                <a:cs typeface="Malgun Gothic"/>
                <a:sym typeface="Malgun Gothic"/>
              </a:rPr>
              <a:t>모수의</a:t>
            </a:r>
            <a:r>
              <a:rPr lang="ko-KR" dirty="0">
                <a:latin typeface="Malgun Gothic"/>
                <a:ea typeface="Malgun Gothic"/>
                <a:cs typeface="Malgun Gothic"/>
                <a:sym typeface="Malgun Gothic"/>
              </a:rPr>
              <a:t> 값을 가정</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통계적 가설(</a:t>
            </a:r>
            <a:r>
              <a:rPr lang="ko-KR" dirty="0" err="1">
                <a:latin typeface="Malgun Gothic"/>
                <a:ea typeface="Malgun Gothic"/>
                <a:cs typeface="Malgun Gothic"/>
                <a:sym typeface="Malgun Gothic"/>
              </a:rPr>
              <a:t>statistical</a:t>
            </a:r>
            <a:r>
              <a:rPr lang="ko-KR" dirty="0">
                <a:latin typeface="Malgun Gothic"/>
                <a:ea typeface="Malgun Gothic"/>
                <a:cs typeface="Malgun Gothic"/>
                <a:sym typeface="Malgun Gothic"/>
              </a:rPr>
              <a:t> hypothesis)</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검정 : 가설과 통계적 가설이 같은 지 판정</a:t>
            </a:r>
            <a:endParaRPr dirty="0">
              <a:latin typeface="Malgun Gothic"/>
              <a:ea typeface="Malgun Gothic"/>
              <a:cs typeface="Malgun Gothic"/>
              <a:sym typeface="Malgun Gothic"/>
            </a:endParaRPr>
          </a:p>
        </p:txBody>
      </p:sp>
      <p:sp>
        <p:nvSpPr>
          <p:cNvPr id="377" name="Google Shape;377;p35"/>
          <p:cNvSpPr txBox="1">
            <a:spLocks noGrp="1"/>
          </p:cNvSpPr>
          <p:nvPr>
            <p:ph type="body" idx="4294967295"/>
          </p:nvPr>
        </p:nvSpPr>
        <p:spPr>
          <a:xfrm>
            <a:off x="295275" y="1343025"/>
            <a:ext cx="8382000" cy="9144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가설검정(hypothesis </a:t>
            </a:r>
            <a:r>
              <a:rPr lang="ko-KR" dirty="0" err="1">
                <a:latin typeface="Malgun Gothic"/>
                <a:ea typeface="Malgun Gothic"/>
                <a:cs typeface="Malgun Gothic"/>
                <a:sym typeface="Malgun Gothic"/>
              </a:rPr>
              <a:t>test</a:t>
            </a:r>
            <a:r>
              <a:rPr lang="ko-KR" dirty="0">
                <a:latin typeface="Malgun Gothic"/>
                <a:ea typeface="Malgun Gothic"/>
                <a:cs typeface="Malgun Gothic"/>
                <a:sym typeface="Malgun Gothic"/>
              </a:rPr>
              <a:t>)</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미리 가정한 </a:t>
            </a:r>
            <a:r>
              <a:rPr lang="ko-KR" dirty="0" err="1">
                <a:latin typeface="Malgun Gothic"/>
                <a:ea typeface="Malgun Gothic"/>
                <a:cs typeface="Malgun Gothic"/>
                <a:sym typeface="Malgun Gothic"/>
              </a:rPr>
              <a:t>모수</a:t>
            </a:r>
            <a:r>
              <a:rPr lang="ko-KR" dirty="0">
                <a:latin typeface="Malgun Gothic"/>
                <a:ea typeface="Malgun Gothic"/>
                <a:cs typeface="Malgun Gothic"/>
                <a:sym typeface="Malgun Gothic"/>
              </a:rPr>
              <a:t> 값을 표본 관찰을 통해 가정에 맞지 않다고 할 만한 근거 여부를 검토</a:t>
            </a:r>
            <a:endParaRPr dirty="0">
              <a:latin typeface="Malgun Gothic"/>
              <a:ea typeface="Malgun Gothic"/>
              <a:cs typeface="Malgun Gothic"/>
              <a:sym typeface="Malgun Gothic"/>
            </a:endParaRPr>
          </a:p>
        </p:txBody>
      </p:sp>
      <p:cxnSp>
        <p:nvCxnSpPr>
          <p:cNvPr id="378" name="Google Shape;378;p35"/>
          <p:cNvCxnSpPr/>
          <p:nvPr/>
        </p:nvCxnSpPr>
        <p:spPr>
          <a:xfrm rot="10800000" flipH="1">
            <a:off x="3828307" y="4500673"/>
            <a:ext cx="2341200" cy="279600"/>
          </a:xfrm>
          <a:prstGeom prst="straightConnector1">
            <a:avLst/>
          </a:prstGeom>
          <a:noFill/>
          <a:ln w="9525" cap="flat" cmpd="sng">
            <a:solidFill>
              <a:schemeClr val="dk2"/>
            </a:solidFill>
            <a:prstDash val="solid"/>
            <a:round/>
            <a:headEnd type="none" w="med" len="med"/>
            <a:tailEnd type="triangle" w="med" len="med"/>
          </a:ln>
        </p:spPr>
      </p:cxnSp>
      <p:cxnSp>
        <p:nvCxnSpPr>
          <p:cNvPr id="379" name="Google Shape;379;p35"/>
          <p:cNvCxnSpPr/>
          <p:nvPr/>
        </p:nvCxnSpPr>
        <p:spPr>
          <a:xfrm rot="10800000" flipH="1">
            <a:off x="4100600" y="4972876"/>
            <a:ext cx="2137200" cy="36300"/>
          </a:xfrm>
          <a:prstGeom prst="straightConnector1">
            <a:avLst/>
          </a:prstGeom>
          <a:noFill/>
          <a:ln w="9525" cap="flat" cmpd="sng">
            <a:solidFill>
              <a:schemeClr val="dk2"/>
            </a:solidFill>
            <a:prstDash val="solid"/>
            <a:round/>
            <a:headEnd type="none" w="med" len="med"/>
            <a:tailEnd type="triangle" w="med" len="med"/>
          </a:ln>
        </p:spPr>
      </p:cxnSp>
      <p:cxnSp>
        <p:nvCxnSpPr>
          <p:cNvPr id="380" name="Google Shape;380;p35"/>
          <p:cNvCxnSpPr/>
          <p:nvPr/>
        </p:nvCxnSpPr>
        <p:spPr>
          <a:xfrm>
            <a:off x="4740900" y="5293620"/>
            <a:ext cx="1476300" cy="200100"/>
          </a:xfrm>
          <a:prstGeom prst="straightConnector1">
            <a:avLst/>
          </a:prstGeom>
          <a:noFill/>
          <a:ln w="9525" cap="flat" cmpd="sng">
            <a:solidFill>
              <a:schemeClr val="dk2"/>
            </a:solidFill>
            <a:prstDash val="solid"/>
            <a:round/>
            <a:headEnd type="none" w="med" len="med"/>
            <a:tailEnd type="triangle" w="med" len="med"/>
          </a:ln>
        </p:spPr>
      </p:cxnSp>
      <p:pic>
        <p:nvPicPr>
          <p:cNvPr id="381" name="Google Shape;381;p35" descr="{&quot;code&quot;:&quot;$$\\overline{x}=72cm$$&quot;,&quot;font&quot;:{&quot;size&quot;:12,&quot;family&quot;:&quot;Arial&quot;,&quot;color&quot;:&quot;#000000&quot;},&quot;type&quot;:&quot;$$&quot;,&quot;backgroundColor&quot;:&quot;#FFFFFF&quot;,&quot;id&quot;:&quot;47&quot;,&quot;aid&quot;:null,&quot;backgroundColorModified&quot;:false,&quot;ts&quot;:1682300384385,&quot;cs&quot;:&quot;M8nZhOE3bQKiRK0s9mx6Tg==&quot;,&quot;size&quot;:{&quot;width&quot;:78.83333333333333,&quot;height&quot;:13.333333333333334}}"/>
          <p:cNvPicPr preferRelativeResize="0"/>
          <p:nvPr/>
        </p:nvPicPr>
        <p:blipFill>
          <a:blip r:embed="rId3">
            <a:alphaModFix/>
          </a:blip>
          <a:stretch>
            <a:fillRect/>
          </a:stretch>
        </p:blipFill>
        <p:spPr>
          <a:xfrm>
            <a:off x="6390153" y="4865124"/>
            <a:ext cx="1274277" cy="215524"/>
          </a:xfrm>
          <a:prstGeom prst="rect">
            <a:avLst/>
          </a:prstGeom>
          <a:noFill/>
          <a:ln>
            <a:noFill/>
          </a:ln>
        </p:spPr>
      </p:pic>
      <p:pic>
        <p:nvPicPr>
          <p:cNvPr id="382" name="Google Shape;382;p35" descr="{&quot;aid&quot;:null,&quot;id&quot;:&quot;48&quot;,&quot;backgroundColorModified&quot;:false,&quot;backgroundColor&quot;:&quot;#FFFFFF&quot;,&quot;font&quot;:{&quot;color&quot;:&quot;#000000&quot;,&quot;size&quot;:12,&quot;family&quot;:&quot;Arial&quot;},&quot;code&quot;:&quot;$$\\mu\\neq70cm$$&quot;,&quot;type&quot;:&quot;$$&quot;,&quot;ts&quot;:1682300026658,&quot;cs&quot;:&quot;vOP1vZi0dn33l+s6GCJGkw==&quot;,&quot;size&quot;:{&quot;width&quot;:79,&quot;height&quot;:17.666666666666668}}"/>
          <p:cNvPicPr preferRelativeResize="0"/>
          <p:nvPr/>
        </p:nvPicPr>
        <p:blipFill>
          <a:blip r:embed="rId4">
            <a:alphaModFix/>
          </a:blip>
          <a:stretch>
            <a:fillRect/>
          </a:stretch>
        </p:blipFill>
        <p:spPr>
          <a:xfrm>
            <a:off x="6388803" y="5349407"/>
            <a:ext cx="1276971" cy="285569"/>
          </a:xfrm>
          <a:prstGeom prst="rect">
            <a:avLst/>
          </a:prstGeom>
          <a:noFill/>
          <a:ln>
            <a:noFill/>
          </a:ln>
        </p:spPr>
      </p:pic>
      <p:pic>
        <p:nvPicPr>
          <p:cNvPr id="383" name="Google Shape;383;p35" descr="{&quot;aid&quot;:null,&quot;font&quot;:{&quot;size&quot;:12,&quot;family&quot;:&quot;Arial&quot;,&quot;color&quot;:&quot;#000000&quot;},&quot;backgroundColor&quot;:&quot;#FFFFFF&quot;,&quot;type&quot;:&quot;$$&quot;,&quot;id&quot;:&quot;49&quot;,&quot;code&quot;:&quot;$$\\mu=70cm$$&quot;,&quot;ts&quot;:1682299995095,&quot;cs&quot;:&quot;beWKEV8PxMEZZp272f4rmA==&quot;,&quot;size&quot;:{&quot;width&quot;:79,&quot;height&quot;:17}}"/>
          <p:cNvPicPr preferRelativeResize="0"/>
          <p:nvPr/>
        </p:nvPicPr>
        <p:blipFill>
          <a:blip r:embed="rId5">
            <a:alphaModFix/>
          </a:blip>
          <a:stretch>
            <a:fillRect/>
          </a:stretch>
        </p:blipFill>
        <p:spPr>
          <a:xfrm>
            <a:off x="6388807" y="4321576"/>
            <a:ext cx="1276971" cy="274793"/>
          </a:xfrm>
          <a:prstGeom prst="rect">
            <a:avLst/>
          </a:prstGeom>
          <a:noFill/>
          <a:ln>
            <a:noFill/>
          </a:ln>
        </p:spPr>
      </p:pic>
      <p:pic>
        <p:nvPicPr>
          <p:cNvPr id="384" name="Google Shape;384;p35"/>
          <p:cNvPicPr preferRelativeResize="0"/>
          <p:nvPr/>
        </p:nvPicPr>
        <p:blipFill>
          <a:blip r:embed="rId6">
            <a:alphaModFix/>
          </a:blip>
          <a:stretch>
            <a:fillRect/>
          </a:stretch>
        </p:blipFill>
        <p:spPr>
          <a:xfrm>
            <a:off x="3146075" y="2257413"/>
            <a:ext cx="2577970" cy="1759352"/>
          </a:xfrm>
          <a:prstGeom prst="rect">
            <a:avLst/>
          </a:prstGeom>
          <a:noFill/>
          <a:ln>
            <a:noFill/>
          </a:ln>
        </p:spPr>
      </p:pic>
      <p:sp>
        <p:nvSpPr>
          <p:cNvPr id="385" name="Google Shape;385;p35"/>
          <p:cNvSpPr txBox="1"/>
          <p:nvPr/>
        </p:nvSpPr>
        <p:spPr>
          <a:xfrm>
            <a:off x="5828775" y="2737250"/>
            <a:ext cx="300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a:latin typeface="Malgun Gothic"/>
                <a:ea typeface="Malgun Gothic"/>
                <a:cs typeface="Malgun Gothic"/>
                <a:sym typeface="Malgun Gothic"/>
              </a:rPr>
              <a:t>의사는 포롭터(Phoropter)로 여러 렌즈를 번갈아 가며 사용해 환자가 가장 선명하게 보이는 렌즈를 찾습니다.</a:t>
            </a:r>
            <a:endParaRPr>
              <a:latin typeface="Malgun Gothic"/>
              <a:ea typeface="Malgun Gothic"/>
              <a:cs typeface="Malgun Gothic"/>
              <a:sym typeface="Malgun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확률(probability)</a:t>
            </a:r>
            <a:endParaRPr/>
          </a:p>
        </p:txBody>
      </p:sp>
      <p:sp>
        <p:nvSpPr>
          <p:cNvPr id="391" name="Google Shape;391;p3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392" name="Google Shape;392;p3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29</a:t>
            </a:fld>
            <a:endParaRPr/>
          </a:p>
        </p:txBody>
      </p:sp>
      <p:sp>
        <p:nvSpPr>
          <p:cNvPr id="393" name="Google Shape;393;p36"/>
          <p:cNvSpPr txBox="1">
            <a:spLocks noGrp="1"/>
          </p:cNvSpPr>
          <p:nvPr>
            <p:ph type="body" idx="4294967295"/>
          </p:nvPr>
        </p:nvSpPr>
        <p:spPr>
          <a:xfrm>
            <a:off x="100325" y="1010875"/>
            <a:ext cx="9043800" cy="2244900"/>
          </a:xfrm>
          <a:prstGeom prst="rect">
            <a:avLst/>
          </a:prstGeom>
          <a:noFill/>
          <a:ln>
            <a:noFill/>
          </a:ln>
        </p:spPr>
        <p:txBody>
          <a:bodyPr spcFirstLastPara="1" wrap="square" lIns="91425" tIns="45700" rIns="91425" bIns="45700" anchor="t" anchorCtr="0">
            <a:normAutofit/>
          </a:bodyPr>
          <a:lstStyle/>
          <a:p>
            <a:pPr marL="457200" lvl="0" indent="-349250" algn="l" rtl="0">
              <a:lnSpc>
                <a:spcPct val="90000"/>
              </a:lnSpc>
              <a:spcBef>
                <a:spcPts val="1000"/>
              </a:spcBef>
              <a:spcAft>
                <a:spcPts val="0"/>
              </a:spcAft>
              <a:buSzPts val="1900"/>
              <a:buFont typeface="Malgun Gothic"/>
              <a:buChar char="•"/>
            </a:pPr>
            <a:r>
              <a:rPr lang="ko-KR" sz="1800">
                <a:latin typeface="Malgun Gothic"/>
                <a:ea typeface="Malgun Gothic"/>
                <a:cs typeface="Malgun Gothic"/>
                <a:sym typeface="Malgun Gothic"/>
              </a:rPr>
              <a:t>확률: 같은 실험을 동일한 조건으로 반복시 특정 결과가 나오는 비율 </a:t>
            </a:r>
            <a:endParaRPr sz="1800">
              <a:latin typeface="Malgun Gothic"/>
              <a:ea typeface="Malgun Gothic"/>
              <a:cs typeface="Malgun Gothic"/>
              <a:sym typeface="Malgun Gothic"/>
            </a:endParaRPr>
          </a:p>
          <a:p>
            <a:pPr marL="457200" lvl="0" indent="0" algn="l" rtl="0">
              <a:lnSpc>
                <a:spcPct val="90000"/>
              </a:lnSpc>
              <a:spcBef>
                <a:spcPts val="1000"/>
              </a:spcBef>
              <a:spcAft>
                <a:spcPts val="0"/>
              </a:spcAft>
              <a:buNone/>
            </a:pPr>
            <a:r>
              <a:rPr lang="ko-KR" sz="1500"/>
              <a:t>예) 1/6</a:t>
            </a:r>
            <a:endParaRPr sz="1500">
              <a:latin typeface="Malgun Gothic"/>
              <a:ea typeface="Malgun Gothic"/>
              <a:cs typeface="Malgun Gothic"/>
              <a:sym typeface="Malgun Gothic"/>
            </a:endParaRPr>
          </a:p>
          <a:p>
            <a:pPr marL="457200" lvl="0" indent="-342900" algn="l" rtl="0">
              <a:lnSpc>
                <a:spcPct val="90000"/>
              </a:lnSpc>
              <a:spcBef>
                <a:spcPts val="1000"/>
              </a:spcBef>
              <a:spcAft>
                <a:spcPts val="0"/>
              </a:spcAft>
              <a:buSzPts val="1800"/>
              <a:buFont typeface="Malgun Gothic"/>
              <a:buChar char="•"/>
            </a:pPr>
            <a:r>
              <a:rPr lang="ko-KR" sz="1800">
                <a:latin typeface="Malgun Gothic"/>
                <a:ea typeface="Malgun Gothic"/>
                <a:cs typeface="Malgun Gothic"/>
                <a:sym typeface="Malgun Gothic"/>
              </a:rPr>
              <a:t>표본공간(sample space): 모든 가능한 실험결과들의 집합</a:t>
            </a:r>
            <a:endParaRPr sz="1800">
              <a:latin typeface="Malgun Gothic"/>
              <a:ea typeface="Malgun Gothic"/>
              <a:cs typeface="Malgun Gothic"/>
              <a:sym typeface="Malgun Gothic"/>
            </a:endParaRPr>
          </a:p>
          <a:p>
            <a:pPr marL="457200" lvl="0" indent="0" algn="l" rtl="0">
              <a:lnSpc>
                <a:spcPct val="90000"/>
              </a:lnSpc>
              <a:spcBef>
                <a:spcPts val="1000"/>
              </a:spcBef>
              <a:spcAft>
                <a:spcPts val="0"/>
              </a:spcAft>
              <a:buNone/>
            </a:pPr>
            <a:r>
              <a:rPr lang="ko-KR" sz="1600"/>
              <a:t>예) </a:t>
            </a:r>
            <a:r>
              <a:rPr lang="ko-KR" sz="1600">
                <a:latin typeface="Malgun Gothic"/>
                <a:ea typeface="Malgun Gothic"/>
                <a:cs typeface="Malgun Gothic"/>
                <a:sym typeface="Malgun Gothic"/>
              </a:rPr>
              <a:t>Ω={1, 2, 3, 4, 5, 6}</a:t>
            </a:r>
            <a:endParaRPr sz="1600">
              <a:latin typeface="Malgun Gothic"/>
              <a:ea typeface="Malgun Gothic"/>
              <a:cs typeface="Malgun Gothic"/>
              <a:sym typeface="Malgun Gothic"/>
            </a:endParaRPr>
          </a:p>
          <a:p>
            <a:pPr marL="457200" lvl="0" indent="-342900" algn="l" rtl="0">
              <a:lnSpc>
                <a:spcPct val="90000"/>
              </a:lnSpc>
              <a:spcBef>
                <a:spcPts val="1000"/>
              </a:spcBef>
              <a:spcAft>
                <a:spcPts val="0"/>
              </a:spcAft>
              <a:buSzPts val="1800"/>
              <a:buFont typeface="Malgun Gothic"/>
              <a:buChar char="•"/>
            </a:pPr>
            <a:r>
              <a:rPr lang="ko-KR" sz="1800">
                <a:latin typeface="Malgun Gothic"/>
                <a:ea typeface="Malgun Gothic"/>
                <a:cs typeface="Malgun Gothic"/>
                <a:sym typeface="Malgun Gothic"/>
              </a:rPr>
              <a:t>사건(event): 표본공간의 일부(부분집합)로서 실험결과 </a:t>
            </a:r>
            <a:endParaRPr sz="1800">
              <a:latin typeface="Malgun Gothic"/>
              <a:ea typeface="Malgun Gothic"/>
              <a:cs typeface="Malgun Gothic"/>
              <a:sym typeface="Malgun Gothic"/>
            </a:endParaRPr>
          </a:p>
          <a:p>
            <a:pPr marL="457200" lvl="0" indent="0" algn="l" rtl="0">
              <a:lnSpc>
                <a:spcPct val="90000"/>
              </a:lnSpc>
              <a:spcBef>
                <a:spcPts val="1000"/>
              </a:spcBef>
              <a:spcAft>
                <a:spcPts val="0"/>
              </a:spcAft>
              <a:buNone/>
            </a:pPr>
            <a:r>
              <a:rPr lang="ko-KR" sz="1500"/>
              <a:t>예1) 1이 나오는 사건=(1}      예2) </a:t>
            </a:r>
            <a:r>
              <a:rPr lang="ko-KR" sz="1500">
                <a:latin typeface="Malgun Gothic"/>
                <a:ea typeface="Malgun Gothic"/>
                <a:cs typeface="Malgun Gothic"/>
                <a:sym typeface="Malgun Gothic"/>
              </a:rPr>
              <a:t>홀수가 나오는 사건={1, 3, 5}</a:t>
            </a:r>
            <a:r>
              <a:rPr lang="ko-KR" sz="1500"/>
              <a:t> </a:t>
            </a:r>
            <a:endParaRPr sz="1500">
              <a:latin typeface="Malgun Gothic"/>
              <a:ea typeface="Malgun Gothic"/>
              <a:cs typeface="Malgun Gothic"/>
              <a:sym typeface="Malgun Gothic"/>
            </a:endParaRPr>
          </a:p>
        </p:txBody>
      </p:sp>
      <p:sp>
        <p:nvSpPr>
          <p:cNvPr id="394" name="Google Shape;394;p36"/>
          <p:cNvSpPr txBox="1">
            <a:spLocks noGrp="1"/>
          </p:cNvSpPr>
          <p:nvPr>
            <p:ph type="body" idx="4294967295"/>
          </p:nvPr>
        </p:nvSpPr>
        <p:spPr>
          <a:xfrm>
            <a:off x="295275" y="3255725"/>
            <a:ext cx="8751300" cy="30066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sz="1800">
                <a:latin typeface="Malgun Gothic"/>
                <a:ea typeface="Malgun Gothic"/>
                <a:cs typeface="Malgun Gothic"/>
                <a:sym typeface="Malgun Gothic"/>
              </a:rPr>
              <a:t>확률변수(random variable) : 확률을 가지고 발생하는 사건에 수치를 부여한 것 </a:t>
            </a:r>
            <a:r>
              <a:rPr lang="ko-KR" sz="1500"/>
              <a:t>예)</a:t>
            </a:r>
            <a:r>
              <a:rPr lang="ko-KR" sz="1500">
                <a:latin typeface="Malgun Gothic"/>
                <a:ea typeface="Malgun Gothic"/>
                <a:cs typeface="Malgun Gothic"/>
                <a:sym typeface="Malgun Gothic"/>
              </a:rPr>
              <a:t> </a:t>
            </a:r>
            <a:r>
              <a:rPr lang="ko-KR" sz="1500" i="1">
                <a:latin typeface="Times New Roman"/>
                <a:ea typeface="Times New Roman"/>
                <a:cs typeface="Times New Roman"/>
                <a:sym typeface="Times New Roman"/>
              </a:rPr>
              <a:t>X</a:t>
            </a:r>
            <a:r>
              <a:rPr lang="ko-KR" sz="1500">
                <a:latin typeface="Malgun Gothic"/>
                <a:ea typeface="Malgun Gothic"/>
                <a:cs typeface="Malgun Gothic"/>
                <a:sym typeface="Malgun Gothic"/>
              </a:rPr>
              <a:t>={ </a:t>
            </a:r>
            <a:r>
              <a:rPr lang="ko-KR" sz="1500" i="1">
                <a:latin typeface="Times New Roman"/>
                <a:ea typeface="Times New Roman"/>
                <a:cs typeface="Times New Roman"/>
                <a:sym typeface="Times New Roman"/>
              </a:rPr>
              <a:t>x</a:t>
            </a:r>
            <a:r>
              <a:rPr lang="ko-KR" sz="1500">
                <a:latin typeface="Malgun Gothic"/>
                <a:ea typeface="Malgun Gothic"/>
                <a:cs typeface="Malgun Gothic"/>
                <a:sym typeface="Malgun Gothic"/>
              </a:rPr>
              <a:t> | </a:t>
            </a:r>
            <a:r>
              <a:rPr lang="ko-KR" sz="1500" i="1">
                <a:latin typeface="Times New Roman"/>
                <a:ea typeface="Times New Roman"/>
                <a:cs typeface="Times New Roman"/>
                <a:sym typeface="Times New Roman"/>
              </a:rPr>
              <a:t>x</a:t>
            </a:r>
            <a:r>
              <a:rPr lang="ko-KR" sz="1500">
                <a:latin typeface="Malgun Gothic"/>
                <a:ea typeface="Malgun Gothic"/>
                <a:cs typeface="Malgun Gothic"/>
                <a:sym typeface="Malgun Gothic"/>
              </a:rPr>
              <a:t>는 주사위 </a:t>
            </a:r>
            <a:r>
              <a:rPr lang="ko-KR" sz="1500"/>
              <a:t>6면에 새겨진</a:t>
            </a:r>
            <a:r>
              <a:rPr lang="ko-KR" sz="1500">
                <a:latin typeface="Malgun Gothic"/>
                <a:ea typeface="Malgun Gothic"/>
                <a:cs typeface="Malgun Gothic"/>
                <a:sym typeface="Malgun Gothic"/>
              </a:rPr>
              <a:t> </a:t>
            </a:r>
            <a:r>
              <a:rPr lang="ko-KR" sz="1500"/>
              <a:t>점의 수, </a:t>
            </a:r>
            <a:r>
              <a:rPr lang="ko-KR" sz="1500">
                <a:latin typeface="Malgun Gothic"/>
                <a:ea typeface="Malgun Gothic"/>
                <a:cs typeface="Malgun Gothic"/>
                <a:sym typeface="Malgun Gothic"/>
              </a:rPr>
              <a:t>1에서 6까지의 정수}</a:t>
            </a:r>
            <a:endParaRPr sz="1500">
              <a:latin typeface="Malgun Gothic"/>
              <a:ea typeface="Malgun Gothic"/>
              <a:cs typeface="Malgun Gothic"/>
              <a:sym typeface="Malgun Gothic"/>
            </a:endParaRPr>
          </a:p>
          <a:p>
            <a:pPr marL="457200" lvl="0" indent="-342900" algn="l" rtl="0">
              <a:lnSpc>
                <a:spcPct val="115000"/>
              </a:lnSpc>
              <a:spcBef>
                <a:spcPts val="1000"/>
              </a:spcBef>
              <a:spcAft>
                <a:spcPts val="0"/>
              </a:spcAft>
              <a:buSzPts val="1800"/>
              <a:buFont typeface="Malgun Gothic"/>
              <a:buChar char="•"/>
            </a:pPr>
            <a:r>
              <a:rPr lang="ko-KR" sz="1800">
                <a:latin typeface="Malgun Gothic"/>
                <a:ea typeface="Malgun Gothic"/>
                <a:cs typeface="Malgun Gothic"/>
                <a:sym typeface="Malgun Gothic"/>
              </a:rPr>
              <a:t>확률분포(random distribution, probability distribution) : 확률변수의 값과 확률을 표시해놓은 것</a:t>
            </a:r>
            <a:endParaRPr sz="1800">
              <a:latin typeface="Malgun Gothic"/>
              <a:ea typeface="Malgun Gothic"/>
              <a:cs typeface="Malgun Gothic"/>
              <a:sym typeface="Malgun Gothic"/>
            </a:endParaRPr>
          </a:p>
          <a:p>
            <a:pPr marL="914400" lvl="1" indent="-304800" algn="l" rtl="0">
              <a:lnSpc>
                <a:spcPct val="115000"/>
              </a:lnSpc>
              <a:spcBef>
                <a:spcPts val="500"/>
              </a:spcBef>
              <a:spcAft>
                <a:spcPts val="0"/>
              </a:spcAft>
              <a:buSzPts val="1200"/>
              <a:buFont typeface="Malgun Gothic"/>
              <a:buChar char="•"/>
            </a:pPr>
            <a:r>
              <a:rPr lang="ko-KR" sz="1200">
                <a:latin typeface="Malgun Gothic"/>
                <a:ea typeface="Malgun Gothic"/>
                <a:cs typeface="Malgun Gothic"/>
                <a:sym typeface="Malgun Gothic"/>
              </a:rPr>
              <a:t>이산확률분포(Discrete probability distribution)</a:t>
            </a:r>
            <a:endParaRPr sz="1200">
              <a:latin typeface="Malgun Gothic"/>
              <a:ea typeface="Malgun Gothic"/>
              <a:cs typeface="Malgun Gothic"/>
              <a:sym typeface="Malgun Gothic"/>
            </a:endParaRPr>
          </a:p>
          <a:p>
            <a:pPr marL="1371600" lvl="2" indent="-304800" algn="l" rtl="0">
              <a:lnSpc>
                <a:spcPct val="115000"/>
              </a:lnSpc>
              <a:spcBef>
                <a:spcPts val="500"/>
              </a:spcBef>
              <a:spcAft>
                <a:spcPts val="0"/>
              </a:spcAft>
              <a:buSzPts val="1200"/>
              <a:buFont typeface="Malgun Gothic"/>
              <a:buChar char="•"/>
            </a:pPr>
            <a:r>
              <a:rPr lang="ko-KR" sz="1200">
                <a:latin typeface="Malgun Gothic"/>
                <a:ea typeface="Malgun Gothic"/>
                <a:cs typeface="Malgun Gothic"/>
                <a:sym typeface="Malgun Gothic"/>
              </a:rPr>
              <a:t>확률질량함수(probability mass function): </a:t>
            </a:r>
            <a:r>
              <a:rPr lang="ko-KR" sz="1200" b="1">
                <a:latin typeface="Malgun Gothic"/>
                <a:ea typeface="Malgun Gothic"/>
                <a:cs typeface="Malgun Gothic"/>
                <a:sym typeface="Malgun Gothic"/>
              </a:rPr>
              <a:t>pmf</a:t>
            </a:r>
            <a:r>
              <a:rPr lang="ko-KR" sz="1200">
                <a:latin typeface="Malgun Gothic"/>
                <a:ea typeface="Malgun Gothic"/>
                <a:cs typeface="Malgun Gothic"/>
                <a:sym typeface="Malgun Gothic"/>
              </a:rPr>
              <a:t>로 표시</a:t>
            </a:r>
            <a:endParaRPr sz="1200">
              <a:latin typeface="Malgun Gothic"/>
              <a:ea typeface="Malgun Gothic"/>
              <a:cs typeface="Malgun Gothic"/>
              <a:sym typeface="Malgun Gothic"/>
            </a:endParaRPr>
          </a:p>
          <a:p>
            <a:pPr marL="1371600" lvl="2" indent="-304800" algn="l" rtl="0">
              <a:lnSpc>
                <a:spcPct val="115000"/>
              </a:lnSpc>
              <a:spcBef>
                <a:spcPts val="500"/>
              </a:spcBef>
              <a:spcAft>
                <a:spcPts val="0"/>
              </a:spcAft>
              <a:buSzPts val="1200"/>
              <a:buFont typeface="Malgun Gothic"/>
              <a:buChar char="•"/>
            </a:pPr>
            <a:r>
              <a:rPr lang="ko-KR" sz="1200">
                <a:latin typeface="Malgun Gothic"/>
                <a:ea typeface="Malgun Gothic"/>
                <a:cs typeface="Malgun Gothic"/>
                <a:sym typeface="Malgun Gothic"/>
              </a:rPr>
              <a:t>누적분포함수(cumulative distribution function): </a:t>
            </a:r>
            <a:r>
              <a:rPr lang="ko-KR" sz="1200" b="1">
                <a:latin typeface="Malgun Gothic"/>
                <a:ea typeface="Malgun Gothic"/>
                <a:cs typeface="Malgun Gothic"/>
                <a:sym typeface="Malgun Gothic"/>
              </a:rPr>
              <a:t>cmf</a:t>
            </a:r>
            <a:r>
              <a:rPr lang="ko-KR" sz="1200">
                <a:latin typeface="Malgun Gothic"/>
                <a:ea typeface="Malgun Gothic"/>
                <a:cs typeface="Malgun Gothic"/>
                <a:sym typeface="Malgun Gothic"/>
              </a:rPr>
              <a:t>로 표시</a:t>
            </a:r>
            <a:endParaRPr sz="1200">
              <a:latin typeface="Malgun Gothic"/>
              <a:ea typeface="Malgun Gothic"/>
              <a:cs typeface="Malgun Gothic"/>
              <a:sym typeface="Malgun Gothic"/>
            </a:endParaRPr>
          </a:p>
          <a:p>
            <a:pPr marL="914400" lvl="1" indent="-304800" algn="l" rtl="0">
              <a:lnSpc>
                <a:spcPct val="115000"/>
              </a:lnSpc>
              <a:spcBef>
                <a:spcPts val="500"/>
              </a:spcBef>
              <a:spcAft>
                <a:spcPts val="0"/>
              </a:spcAft>
              <a:buSzPts val="1200"/>
              <a:buFont typeface="Malgun Gothic"/>
              <a:buChar char="•"/>
            </a:pPr>
            <a:r>
              <a:rPr lang="ko-KR" sz="1200">
                <a:latin typeface="Malgun Gothic"/>
                <a:ea typeface="Malgun Gothic"/>
                <a:cs typeface="Malgun Gothic"/>
                <a:sym typeface="Malgun Gothic"/>
              </a:rPr>
              <a:t>연속확률분포 (Continuous probability distribution)</a:t>
            </a:r>
            <a:endParaRPr sz="1200">
              <a:latin typeface="Malgun Gothic"/>
              <a:ea typeface="Malgun Gothic"/>
              <a:cs typeface="Malgun Gothic"/>
              <a:sym typeface="Malgun Gothic"/>
            </a:endParaRPr>
          </a:p>
          <a:p>
            <a:pPr marL="1371600" lvl="2" indent="-304800" algn="l" rtl="0">
              <a:lnSpc>
                <a:spcPct val="115000"/>
              </a:lnSpc>
              <a:spcBef>
                <a:spcPts val="500"/>
              </a:spcBef>
              <a:spcAft>
                <a:spcPts val="0"/>
              </a:spcAft>
              <a:buSzPts val="1200"/>
              <a:buFont typeface="Malgun Gothic"/>
              <a:buChar char="•"/>
            </a:pPr>
            <a:r>
              <a:rPr lang="ko-KR" sz="1200">
                <a:latin typeface="Malgun Gothic"/>
                <a:ea typeface="Malgun Gothic"/>
                <a:cs typeface="Malgun Gothic"/>
                <a:sym typeface="Malgun Gothic"/>
              </a:rPr>
              <a:t>확률밀도함수(probability density function): </a:t>
            </a:r>
            <a:r>
              <a:rPr lang="ko-KR" sz="1200" b="1">
                <a:latin typeface="Malgun Gothic"/>
                <a:ea typeface="Malgun Gothic"/>
                <a:cs typeface="Malgun Gothic"/>
                <a:sym typeface="Malgun Gothic"/>
              </a:rPr>
              <a:t>pdf</a:t>
            </a:r>
            <a:r>
              <a:rPr lang="ko-KR" sz="1200">
                <a:latin typeface="Malgun Gothic"/>
                <a:ea typeface="Malgun Gothic"/>
                <a:cs typeface="Malgun Gothic"/>
                <a:sym typeface="Malgun Gothic"/>
              </a:rPr>
              <a:t>로 표시</a:t>
            </a:r>
            <a:endParaRPr sz="1200">
              <a:latin typeface="Malgun Gothic"/>
              <a:ea typeface="Malgun Gothic"/>
              <a:cs typeface="Malgun Gothic"/>
              <a:sym typeface="Malgun Gothic"/>
            </a:endParaRPr>
          </a:p>
          <a:p>
            <a:pPr marL="1371600" lvl="2" indent="-304800" algn="l" rtl="0">
              <a:lnSpc>
                <a:spcPct val="115000"/>
              </a:lnSpc>
              <a:spcBef>
                <a:spcPts val="500"/>
              </a:spcBef>
              <a:spcAft>
                <a:spcPts val="0"/>
              </a:spcAft>
              <a:buSzPts val="1200"/>
              <a:buFont typeface="Malgun Gothic"/>
              <a:buChar char="•"/>
            </a:pPr>
            <a:r>
              <a:rPr lang="ko-KR" sz="1200">
                <a:latin typeface="Malgun Gothic"/>
                <a:ea typeface="Malgun Gothic"/>
                <a:cs typeface="Malgun Gothic"/>
                <a:sym typeface="Malgun Gothic"/>
              </a:rPr>
              <a:t>누적분포함수(cumulative distribution function): </a:t>
            </a:r>
            <a:r>
              <a:rPr lang="ko-KR" sz="1200" b="1">
                <a:latin typeface="Malgun Gothic"/>
                <a:ea typeface="Malgun Gothic"/>
                <a:cs typeface="Malgun Gothic"/>
                <a:sym typeface="Malgun Gothic"/>
              </a:rPr>
              <a:t>cmf</a:t>
            </a:r>
            <a:r>
              <a:rPr lang="ko-KR" sz="1200">
                <a:latin typeface="Malgun Gothic"/>
                <a:ea typeface="Malgun Gothic"/>
                <a:cs typeface="Malgun Gothic"/>
                <a:sym typeface="Malgun Gothic"/>
              </a:rPr>
              <a:t>로 표시</a:t>
            </a:r>
            <a:endParaRPr sz="1200">
              <a:latin typeface="Malgun Gothic"/>
              <a:ea typeface="Malgun Gothic"/>
              <a:cs typeface="Malgun Gothic"/>
              <a:sym typeface="Malgun Gothic"/>
            </a:endParaRPr>
          </a:p>
        </p:txBody>
      </p:sp>
      <p:pic>
        <p:nvPicPr>
          <p:cNvPr id="395" name="Google Shape;395;p36"/>
          <p:cNvPicPr preferRelativeResize="0"/>
          <p:nvPr/>
        </p:nvPicPr>
        <p:blipFill>
          <a:blip r:embed="rId3">
            <a:alphaModFix/>
          </a:blip>
          <a:stretch>
            <a:fillRect/>
          </a:stretch>
        </p:blipFill>
        <p:spPr>
          <a:xfrm>
            <a:off x="3172773" y="670004"/>
            <a:ext cx="342925" cy="308649"/>
          </a:xfrm>
          <a:prstGeom prst="rect">
            <a:avLst/>
          </a:prstGeom>
          <a:noFill/>
          <a:ln w="9525" cap="flat" cmpd="sng">
            <a:solidFill>
              <a:schemeClr val="dk1"/>
            </a:solidFill>
            <a:prstDash val="solid"/>
            <a:round/>
            <a:headEnd type="none" w="sm" len="sm"/>
            <a:tailEnd type="none" w="sm" len="sm"/>
          </a:ln>
        </p:spPr>
      </p:pic>
      <p:pic>
        <p:nvPicPr>
          <p:cNvPr id="396" name="Google Shape;396;p36"/>
          <p:cNvPicPr preferRelativeResize="0"/>
          <p:nvPr/>
        </p:nvPicPr>
        <p:blipFill>
          <a:blip r:embed="rId4">
            <a:alphaModFix/>
          </a:blip>
          <a:stretch>
            <a:fillRect/>
          </a:stretch>
        </p:blipFill>
        <p:spPr>
          <a:xfrm>
            <a:off x="2777025" y="664325"/>
            <a:ext cx="342925" cy="308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2070275" y="1887125"/>
            <a:ext cx="6988200" cy="6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t>데이터과학이란?</a:t>
            </a:r>
            <a:endParaRPr/>
          </a:p>
        </p:txBody>
      </p:sp>
      <p:sp>
        <p:nvSpPr>
          <p:cNvPr id="58" name="Google Shape;58;p10"/>
          <p:cNvSpPr txBox="1">
            <a:spLocks noGrp="1"/>
          </p:cNvSpPr>
          <p:nvPr>
            <p:ph type="subTitle" idx="1"/>
          </p:nvPr>
        </p:nvSpPr>
        <p:spPr>
          <a:xfrm>
            <a:off x="2557700" y="4028225"/>
            <a:ext cx="4059300" cy="981300"/>
          </a:xfrm>
          <a:prstGeom prst="rect">
            <a:avLst/>
          </a:prstGeom>
        </p:spPr>
        <p:txBody>
          <a:bodyPr spcFirstLastPara="1" wrap="square" lIns="91425" tIns="45700" rIns="91425" bIns="45700" anchor="t" anchorCtr="0">
            <a:normAutofit/>
          </a:bodyPr>
          <a:lstStyle/>
          <a:p>
            <a:pPr marL="685728" lvl="1" indent="-228575" algn="l" rtl="0">
              <a:lnSpc>
                <a:spcPct val="150000"/>
              </a:lnSpc>
              <a:spcBef>
                <a:spcPts val="500"/>
              </a:spcBef>
              <a:spcAft>
                <a:spcPts val="0"/>
              </a:spcAft>
              <a:buSzPts val="1600"/>
              <a:buFont typeface="Malgun Gothic"/>
              <a:buChar char="•"/>
            </a:pPr>
            <a:r>
              <a:rPr lang="ko-KR"/>
              <a:t>데이터과학을 설명할 수 있게 된다.</a:t>
            </a:r>
            <a:endParaRPr/>
          </a:p>
        </p:txBody>
      </p:sp>
      <p:pic>
        <p:nvPicPr>
          <p:cNvPr id="59" name="Google Shape;59;p10"/>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60" name="Google Shape;60;p10"/>
          <p:cNvSpPr txBox="1"/>
          <p:nvPr/>
        </p:nvSpPr>
        <p:spPr>
          <a:xfrm>
            <a:off x="870775" y="969625"/>
            <a:ext cx="7845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생물통계학(biostatistics)</a:t>
            </a:r>
            <a:endParaRPr/>
          </a:p>
        </p:txBody>
      </p:sp>
      <p:sp>
        <p:nvSpPr>
          <p:cNvPr id="402" name="Google Shape;402;p3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403" name="Google Shape;403;p3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30</a:t>
            </a:fld>
            <a:endParaRPr/>
          </a:p>
        </p:txBody>
      </p:sp>
      <p:sp>
        <p:nvSpPr>
          <p:cNvPr id="404" name="Google Shape;404;p37"/>
          <p:cNvSpPr txBox="1">
            <a:spLocks noGrp="1"/>
          </p:cNvSpPr>
          <p:nvPr>
            <p:ph type="body" idx="4294967295"/>
          </p:nvPr>
        </p:nvSpPr>
        <p:spPr>
          <a:xfrm>
            <a:off x="295275" y="1114425"/>
            <a:ext cx="8347800" cy="48510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통계학은 불확실한 상황에서 일어나는 자연현상이나 사회현상을 과학적으로 분석하고 예측하는 분석도구로서 광범위하게 이용됨</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교육통계학, 경영통계학, 공업통계학, 의학통계학, 생물통계학</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기본이론과 방법은 공통적</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학문분야에 따라 적용되는 대상이 다름</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Biostatistics은 동식물 및 미생물의 생물학적 현상을 통계적으로 기술하고 해석하는 학문</a:t>
            </a:r>
            <a:endParaRPr>
              <a:latin typeface="Malgun Gothic"/>
              <a:ea typeface="Malgun Gothic"/>
              <a:cs typeface="Malgun Gothic"/>
              <a:sym typeface="Malgun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생물통계학의 역할</a:t>
            </a:r>
            <a:endParaRPr/>
          </a:p>
        </p:txBody>
      </p:sp>
      <p:sp>
        <p:nvSpPr>
          <p:cNvPr id="410" name="Google Shape;410;p3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411" name="Google Shape;411;p3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31</a:t>
            </a:fld>
            <a:endParaRPr/>
          </a:p>
        </p:txBody>
      </p:sp>
      <p:sp>
        <p:nvSpPr>
          <p:cNvPr id="412" name="Google Shape;412;p38"/>
          <p:cNvSpPr txBox="1">
            <a:spLocks noGrp="1"/>
          </p:cNvSpPr>
          <p:nvPr>
            <p:ph type="body" idx="4294967295"/>
          </p:nvPr>
        </p:nvSpPr>
        <p:spPr>
          <a:xfrm>
            <a:off x="295275" y="1114425"/>
            <a:ext cx="8347800" cy="42807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생명 현상에 관여하는 수많은 요인들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간단하지 않으며 인위적인 제어가 곤란한 성격의 요인이 많음</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적절한 조사와 실험 수행과 함께 적합한 통계적 방법의 적용이 필요함</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조사/실험결과를 쉽고 간결한 요약으로 생물학적 현상의 경향 파악</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생물 현상에 영향하는 다수의 요인 중에 특정효과에 대한 원인 분석</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새로운 실험계획을 세우는데 유익한 정보를 제공</a:t>
            </a:r>
            <a:endParaRPr>
              <a:latin typeface="Malgun Gothic"/>
              <a:ea typeface="Malgun Gothic"/>
              <a:cs typeface="Malgun Gothic"/>
              <a:sym typeface="Malgun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조사와 실험</a:t>
            </a:r>
            <a:endParaRPr/>
          </a:p>
        </p:txBody>
      </p:sp>
      <p:sp>
        <p:nvSpPr>
          <p:cNvPr id="418" name="Google Shape;418;p3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419" name="Google Shape;419;p3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32</a:t>
            </a:fld>
            <a:endParaRPr/>
          </a:p>
        </p:txBody>
      </p:sp>
      <p:sp>
        <p:nvSpPr>
          <p:cNvPr id="420" name="Google Shape;420;p39"/>
          <p:cNvSpPr txBox="1">
            <a:spLocks noGrp="1"/>
          </p:cNvSpPr>
          <p:nvPr>
            <p:ph type="body" idx="4294967295"/>
          </p:nvPr>
        </p:nvSpPr>
        <p:spPr>
          <a:xfrm>
            <a:off x="295275" y="1114425"/>
            <a:ext cx="8347800" cy="24984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조사(survey)</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연구대상을 자연상태 그대로 관찰하는 것</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연구대상의 성질을 알기 위함</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실험(experiment)</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연구대상의 성질이 실험적 처리(treatment)에 따라 어떻게 변화하는가를 관찰하는 것</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성질을 나타나게 하는 원인을 규명</a:t>
            </a:r>
            <a:endParaRPr>
              <a:latin typeface="Malgun Gothic"/>
              <a:ea typeface="Malgun Gothic"/>
              <a:cs typeface="Malgun Gothic"/>
              <a:sym typeface="Malgun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0"/>
          <p:cNvSpPr txBox="1">
            <a:spLocks noGrp="1"/>
          </p:cNvSpPr>
          <p:nvPr>
            <p:ph type="title"/>
          </p:nvPr>
        </p:nvSpPr>
        <p:spPr>
          <a:xfrm>
            <a:off x="315375" y="527200"/>
            <a:ext cx="61671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통계기호</a:t>
            </a:r>
            <a:r>
              <a:rPr lang="ko-KR">
                <a:solidFill>
                  <a:schemeClr val="dk1"/>
                </a:solidFill>
              </a:rPr>
              <a:t>(statistical notation)</a:t>
            </a:r>
            <a:endParaRPr/>
          </a:p>
        </p:txBody>
      </p:sp>
      <p:sp>
        <p:nvSpPr>
          <p:cNvPr id="426" name="Google Shape;426;p4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427" name="Google Shape;427;p4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33</a:t>
            </a:fld>
            <a:endParaRPr/>
          </a:p>
        </p:txBody>
      </p:sp>
      <p:sp>
        <p:nvSpPr>
          <p:cNvPr id="428" name="Google Shape;428;p40"/>
          <p:cNvSpPr txBox="1">
            <a:spLocks noGrp="1"/>
          </p:cNvSpPr>
          <p:nvPr>
            <p:ph type="body" idx="4294967295"/>
          </p:nvPr>
        </p:nvSpPr>
        <p:spPr>
          <a:xfrm>
            <a:off x="295275" y="1114425"/>
            <a:ext cx="8347800" cy="523800"/>
          </a:xfrm>
          <a:prstGeom prst="rect">
            <a:avLst/>
          </a:prstGeom>
          <a:noFill/>
          <a:ln>
            <a:noFill/>
          </a:ln>
        </p:spPr>
        <p:txBody>
          <a:bodyPr spcFirstLastPara="1" wrap="square" lIns="91425" tIns="45700" rIns="91425" bIns="45700" anchor="t" anchorCtr="0">
            <a:normAutofit/>
          </a:bodyPr>
          <a:lstStyle/>
          <a:p>
            <a:pPr marL="457200" lvl="0" indent="-355600" algn="l" rtl="0">
              <a:spcBef>
                <a:spcPts val="1000"/>
              </a:spcBef>
              <a:spcAft>
                <a:spcPts val="0"/>
              </a:spcAft>
              <a:buSzPts val="2000"/>
              <a:buChar char="•"/>
            </a:pPr>
            <a:r>
              <a:rPr lang="ko-KR"/>
              <a:t>기호를 이용하여 통계적 개념을 표현하며 계산절차와 공식을 설명</a:t>
            </a:r>
            <a:endParaRPr/>
          </a:p>
        </p:txBody>
      </p:sp>
      <p:sp>
        <p:nvSpPr>
          <p:cNvPr id="429" name="Google Shape;429;p40"/>
          <p:cNvSpPr txBox="1">
            <a:spLocks noGrp="1"/>
          </p:cNvSpPr>
          <p:nvPr>
            <p:ph type="body" idx="4294967295"/>
          </p:nvPr>
        </p:nvSpPr>
        <p:spPr>
          <a:xfrm>
            <a:off x="295275" y="1647825"/>
            <a:ext cx="8347800" cy="523800"/>
          </a:xfrm>
          <a:prstGeom prst="rect">
            <a:avLst/>
          </a:prstGeom>
          <a:noFill/>
          <a:ln>
            <a:noFill/>
          </a:ln>
        </p:spPr>
        <p:txBody>
          <a:bodyPr spcFirstLastPara="1" wrap="square" lIns="91425" tIns="45700" rIns="91425" bIns="45700" anchor="t" anchorCtr="0">
            <a:normAutofit/>
          </a:bodyPr>
          <a:lstStyle/>
          <a:p>
            <a:pPr marL="457200" lvl="0" indent="-355600" algn="l" rtl="0">
              <a:spcBef>
                <a:spcPts val="1000"/>
              </a:spcBef>
              <a:spcAft>
                <a:spcPts val="0"/>
              </a:spcAft>
              <a:buSzPts val="2000"/>
              <a:buChar char="•"/>
            </a:pPr>
            <a:r>
              <a:rPr lang="ko-KR"/>
              <a:t>상수(constant)는 알파벳 앞쪽 순서의 소문자로 표기</a:t>
            </a:r>
            <a:endParaRPr/>
          </a:p>
        </p:txBody>
      </p:sp>
      <p:sp>
        <p:nvSpPr>
          <p:cNvPr id="430" name="Google Shape;430;p40"/>
          <p:cNvSpPr txBox="1">
            <a:spLocks noGrp="1"/>
          </p:cNvSpPr>
          <p:nvPr>
            <p:ph type="body" idx="4294967295"/>
          </p:nvPr>
        </p:nvSpPr>
        <p:spPr>
          <a:xfrm>
            <a:off x="295275" y="3171825"/>
            <a:ext cx="8347800" cy="402000"/>
          </a:xfrm>
          <a:prstGeom prst="rect">
            <a:avLst/>
          </a:prstGeom>
          <a:noFill/>
          <a:ln>
            <a:noFill/>
          </a:ln>
        </p:spPr>
        <p:txBody>
          <a:bodyPr spcFirstLastPara="1" wrap="square" lIns="91425" tIns="45700" rIns="91425" bIns="45700" anchor="t" anchorCtr="0">
            <a:normAutofit fontScale="85000" lnSpcReduction="20000"/>
          </a:bodyPr>
          <a:lstStyle/>
          <a:p>
            <a:pPr marL="457200" lvl="0" indent="-355600" algn="l" rtl="0">
              <a:spcBef>
                <a:spcPts val="1000"/>
              </a:spcBef>
              <a:spcAft>
                <a:spcPts val="0"/>
              </a:spcAft>
              <a:buSzPts val="2000"/>
              <a:buChar char="•"/>
            </a:pPr>
            <a:r>
              <a:rPr lang="ko-KR"/>
              <a:t>변수(variable)는 알파벳 뒤쪽 순서의 대문자로 표기</a:t>
            </a:r>
            <a:endParaRPr/>
          </a:p>
        </p:txBody>
      </p:sp>
      <p:sp>
        <p:nvSpPr>
          <p:cNvPr id="431" name="Google Shape;431;p40"/>
          <p:cNvSpPr txBox="1">
            <a:spLocks noGrp="1"/>
          </p:cNvSpPr>
          <p:nvPr>
            <p:ph type="body" idx="4294967295"/>
          </p:nvPr>
        </p:nvSpPr>
        <p:spPr>
          <a:xfrm>
            <a:off x="295275" y="4238625"/>
            <a:ext cx="8347800" cy="622200"/>
          </a:xfrm>
          <a:prstGeom prst="rect">
            <a:avLst/>
          </a:prstGeom>
          <a:noFill/>
          <a:ln>
            <a:noFill/>
          </a:ln>
        </p:spPr>
        <p:txBody>
          <a:bodyPr spcFirstLastPara="1" wrap="square" lIns="91425" tIns="45700" rIns="91425" bIns="45700" anchor="t" anchorCtr="0">
            <a:normAutofit/>
          </a:bodyPr>
          <a:lstStyle/>
          <a:p>
            <a:pPr marL="457200" lvl="0" indent="-355600" algn="l" rtl="0">
              <a:spcBef>
                <a:spcPts val="1000"/>
              </a:spcBef>
              <a:spcAft>
                <a:spcPts val="0"/>
              </a:spcAft>
              <a:buSzPts val="2000"/>
              <a:buChar char="•"/>
            </a:pPr>
            <a:r>
              <a:rPr lang="ko-KR" dirty="0"/>
              <a:t>변수를 구성하는 </a:t>
            </a:r>
            <a:r>
              <a:rPr lang="ko-KR" dirty="0" err="1"/>
              <a:t>관찰값</a:t>
            </a:r>
            <a:r>
              <a:rPr lang="ko-KR" dirty="0"/>
              <a:t>(</a:t>
            </a:r>
            <a:r>
              <a:rPr lang="ko-KR" dirty="0" err="1"/>
              <a:t>observations</a:t>
            </a:r>
            <a:r>
              <a:rPr lang="ko-KR" dirty="0"/>
              <a:t>)은 해당 소문자로 표기</a:t>
            </a:r>
            <a:endParaRPr dirty="0"/>
          </a:p>
        </p:txBody>
      </p:sp>
      <p:pic>
        <p:nvPicPr>
          <p:cNvPr id="432" name="Google Shape;432;p40" descr="{&quot;id&quot;:&quot;52&quot;,&quot;font&quot;:{&quot;family&quot;:&quot;Arial&quot;,&quot;size&quot;:12,&quot;color&quot;:&quot;#000000&quot;},&quot;type&quot;:&quot;$$&quot;,&quot;backgroundColor&quot;:&quot;#FFFFFF&quot;,&quot;aid&quot;:null,&quot;code&quot;:&quot;$$a,b,c$$&quot;,&quot;ts&quot;:1682300259619,&quot;cs&quot;:&quot;rHbKFaPam0hTWnmNJ2lmpA==&quot;,&quot;size&quot;:{&quot;width&quot;:42.166666666666664,&quot;height&quot;:16.833333333333332}}"/>
          <p:cNvPicPr preferRelativeResize="0"/>
          <p:nvPr/>
        </p:nvPicPr>
        <p:blipFill>
          <a:blip r:embed="rId3">
            <a:alphaModFix/>
          </a:blip>
          <a:stretch>
            <a:fillRect/>
          </a:stretch>
        </p:blipFill>
        <p:spPr>
          <a:xfrm>
            <a:off x="3467975" y="2374633"/>
            <a:ext cx="997750" cy="398266"/>
          </a:xfrm>
          <a:prstGeom prst="rect">
            <a:avLst/>
          </a:prstGeom>
          <a:noFill/>
          <a:ln>
            <a:noFill/>
          </a:ln>
        </p:spPr>
      </p:pic>
      <p:pic>
        <p:nvPicPr>
          <p:cNvPr id="433" name="Google Shape;433;p40" descr="{&quot;code&quot;:&quot;$$X,Y$$&quot;,&quot;font&quot;:{&quot;size&quot;:20,&quot;color&quot;:&quot;#000000&quot;,&quot;family&quot;:&quot;Arial&quot;},&quot;backgroundColorModified&quot;:false,&quot;backgroundColor&quot;:&quot;#FFFFFF&quot;,&quot;id&quot;:&quot;53&quot;,&quot;aid&quot;:null,&quot;type&quot;:&quot;$$&quot;,&quot;ts&quot;:1682300274126,&quot;cs&quot;:&quot;XygmDYkBanlegbYa1wHeFw==&quot;,&quot;size&quot;:{&quot;width&quot;:63.833333333333336,&quot;height&quot;:27.5}}"/>
          <p:cNvPicPr preferRelativeResize="0"/>
          <p:nvPr/>
        </p:nvPicPr>
        <p:blipFill>
          <a:blip r:embed="rId4">
            <a:alphaModFix/>
          </a:blip>
          <a:stretch>
            <a:fillRect/>
          </a:stretch>
        </p:blipFill>
        <p:spPr>
          <a:xfrm>
            <a:off x="3467975" y="3691305"/>
            <a:ext cx="997750" cy="429852"/>
          </a:xfrm>
          <a:prstGeom prst="rect">
            <a:avLst/>
          </a:prstGeom>
          <a:noFill/>
          <a:ln>
            <a:noFill/>
          </a:ln>
        </p:spPr>
      </p:pic>
      <p:pic>
        <p:nvPicPr>
          <p:cNvPr id="434" name="Google Shape;434;p40" descr="{&quot;id&quot;:&quot;54&quot;,&quot;code&quot;:&quot;$$x_{1},x_{2},x_{3}$$&quot;,&quot;backgroundColorModified&quot;:false,&quot;font&quot;:{&quot;family&quot;:&quot;Arial&quot;,&quot;size&quot;:20,&quot;color&quot;:&quot;#000000&quot;},&quot;backgroundColor&quot;:&quot;#FFFFFF&quot;,&quot;type&quot;:&quot;$$&quot;,&quot;aid&quot;:null,&quot;ts&quot;:1682300333741,&quot;cs&quot;:&quot;QJYnLwEXwgJjzTwDxhEjTA==&quot;,&quot;size&quot;:{&quot;width&quot;:115.83333333333333,&quot;height&quot;:20}}"/>
          <p:cNvPicPr preferRelativeResize="0"/>
          <p:nvPr/>
        </p:nvPicPr>
        <p:blipFill>
          <a:blip r:embed="rId5">
            <a:alphaModFix/>
          </a:blip>
          <a:stretch>
            <a:fillRect/>
          </a:stretch>
        </p:blipFill>
        <p:spPr>
          <a:xfrm>
            <a:off x="3076875" y="4978300"/>
            <a:ext cx="1779951" cy="307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통계기호(statistical notation)</a:t>
            </a:r>
            <a:endParaRPr/>
          </a:p>
        </p:txBody>
      </p:sp>
      <p:sp>
        <p:nvSpPr>
          <p:cNvPr id="440" name="Google Shape;440;p4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2. 통계의 기본개념</a:t>
            </a:r>
            <a:endParaRPr/>
          </a:p>
        </p:txBody>
      </p:sp>
      <p:sp>
        <p:nvSpPr>
          <p:cNvPr id="441" name="Google Shape;441;p4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34</a:t>
            </a:fld>
            <a:endParaRPr/>
          </a:p>
        </p:txBody>
      </p:sp>
      <p:sp>
        <p:nvSpPr>
          <p:cNvPr id="442" name="Google Shape;442;p41"/>
          <p:cNvSpPr txBox="1">
            <a:spLocks noGrp="1"/>
          </p:cNvSpPr>
          <p:nvPr>
            <p:ph type="body" idx="4294967295"/>
          </p:nvPr>
        </p:nvSpPr>
        <p:spPr>
          <a:xfrm>
            <a:off x="295275" y="1208300"/>
            <a:ext cx="3918600" cy="402000"/>
          </a:xfrm>
          <a:prstGeom prst="rect">
            <a:avLst/>
          </a:prstGeom>
          <a:noFill/>
          <a:ln>
            <a:noFill/>
          </a:ln>
        </p:spPr>
        <p:txBody>
          <a:bodyPr spcFirstLastPara="1" wrap="square" lIns="91425" tIns="45700" rIns="91425" bIns="45700" anchor="t" anchorCtr="0">
            <a:normAutofit fontScale="85000" lnSpcReduction="20000"/>
          </a:bodyPr>
          <a:lstStyle/>
          <a:p>
            <a:pPr marL="457200" lvl="0" indent="-355600" algn="l" rtl="0">
              <a:spcBef>
                <a:spcPts val="1000"/>
              </a:spcBef>
              <a:spcAft>
                <a:spcPts val="0"/>
              </a:spcAft>
              <a:buSzPts val="2000"/>
              <a:buFont typeface="Malgun Gothic"/>
              <a:buChar char="•"/>
            </a:pPr>
            <a:r>
              <a:rPr lang="ko-KR">
                <a:latin typeface="Malgun Gothic"/>
                <a:ea typeface="Malgun Gothic"/>
                <a:cs typeface="Malgun Gothic"/>
                <a:sym typeface="Malgun Gothic"/>
              </a:rPr>
              <a:t> 총합, Summation, Sigma      </a:t>
            </a:r>
            <a:endParaRPr>
              <a:latin typeface="Malgun Gothic"/>
              <a:ea typeface="Malgun Gothic"/>
              <a:cs typeface="Malgun Gothic"/>
              <a:sym typeface="Malgun Gothic"/>
            </a:endParaRPr>
          </a:p>
        </p:txBody>
      </p:sp>
      <p:sp>
        <p:nvSpPr>
          <p:cNvPr id="443" name="Google Shape;443;p41"/>
          <p:cNvSpPr txBox="1">
            <a:spLocks noGrp="1"/>
          </p:cNvSpPr>
          <p:nvPr>
            <p:ph type="body" idx="4294967295"/>
          </p:nvPr>
        </p:nvSpPr>
        <p:spPr>
          <a:xfrm>
            <a:off x="295275" y="4032200"/>
            <a:ext cx="7549500" cy="2086500"/>
          </a:xfrm>
          <a:prstGeom prst="rect">
            <a:avLst/>
          </a:prstGeom>
          <a:noFill/>
          <a:ln>
            <a:noFill/>
          </a:ln>
        </p:spPr>
        <p:txBody>
          <a:bodyPr spcFirstLastPara="1" wrap="square" lIns="91425" tIns="45700" rIns="91425" bIns="45700" anchor="t" anchorCtr="0">
            <a:normAutofit fontScale="92500" lnSpcReduction="20000"/>
          </a:bodyPr>
          <a:lstStyle/>
          <a:p>
            <a:pPr marL="457200" lvl="0" indent="-377825" algn="l" rtl="0">
              <a:spcBef>
                <a:spcPts val="1000"/>
              </a:spcBef>
              <a:spcAft>
                <a:spcPts val="0"/>
              </a:spcAft>
              <a:buSzPts val="2350"/>
              <a:buFont typeface="Malgun Gothic"/>
              <a:buChar char="•"/>
            </a:pPr>
            <a:r>
              <a:rPr lang="ko-KR" sz="2350">
                <a:latin typeface="Malgun Gothic"/>
                <a:ea typeface="Malgun Gothic"/>
                <a:cs typeface="Malgun Gothic"/>
                <a:sym typeface="Malgun Gothic"/>
              </a:rPr>
              <a:t>Order of Mathematical operations</a:t>
            </a:r>
            <a:endParaRPr sz="2350">
              <a:latin typeface="Malgun Gothic"/>
              <a:ea typeface="Malgun Gothic"/>
              <a:cs typeface="Malgun Gothic"/>
              <a:sym typeface="Malgun Gothic"/>
            </a:endParaRPr>
          </a:p>
          <a:p>
            <a:pPr marL="457200" lvl="0" indent="0" algn="l" rtl="0">
              <a:spcBef>
                <a:spcPts val="1000"/>
              </a:spcBef>
              <a:spcAft>
                <a:spcPts val="0"/>
              </a:spcAft>
              <a:buNone/>
            </a:pPr>
            <a:r>
              <a:rPr lang="ko-KR" sz="1683">
                <a:latin typeface="Malgun Gothic"/>
                <a:ea typeface="Malgun Gothic"/>
                <a:cs typeface="Malgun Gothic"/>
                <a:sym typeface="Malgun Gothic"/>
              </a:rPr>
              <a:t>1. Any calculation contained in ( ) done 1st</a:t>
            </a:r>
            <a:endParaRPr sz="1683">
              <a:latin typeface="Malgun Gothic"/>
              <a:ea typeface="Malgun Gothic"/>
              <a:cs typeface="Malgun Gothic"/>
              <a:sym typeface="Malgun Gothic"/>
            </a:endParaRPr>
          </a:p>
          <a:p>
            <a:pPr marL="457200" lvl="0" indent="0" algn="l" rtl="0">
              <a:spcBef>
                <a:spcPts val="1000"/>
              </a:spcBef>
              <a:spcAft>
                <a:spcPts val="0"/>
              </a:spcAft>
              <a:buNone/>
            </a:pPr>
            <a:r>
              <a:rPr lang="ko-KR" sz="1683">
                <a:latin typeface="Malgun Gothic"/>
                <a:ea typeface="Malgun Gothic"/>
                <a:cs typeface="Malgun Gothic"/>
                <a:sym typeface="Malgun Gothic"/>
              </a:rPr>
              <a:t>2. Any squaring (or raising to a power done 2nd)</a:t>
            </a:r>
            <a:endParaRPr sz="1683">
              <a:latin typeface="Malgun Gothic"/>
              <a:ea typeface="Malgun Gothic"/>
              <a:cs typeface="Malgun Gothic"/>
              <a:sym typeface="Malgun Gothic"/>
            </a:endParaRPr>
          </a:p>
          <a:p>
            <a:pPr marL="457200" lvl="0" indent="0" algn="l" rtl="0">
              <a:spcBef>
                <a:spcPts val="1000"/>
              </a:spcBef>
              <a:spcAft>
                <a:spcPts val="0"/>
              </a:spcAft>
              <a:buNone/>
            </a:pPr>
            <a:r>
              <a:rPr lang="ko-KR" sz="1683">
                <a:latin typeface="Malgun Gothic"/>
                <a:ea typeface="Malgun Gothic"/>
                <a:cs typeface="Malgun Gothic"/>
                <a:sym typeface="Malgun Gothic"/>
              </a:rPr>
              <a:t>3. Multiplying or dividing done 2nd</a:t>
            </a:r>
            <a:endParaRPr sz="1683">
              <a:latin typeface="Malgun Gothic"/>
              <a:ea typeface="Malgun Gothic"/>
              <a:cs typeface="Malgun Gothic"/>
              <a:sym typeface="Malgun Gothic"/>
            </a:endParaRPr>
          </a:p>
          <a:p>
            <a:pPr marL="457200" lvl="0" indent="0" algn="l" rtl="0">
              <a:spcBef>
                <a:spcPts val="1000"/>
              </a:spcBef>
              <a:spcAft>
                <a:spcPts val="0"/>
              </a:spcAft>
              <a:buNone/>
            </a:pPr>
            <a:r>
              <a:rPr lang="ko-KR" sz="1683">
                <a:latin typeface="Malgun Gothic"/>
                <a:ea typeface="Malgun Gothic"/>
                <a:cs typeface="Malgun Gothic"/>
                <a:sym typeface="Malgun Gothic"/>
              </a:rPr>
              <a:t>4. S done next</a:t>
            </a:r>
            <a:endParaRPr sz="1683">
              <a:latin typeface="Malgun Gothic"/>
              <a:ea typeface="Malgun Gothic"/>
              <a:cs typeface="Malgun Gothic"/>
              <a:sym typeface="Malgun Gothic"/>
            </a:endParaRPr>
          </a:p>
          <a:p>
            <a:pPr marL="457200" lvl="0" indent="0" algn="l" rtl="0">
              <a:spcBef>
                <a:spcPts val="1000"/>
              </a:spcBef>
              <a:spcAft>
                <a:spcPts val="0"/>
              </a:spcAft>
              <a:buNone/>
            </a:pPr>
            <a:r>
              <a:rPr lang="ko-KR" sz="1683">
                <a:latin typeface="Malgun Gothic"/>
                <a:ea typeface="Malgun Gothic"/>
                <a:cs typeface="Malgun Gothic"/>
                <a:sym typeface="Malgun Gothic"/>
              </a:rPr>
              <a:t>5. Finally addition or subtraction</a:t>
            </a:r>
            <a:endParaRPr sz="1683">
              <a:latin typeface="Malgun Gothic"/>
              <a:ea typeface="Malgun Gothic"/>
              <a:cs typeface="Malgun Gothic"/>
              <a:sym typeface="Malgun Gothic"/>
            </a:endParaRPr>
          </a:p>
        </p:txBody>
      </p:sp>
      <p:pic>
        <p:nvPicPr>
          <p:cNvPr id="444" name="Google Shape;444;p41" descr="{&quot;backgroundColor&quot;:&quot;#FFFFFF&quot;,&quot;code&quot;:&quot;$$S$$&quot;,&quot;font&quot;:{&quot;size&quot;:12,&quot;family&quot;:&quot;Arial&quot;,&quot;color&quot;:&quot;#000000&quot;},&quot;type&quot;:&quot;$$&quot;,&quot;aid&quot;:null,&quot;id&quot;:&quot;55&quot;,&quot;ts&quot;:1682300411624,&quot;cs&quot;:&quot;JSnI0H8lo6Eq46GxcIsrJw==&quot;,&quot;size&quot;:{&quot;width&quot;:11.333333333333334,&quot;height&quot;:13.833333333333334}}"/>
          <p:cNvPicPr preferRelativeResize="0"/>
          <p:nvPr/>
        </p:nvPicPr>
        <p:blipFill>
          <a:blip r:embed="rId3">
            <a:alphaModFix/>
          </a:blip>
          <a:stretch>
            <a:fillRect/>
          </a:stretch>
        </p:blipFill>
        <p:spPr>
          <a:xfrm>
            <a:off x="2937675" y="1968400"/>
            <a:ext cx="329325" cy="402000"/>
          </a:xfrm>
          <a:prstGeom prst="rect">
            <a:avLst/>
          </a:prstGeom>
          <a:noFill/>
          <a:ln>
            <a:noFill/>
          </a:ln>
        </p:spPr>
      </p:pic>
      <p:pic>
        <p:nvPicPr>
          <p:cNvPr id="445" name="Google Shape;445;p41" descr="{&quot;backgroundColor&quot;:&quot;#FFFFFF&quot;,&quot;backgroundColorModified&quot;:false,&quot;code&quot;:&quot;$$N$$&quot;,&quot;id&quot;:&quot;56&quot;,&quot;aid&quot;:null,&quot;type&quot;:&quot;$$&quot;,&quot;font&quot;:{&quot;family&quot;:&quot;Arial&quot;,&quot;color&quot;:&quot;#000000&quot;,&quot;size&quot;:12},&quot;ts&quot;:1682300424324,&quot;cs&quot;:&quot;UIVnUjiD6k6Y7Cfv6lDAkQ==&quot;,&quot;size&quot;:{&quot;width&quot;:16.166666666666668,&quot;height&quot;:12.833333333333334}}"/>
          <p:cNvPicPr preferRelativeResize="0"/>
          <p:nvPr/>
        </p:nvPicPr>
        <p:blipFill>
          <a:blip r:embed="rId4">
            <a:alphaModFix/>
          </a:blip>
          <a:stretch>
            <a:fillRect/>
          </a:stretch>
        </p:blipFill>
        <p:spPr>
          <a:xfrm>
            <a:off x="2843750" y="3498438"/>
            <a:ext cx="432551" cy="343365"/>
          </a:xfrm>
          <a:prstGeom prst="rect">
            <a:avLst/>
          </a:prstGeom>
          <a:noFill/>
          <a:ln>
            <a:noFill/>
          </a:ln>
        </p:spPr>
      </p:pic>
      <p:pic>
        <p:nvPicPr>
          <p:cNvPr id="446" name="Google Shape;446;p41" descr="{&quot;backgroundColor&quot;:&quot;#FFFFFF&quot;,&quot;code&quot;:&quot;$$n$$&quot;,&quot;id&quot;:&quot;57&quot;,&quot;font&quot;:{&quot;size&quot;:20,&quot;color&quot;:&quot;#000000&quot;,&quot;family&quot;:&quot;Malgun Gothic&quot;},&quot;type&quot;:&quot;$$&quot;,&quot;aid&quot;:null,&quot;backgroundColorModified&quot;:false,&quot;ts&quot;:1682300437924,&quot;cs&quot;:&quot;JRnEzAOd1qNoaEvONcL1hw==&quot;,&quot;size&quot;:{&quot;width&quot;:15.333333333333334,&quot;height&quot;:12.333333333333334}}"/>
          <p:cNvPicPr preferRelativeResize="0"/>
          <p:nvPr/>
        </p:nvPicPr>
        <p:blipFill>
          <a:blip r:embed="rId5">
            <a:alphaModFix/>
          </a:blip>
          <a:stretch>
            <a:fillRect/>
          </a:stretch>
        </p:blipFill>
        <p:spPr>
          <a:xfrm>
            <a:off x="4527177" y="3661947"/>
            <a:ext cx="244700" cy="196819"/>
          </a:xfrm>
          <a:prstGeom prst="rect">
            <a:avLst/>
          </a:prstGeom>
          <a:noFill/>
          <a:ln>
            <a:noFill/>
          </a:ln>
        </p:spPr>
      </p:pic>
      <p:pic>
        <p:nvPicPr>
          <p:cNvPr id="447" name="Google Shape;447;p41" descr="{&quot;font&quot;:{&quot;family&quot;:&quot;Arial&quot;,&quot;color&quot;:&quot;#000000&quot;,&quot;size&quot;:28},&quot;code&quot;:&quot;$$\\sum_{i=1}^{n}X_{i}$$&quot;,&quot;backgroundColor&quot;:&quot;#FFFFFF&quot;,&quot;id&quot;:&quot;58&quot;,&quot;type&quot;:&quot;$$&quot;,&quot;aid&quot;:null,&quot;ts&quot;:1682322578000,&quot;cs&quot;:&quot;Bhiskwfc8oS290iO5oNBoA==&quot;,&quot;size&quot;:{&quot;width&quot;:115.34364120734904,&quot;height&quot;:113.76905984251971}}"/>
          <p:cNvPicPr preferRelativeResize="0"/>
          <p:nvPr/>
        </p:nvPicPr>
        <p:blipFill>
          <a:blip r:embed="rId6">
            <a:alphaModFix/>
          </a:blip>
          <a:stretch>
            <a:fillRect/>
          </a:stretch>
        </p:blipFill>
        <p:spPr>
          <a:xfrm>
            <a:off x="4297650" y="1686150"/>
            <a:ext cx="1098648" cy="1083650"/>
          </a:xfrm>
          <a:prstGeom prst="rect">
            <a:avLst/>
          </a:prstGeom>
          <a:noFill/>
          <a:ln>
            <a:noFill/>
          </a:ln>
        </p:spPr>
      </p:pic>
      <p:sp>
        <p:nvSpPr>
          <p:cNvPr id="448" name="Google Shape;448;p41"/>
          <p:cNvSpPr txBox="1">
            <a:spLocks noGrp="1"/>
          </p:cNvSpPr>
          <p:nvPr>
            <p:ph type="body" idx="4294967295"/>
          </p:nvPr>
        </p:nvSpPr>
        <p:spPr>
          <a:xfrm>
            <a:off x="295275" y="2984200"/>
            <a:ext cx="1702200" cy="502200"/>
          </a:xfrm>
          <a:prstGeom prst="rect">
            <a:avLst/>
          </a:prstGeom>
          <a:noFill/>
          <a:ln>
            <a:noFill/>
          </a:ln>
        </p:spPr>
        <p:txBody>
          <a:bodyPr spcFirstLastPara="1" wrap="square" lIns="91425" tIns="45700" rIns="91425" bIns="45700" anchor="t" anchorCtr="0">
            <a:normAutofit/>
          </a:bodyPr>
          <a:lstStyle/>
          <a:p>
            <a:pPr marL="457200" lvl="0" indent="-355600" algn="l" rtl="0">
              <a:spcBef>
                <a:spcPts val="1000"/>
              </a:spcBef>
              <a:spcAft>
                <a:spcPts val="0"/>
              </a:spcAft>
              <a:buSzPts val="2000"/>
              <a:buFont typeface="Malgun Gothic"/>
              <a:buChar char="•"/>
            </a:pPr>
            <a:r>
              <a:rPr lang="ko-KR">
                <a:latin typeface="Malgun Gothic"/>
                <a:ea typeface="Malgun Gothic"/>
                <a:cs typeface="Malgun Gothic"/>
                <a:sym typeface="Malgun Gothic"/>
              </a:rPr>
              <a:t>개체수</a:t>
            </a:r>
            <a:endParaRPr>
              <a:latin typeface="Malgun Gothic"/>
              <a:ea typeface="Malgun Gothic"/>
              <a:cs typeface="Malgun Gothic"/>
              <a:sym typeface="Malgun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452"/>
        <p:cNvGrpSpPr/>
        <p:nvPr/>
      </p:nvGrpSpPr>
      <p:grpSpPr>
        <a:xfrm>
          <a:off x="0" y="0"/>
          <a:ext cx="0" cy="0"/>
          <a:chOff x="0" y="0"/>
          <a:chExt cx="0" cy="0"/>
        </a:xfrm>
      </p:grpSpPr>
      <p:sp>
        <p:nvSpPr>
          <p:cNvPr id="453" name="Google Shape;453;p42"/>
          <p:cNvSpPr txBox="1">
            <a:spLocks noGrp="1"/>
          </p:cNvSpPr>
          <p:nvPr>
            <p:ph type="title"/>
          </p:nvPr>
        </p:nvSpPr>
        <p:spPr>
          <a:xfrm>
            <a:off x="2070275" y="1887125"/>
            <a:ext cx="6988200" cy="6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t>과학하기 (Doing Science)</a:t>
            </a:r>
            <a:endParaRPr/>
          </a:p>
        </p:txBody>
      </p:sp>
      <p:sp>
        <p:nvSpPr>
          <p:cNvPr id="454" name="Google Shape;454;p42"/>
          <p:cNvSpPr txBox="1">
            <a:spLocks noGrp="1"/>
          </p:cNvSpPr>
          <p:nvPr>
            <p:ph type="subTitle" idx="1"/>
          </p:nvPr>
        </p:nvSpPr>
        <p:spPr>
          <a:xfrm>
            <a:off x="2557700" y="4028225"/>
            <a:ext cx="4059300" cy="981300"/>
          </a:xfrm>
          <a:prstGeom prst="rect">
            <a:avLst/>
          </a:prstGeom>
        </p:spPr>
        <p:txBody>
          <a:bodyPr spcFirstLastPara="1" wrap="square" lIns="91425" tIns="45700" rIns="91425" bIns="45700" anchor="t" anchorCtr="0">
            <a:normAutofit/>
          </a:bodyPr>
          <a:lstStyle/>
          <a:p>
            <a:pPr marL="685728" lvl="1" indent="-228575" algn="l" rtl="0">
              <a:lnSpc>
                <a:spcPct val="150000"/>
              </a:lnSpc>
              <a:spcBef>
                <a:spcPts val="500"/>
              </a:spcBef>
              <a:spcAft>
                <a:spcPts val="0"/>
              </a:spcAft>
              <a:buSzPts val="1600"/>
              <a:buFont typeface="Malgun Gothic"/>
              <a:buChar char="•"/>
            </a:pPr>
            <a:endParaRPr/>
          </a:p>
        </p:txBody>
      </p:sp>
      <p:pic>
        <p:nvPicPr>
          <p:cNvPr id="455" name="Google Shape;455;p42"/>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456" name="Google Shape;456;p42"/>
          <p:cNvSpPr txBox="1"/>
          <p:nvPr/>
        </p:nvSpPr>
        <p:spPr>
          <a:xfrm>
            <a:off x="870775" y="969625"/>
            <a:ext cx="7845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3</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a:t>‘</a:t>
            </a:r>
            <a:r>
              <a:rPr lang="ko-KR" dirty="0" err="1"/>
              <a:t>Doing</a:t>
            </a:r>
            <a:r>
              <a:rPr lang="ko-KR" dirty="0"/>
              <a:t> </a:t>
            </a:r>
            <a:r>
              <a:rPr lang="ko-KR" dirty="0" err="1"/>
              <a:t>Science</a:t>
            </a:r>
            <a:r>
              <a:rPr lang="ko-KR" dirty="0"/>
              <a:t>’-hypothesis, </a:t>
            </a:r>
            <a:r>
              <a:rPr lang="ko-KR" dirty="0" err="1"/>
              <a:t>experiments</a:t>
            </a:r>
            <a:r>
              <a:rPr lang="ko-KR" dirty="0"/>
              <a:t> and </a:t>
            </a:r>
            <a:r>
              <a:rPr lang="ko-KR" dirty="0" err="1"/>
              <a:t>disproof</a:t>
            </a:r>
            <a:endParaRPr dirty="0"/>
          </a:p>
        </p:txBody>
      </p:sp>
      <p:sp>
        <p:nvSpPr>
          <p:cNvPr id="462" name="Google Shape;462;p4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3. 과학하기 (Doing Science)</a:t>
            </a:r>
            <a:endParaRPr/>
          </a:p>
        </p:txBody>
      </p:sp>
      <p:sp>
        <p:nvSpPr>
          <p:cNvPr id="463" name="Google Shape;463;p4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36</a:t>
            </a:fld>
            <a:endParaRPr/>
          </a:p>
        </p:txBody>
      </p:sp>
      <p:sp>
        <p:nvSpPr>
          <p:cNvPr id="464" name="Google Shape;464;p43"/>
          <p:cNvSpPr txBox="1">
            <a:spLocks noGrp="1"/>
          </p:cNvSpPr>
          <p:nvPr>
            <p:ph type="body" idx="4294967295"/>
          </p:nvPr>
        </p:nvSpPr>
        <p:spPr>
          <a:xfrm>
            <a:off x="442452" y="1086754"/>
            <a:ext cx="7993626" cy="880038"/>
          </a:xfrm>
          <a:prstGeom prst="rect">
            <a:avLst/>
          </a:prstGeom>
          <a:noFill/>
          <a:ln>
            <a:noFill/>
          </a:ln>
        </p:spPr>
        <p:txBody>
          <a:bodyPr spcFirstLastPara="1" wrap="square" lIns="91425" tIns="45700" rIns="91425" bIns="45700" anchor="t" anchorCtr="0">
            <a:normAutofit fontScale="77500" lnSpcReduction="20000"/>
          </a:bodyPr>
          <a:lstStyle/>
          <a:p>
            <a:pPr marL="457200" lvl="0" indent="-355600" algn="l" rtl="0">
              <a:lnSpc>
                <a:spcPct val="110000"/>
              </a:lnSpc>
              <a:spcBef>
                <a:spcPts val="1000"/>
              </a:spcBef>
              <a:spcAft>
                <a:spcPts val="0"/>
              </a:spcAft>
              <a:buSzPts val="2000"/>
              <a:buFont typeface="Malgun Gothic"/>
              <a:buChar char="•"/>
            </a:pPr>
            <a:r>
              <a:rPr lang="ko-KR" dirty="0">
                <a:latin typeface="Malgun Gothic"/>
                <a:ea typeface="Malgun Gothic"/>
                <a:cs typeface="Malgun Gothic"/>
                <a:sym typeface="Malgun Gothic"/>
              </a:rPr>
              <a:t>과학적 방법</a:t>
            </a:r>
            <a:endParaRPr dirty="0">
              <a:latin typeface="Malgun Gothic"/>
              <a:ea typeface="Malgun Gothic"/>
              <a:cs typeface="Malgun Gothic"/>
              <a:sym typeface="Malgun Gothic"/>
            </a:endParaRPr>
          </a:p>
          <a:p>
            <a:pPr marL="914400" lvl="1" indent="-317500" algn="l" rtl="0">
              <a:lnSpc>
                <a:spcPct val="110000"/>
              </a:lnSpc>
              <a:spcBef>
                <a:spcPts val="500"/>
              </a:spcBef>
              <a:spcAft>
                <a:spcPts val="0"/>
              </a:spcAft>
              <a:buSzPts val="1400"/>
              <a:buFont typeface="Malgun Gothic"/>
              <a:buChar char="•"/>
            </a:pPr>
            <a:r>
              <a:rPr lang="ko-KR" dirty="0">
                <a:latin typeface="Malgun Gothic"/>
                <a:ea typeface="Malgun Gothic"/>
                <a:cs typeface="Malgun Gothic"/>
                <a:sym typeface="Malgun Gothic"/>
              </a:rPr>
              <a:t>가설적, 연역적: 일반적이고 보편적인 사실에서 특수한 사실, 원리를 찾는 것</a:t>
            </a:r>
            <a:endParaRPr dirty="0">
              <a:latin typeface="Malgun Gothic"/>
              <a:ea typeface="Malgun Gothic"/>
              <a:cs typeface="Malgun Gothic"/>
              <a:sym typeface="Malgun Gothic"/>
            </a:endParaRPr>
          </a:p>
          <a:p>
            <a:pPr marL="914400" lvl="1" indent="-317500" algn="l" rtl="0">
              <a:lnSpc>
                <a:spcPct val="110000"/>
              </a:lnSpc>
              <a:spcBef>
                <a:spcPts val="500"/>
              </a:spcBef>
              <a:spcAft>
                <a:spcPts val="0"/>
              </a:spcAft>
              <a:buSzPts val="1400"/>
              <a:buFont typeface="Malgun Gothic"/>
              <a:buChar char="•"/>
            </a:pPr>
            <a:r>
              <a:rPr lang="ko-KR" dirty="0">
                <a:latin typeface="Malgun Gothic"/>
                <a:ea typeface="Malgun Gothic"/>
                <a:cs typeface="Malgun Gothic"/>
                <a:sym typeface="Malgun Gothic"/>
              </a:rPr>
              <a:t>귀납적: 특수한 사실에서 일반적인 사실을 끌어 내는 것</a:t>
            </a:r>
            <a:endParaRPr dirty="0">
              <a:latin typeface="Malgun Gothic"/>
              <a:ea typeface="Malgun Gothic"/>
              <a:cs typeface="Malgun Gothic"/>
              <a:sym typeface="Malgun Gothic"/>
            </a:endParaRPr>
          </a:p>
        </p:txBody>
      </p:sp>
      <p:sp>
        <p:nvSpPr>
          <p:cNvPr id="465" name="Google Shape;465;p43"/>
          <p:cNvSpPr/>
          <p:nvPr/>
        </p:nvSpPr>
        <p:spPr>
          <a:xfrm>
            <a:off x="3403582" y="2170515"/>
            <a:ext cx="2238435" cy="420185"/>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dirty="0">
                <a:latin typeface="Malgun Gothic"/>
                <a:ea typeface="Malgun Gothic"/>
                <a:cs typeface="Malgun Gothic"/>
                <a:sym typeface="Malgun Gothic"/>
              </a:rPr>
              <a:t>Observations, previous </a:t>
            </a:r>
            <a:r>
              <a:rPr lang="ko-KR" sz="1200" dirty="0" err="1">
                <a:latin typeface="Malgun Gothic"/>
                <a:ea typeface="Malgun Gothic"/>
                <a:cs typeface="Malgun Gothic"/>
                <a:sym typeface="Malgun Gothic"/>
              </a:rPr>
              <a:t>work</a:t>
            </a:r>
            <a:r>
              <a:rPr lang="ko-KR" sz="1200" dirty="0">
                <a:latin typeface="Malgun Gothic"/>
                <a:ea typeface="Malgun Gothic"/>
                <a:cs typeface="Malgun Gothic"/>
                <a:sym typeface="Malgun Gothic"/>
              </a:rPr>
              <a:t>, ‘intuition’</a:t>
            </a:r>
            <a:endParaRPr sz="1200" dirty="0">
              <a:latin typeface="Malgun Gothic"/>
              <a:ea typeface="Malgun Gothic"/>
              <a:cs typeface="Malgun Gothic"/>
              <a:sym typeface="Malgun Gothic"/>
            </a:endParaRPr>
          </a:p>
        </p:txBody>
      </p:sp>
      <p:sp>
        <p:nvSpPr>
          <p:cNvPr id="466" name="Google Shape;466;p43"/>
          <p:cNvSpPr/>
          <p:nvPr/>
        </p:nvSpPr>
        <p:spPr>
          <a:xfrm>
            <a:off x="3645300" y="2838925"/>
            <a:ext cx="1755000" cy="3198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dirty="0">
                <a:latin typeface="Malgun Gothic"/>
                <a:ea typeface="Malgun Gothic"/>
                <a:cs typeface="Malgun Gothic"/>
                <a:sym typeface="Malgun Gothic"/>
              </a:rPr>
              <a:t>Hypothesis</a:t>
            </a:r>
            <a:endParaRPr dirty="0">
              <a:latin typeface="Malgun Gothic"/>
              <a:ea typeface="Malgun Gothic"/>
              <a:cs typeface="Malgun Gothic"/>
              <a:sym typeface="Malgun Gothic"/>
            </a:endParaRPr>
          </a:p>
        </p:txBody>
      </p:sp>
      <p:sp>
        <p:nvSpPr>
          <p:cNvPr id="467" name="Google Shape;467;p43"/>
          <p:cNvSpPr/>
          <p:nvPr/>
        </p:nvSpPr>
        <p:spPr>
          <a:xfrm>
            <a:off x="3112050" y="3359766"/>
            <a:ext cx="2821500" cy="3198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dirty="0">
                <a:latin typeface="Malgun Gothic"/>
                <a:ea typeface="Malgun Gothic"/>
                <a:cs typeface="Malgun Gothic"/>
                <a:sym typeface="Malgun Gothic"/>
              </a:rPr>
              <a:t>Prediction </a:t>
            </a:r>
            <a:r>
              <a:rPr lang="ko-KR" dirty="0" err="1">
                <a:latin typeface="Malgun Gothic"/>
                <a:ea typeface="Malgun Gothic"/>
                <a:cs typeface="Malgun Gothic"/>
                <a:sym typeface="Malgun Gothic"/>
              </a:rPr>
              <a:t>from</a:t>
            </a:r>
            <a:r>
              <a:rPr lang="ko-KR" dirty="0">
                <a:latin typeface="Malgun Gothic"/>
                <a:ea typeface="Malgun Gothic"/>
                <a:cs typeface="Malgun Gothic"/>
                <a:sym typeface="Malgun Gothic"/>
              </a:rPr>
              <a:t> hypothesis</a:t>
            </a:r>
            <a:endParaRPr dirty="0">
              <a:latin typeface="Malgun Gothic"/>
              <a:ea typeface="Malgun Gothic"/>
              <a:cs typeface="Malgun Gothic"/>
              <a:sym typeface="Malgun Gothic"/>
            </a:endParaRPr>
          </a:p>
        </p:txBody>
      </p:sp>
      <p:sp>
        <p:nvSpPr>
          <p:cNvPr id="468" name="Google Shape;468;p43"/>
          <p:cNvSpPr/>
          <p:nvPr/>
        </p:nvSpPr>
        <p:spPr>
          <a:xfrm>
            <a:off x="3112050" y="3870137"/>
            <a:ext cx="2821500" cy="3198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dirty="0" err="1">
                <a:latin typeface="Malgun Gothic"/>
                <a:ea typeface="Malgun Gothic"/>
                <a:cs typeface="Malgun Gothic"/>
                <a:sym typeface="Malgun Gothic"/>
              </a:rPr>
              <a:t>Test</a:t>
            </a:r>
            <a:r>
              <a:rPr lang="ko-KR" dirty="0">
                <a:latin typeface="Malgun Gothic"/>
                <a:ea typeface="Malgun Gothic"/>
                <a:cs typeface="Malgun Gothic"/>
                <a:sym typeface="Malgun Gothic"/>
              </a:rPr>
              <a:t> of </a:t>
            </a:r>
            <a:r>
              <a:rPr lang="ko-KR" dirty="0" err="1">
                <a:latin typeface="Malgun Gothic"/>
                <a:ea typeface="Malgun Gothic"/>
                <a:cs typeface="Malgun Gothic"/>
                <a:sym typeface="Malgun Gothic"/>
              </a:rPr>
              <a:t>prediction</a:t>
            </a:r>
            <a:endParaRPr dirty="0">
              <a:latin typeface="Malgun Gothic"/>
              <a:ea typeface="Malgun Gothic"/>
              <a:cs typeface="Malgun Gothic"/>
              <a:sym typeface="Malgun Gothic"/>
            </a:endParaRPr>
          </a:p>
        </p:txBody>
      </p:sp>
      <p:sp>
        <p:nvSpPr>
          <p:cNvPr id="469" name="Google Shape;469;p43"/>
          <p:cNvSpPr/>
          <p:nvPr/>
        </p:nvSpPr>
        <p:spPr>
          <a:xfrm>
            <a:off x="1033350" y="4616591"/>
            <a:ext cx="3279600" cy="3198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dirty="0" err="1">
                <a:latin typeface="Malgun Gothic"/>
                <a:ea typeface="Malgun Gothic"/>
                <a:cs typeface="Malgun Gothic"/>
                <a:sym typeface="Malgun Gothic"/>
              </a:rPr>
              <a:t>Result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consistent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with</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prediction</a:t>
            </a:r>
            <a:endParaRPr dirty="0">
              <a:latin typeface="Malgun Gothic"/>
              <a:ea typeface="Malgun Gothic"/>
              <a:cs typeface="Malgun Gothic"/>
              <a:sym typeface="Malgun Gothic"/>
            </a:endParaRPr>
          </a:p>
        </p:txBody>
      </p:sp>
      <p:sp>
        <p:nvSpPr>
          <p:cNvPr id="470" name="Google Shape;470;p43"/>
          <p:cNvSpPr/>
          <p:nvPr/>
        </p:nvSpPr>
        <p:spPr>
          <a:xfrm>
            <a:off x="4740625" y="4616591"/>
            <a:ext cx="3279600" cy="3198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dirty="0" err="1">
                <a:latin typeface="Malgun Gothic"/>
                <a:ea typeface="Malgun Gothic"/>
                <a:cs typeface="Malgun Gothic"/>
                <a:sym typeface="Malgun Gothic"/>
              </a:rPr>
              <a:t>Result</a:t>
            </a:r>
            <a:r>
              <a:rPr lang="ko-KR" dirty="0">
                <a:latin typeface="Malgun Gothic"/>
                <a:ea typeface="Malgun Gothic"/>
                <a:cs typeface="Malgun Gothic"/>
                <a:sym typeface="Malgun Gothic"/>
              </a:rPr>
              <a:t> </a:t>
            </a:r>
            <a:r>
              <a:rPr lang="ko-KR" b="1" dirty="0" err="1">
                <a:latin typeface="Malgun Gothic"/>
                <a:ea typeface="Malgun Gothic"/>
                <a:cs typeface="Malgun Gothic"/>
                <a:sym typeface="Malgun Gothic"/>
              </a:rPr>
              <a:t>not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consistent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with</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prediction</a:t>
            </a:r>
            <a:endParaRPr dirty="0">
              <a:latin typeface="Malgun Gothic"/>
              <a:ea typeface="Malgun Gothic"/>
              <a:cs typeface="Malgun Gothic"/>
              <a:sym typeface="Malgun Gothic"/>
            </a:endParaRPr>
          </a:p>
        </p:txBody>
      </p:sp>
      <p:sp>
        <p:nvSpPr>
          <p:cNvPr id="471" name="Google Shape;471;p43"/>
          <p:cNvSpPr/>
          <p:nvPr/>
        </p:nvSpPr>
        <p:spPr>
          <a:xfrm>
            <a:off x="1033350" y="5162338"/>
            <a:ext cx="3279600" cy="3198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dirty="0">
                <a:latin typeface="Malgun Gothic"/>
                <a:ea typeface="Malgun Gothic"/>
                <a:cs typeface="Malgun Gothic"/>
                <a:sym typeface="Malgun Gothic"/>
              </a:rPr>
              <a:t>Hypothesis </a:t>
            </a:r>
            <a:r>
              <a:rPr lang="ko-KR" dirty="0" err="1">
                <a:latin typeface="Malgun Gothic"/>
                <a:ea typeface="Malgun Gothic"/>
                <a:cs typeface="Malgun Gothic"/>
                <a:sym typeface="Malgun Gothic"/>
              </a:rPr>
              <a:t>survives</a:t>
            </a:r>
            <a:r>
              <a:rPr lang="ko-KR" dirty="0">
                <a:latin typeface="Malgun Gothic"/>
                <a:ea typeface="Malgun Gothic"/>
                <a:cs typeface="Malgun Gothic"/>
                <a:sym typeface="Malgun Gothic"/>
              </a:rPr>
              <a:t> and </a:t>
            </a:r>
            <a:r>
              <a:rPr lang="ko-KR" dirty="0" err="1">
                <a:latin typeface="Malgun Gothic"/>
                <a:ea typeface="Malgun Gothic"/>
                <a:cs typeface="Malgun Gothic"/>
                <a:sym typeface="Malgun Gothic"/>
              </a:rPr>
              <a:t>is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retained</a:t>
            </a:r>
            <a:endParaRPr dirty="0">
              <a:latin typeface="Malgun Gothic"/>
              <a:ea typeface="Malgun Gothic"/>
              <a:cs typeface="Malgun Gothic"/>
              <a:sym typeface="Malgun Gothic"/>
            </a:endParaRPr>
          </a:p>
        </p:txBody>
      </p:sp>
      <p:sp>
        <p:nvSpPr>
          <p:cNvPr id="472" name="Google Shape;472;p43"/>
          <p:cNvSpPr/>
          <p:nvPr/>
        </p:nvSpPr>
        <p:spPr>
          <a:xfrm>
            <a:off x="4740625" y="5162338"/>
            <a:ext cx="3279600" cy="3198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dirty="0">
                <a:latin typeface="Malgun Gothic"/>
                <a:ea typeface="Malgun Gothic"/>
                <a:cs typeface="Malgun Gothic"/>
                <a:sym typeface="Malgun Gothic"/>
              </a:rPr>
              <a:t>Hypothesis </a:t>
            </a:r>
            <a:r>
              <a:rPr lang="ko-KR" dirty="0" err="1">
                <a:latin typeface="Malgun Gothic"/>
                <a:ea typeface="Malgun Gothic"/>
                <a:cs typeface="Malgun Gothic"/>
                <a:sym typeface="Malgun Gothic"/>
              </a:rPr>
              <a:t>is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rejected</a:t>
            </a:r>
            <a:endParaRPr dirty="0">
              <a:latin typeface="Malgun Gothic"/>
              <a:ea typeface="Malgun Gothic"/>
              <a:cs typeface="Malgun Gothic"/>
              <a:sym typeface="Malgun Gothic"/>
            </a:endParaRPr>
          </a:p>
        </p:txBody>
      </p:sp>
      <p:sp>
        <p:nvSpPr>
          <p:cNvPr id="473" name="Google Shape;473;p43"/>
          <p:cNvSpPr/>
          <p:nvPr/>
        </p:nvSpPr>
        <p:spPr>
          <a:xfrm>
            <a:off x="2039100" y="5637250"/>
            <a:ext cx="4967400" cy="4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dirty="0" err="1">
                <a:latin typeface="Malgun Gothic"/>
                <a:ea typeface="Malgun Gothic"/>
                <a:cs typeface="Malgun Gothic"/>
                <a:sym typeface="Malgun Gothic"/>
              </a:rPr>
              <a:t>Figure</a:t>
            </a:r>
            <a:r>
              <a:rPr lang="ko-KR" dirty="0">
                <a:latin typeface="Malgun Gothic"/>
                <a:ea typeface="Malgun Gothic"/>
                <a:cs typeface="Malgun Gothic"/>
                <a:sym typeface="Malgun Gothic"/>
              </a:rPr>
              <a:t> The </a:t>
            </a:r>
            <a:r>
              <a:rPr lang="ko-KR" dirty="0" err="1">
                <a:latin typeface="Malgun Gothic"/>
                <a:ea typeface="Malgun Gothic"/>
                <a:cs typeface="Malgun Gothic"/>
                <a:sym typeface="Malgun Gothic"/>
              </a:rPr>
              <a:t>process</a:t>
            </a:r>
            <a:r>
              <a:rPr lang="ko-KR" dirty="0">
                <a:latin typeface="Malgun Gothic"/>
                <a:ea typeface="Malgun Gothic"/>
                <a:cs typeface="Malgun Gothic"/>
                <a:sym typeface="Malgun Gothic"/>
              </a:rPr>
              <a:t> of hypothesis </a:t>
            </a:r>
            <a:r>
              <a:rPr lang="ko-KR" dirty="0" err="1">
                <a:latin typeface="Malgun Gothic"/>
                <a:ea typeface="Malgun Gothic"/>
                <a:cs typeface="Malgun Gothic"/>
                <a:sym typeface="Malgun Gothic"/>
              </a:rPr>
              <a:t>formulation</a:t>
            </a:r>
            <a:r>
              <a:rPr lang="ko-KR" dirty="0">
                <a:latin typeface="Malgun Gothic"/>
                <a:ea typeface="Malgun Gothic"/>
                <a:cs typeface="Malgun Gothic"/>
                <a:sym typeface="Malgun Gothic"/>
              </a:rPr>
              <a:t> and </a:t>
            </a:r>
            <a:r>
              <a:rPr lang="ko-KR" dirty="0" err="1">
                <a:latin typeface="Malgun Gothic"/>
                <a:ea typeface="Malgun Gothic"/>
                <a:cs typeface="Malgun Gothic"/>
                <a:sym typeface="Malgun Gothic"/>
              </a:rPr>
              <a:t>testing</a:t>
            </a:r>
            <a:endParaRPr dirty="0">
              <a:latin typeface="Malgun Gothic"/>
              <a:ea typeface="Malgun Gothic"/>
              <a:cs typeface="Malgun Gothic"/>
              <a:sym typeface="Malgun Gothic"/>
            </a:endParaRPr>
          </a:p>
        </p:txBody>
      </p:sp>
      <p:cxnSp>
        <p:nvCxnSpPr>
          <p:cNvPr id="474" name="Google Shape;474;p43"/>
          <p:cNvCxnSpPr>
            <a:cxnSpLocks/>
            <a:stCxn id="465" idx="2"/>
            <a:endCxn id="466" idx="0"/>
          </p:cNvCxnSpPr>
          <p:nvPr/>
        </p:nvCxnSpPr>
        <p:spPr>
          <a:xfrm>
            <a:off x="4522800" y="2590700"/>
            <a:ext cx="0" cy="248225"/>
          </a:xfrm>
          <a:prstGeom prst="straightConnector1">
            <a:avLst/>
          </a:prstGeom>
          <a:noFill/>
          <a:ln w="9525" cap="flat" cmpd="sng">
            <a:solidFill>
              <a:schemeClr val="dk2"/>
            </a:solidFill>
            <a:prstDash val="solid"/>
            <a:round/>
            <a:headEnd type="none" w="med" len="med"/>
            <a:tailEnd type="triangle" w="med" len="med"/>
          </a:ln>
        </p:spPr>
      </p:cxnSp>
      <p:cxnSp>
        <p:nvCxnSpPr>
          <p:cNvPr id="475" name="Google Shape;475;p43"/>
          <p:cNvCxnSpPr>
            <a:stCxn id="466" idx="2"/>
            <a:endCxn id="467" idx="0"/>
          </p:cNvCxnSpPr>
          <p:nvPr/>
        </p:nvCxnSpPr>
        <p:spPr>
          <a:xfrm>
            <a:off x="4522800" y="3158725"/>
            <a:ext cx="0" cy="201000"/>
          </a:xfrm>
          <a:prstGeom prst="straightConnector1">
            <a:avLst/>
          </a:prstGeom>
          <a:noFill/>
          <a:ln w="9525" cap="flat" cmpd="sng">
            <a:solidFill>
              <a:schemeClr val="dk2"/>
            </a:solidFill>
            <a:prstDash val="solid"/>
            <a:round/>
            <a:headEnd type="none" w="med" len="med"/>
            <a:tailEnd type="triangle" w="med" len="med"/>
          </a:ln>
        </p:spPr>
      </p:cxnSp>
      <p:cxnSp>
        <p:nvCxnSpPr>
          <p:cNvPr id="476" name="Google Shape;476;p43"/>
          <p:cNvCxnSpPr>
            <a:endCxn id="468" idx="0"/>
          </p:cNvCxnSpPr>
          <p:nvPr/>
        </p:nvCxnSpPr>
        <p:spPr>
          <a:xfrm>
            <a:off x="4522800" y="3679637"/>
            <a:ext cx="0" cy="190500"/>
          </a:xfrm>
          <a:prstGeom prst="straightConnector1">
            <a:avLst/>
          </a:prstGeom>
          <a:noFill/>
          <a:ln w="9525" cap="flat" cmpd="sng">
            <a:solidFill>
              <a:schemeClr val="dk2"/>
            </a:solidFill>
            <a:prstDash val="solid"/>
            <a:round/>
            <a:headEnd type="none" w="med" len="med"/>
            <a:tailEnd type="triangle" w="med" len="med"/>
          </a:ln>
        </p:spPr>
      </p:cxnSp>
      <p:cxnSp>
        <p:nvCxnSpPr>
          <p:cNvPr id="477" name="Google Shape;477;p43"/>
          <p:cNvCxnSpPr>
            <a:stCxn id="468" idx="2"/>
            <a:endCxn id="469" idx="0"/>
          </p:cNvCxnSpPr>
          <p:nvPr/>
        </p:nvCxnSpPr>
        <p:spPr>
          <a:xfrm rot="5400000">
            <a:off x="3384750" y="3478487"/>
            <a:ext cx="426600" cy="1849500"/>
          </a:xfrm>
          <a:prstGeom prst="bentConnector3">
            <a:avLst>
              <a:gd name="adj1" fmla="val 50006"/>
            </a:avLst>
          </a:prstGeom>
          <a:noFill/>
          <a:ln w="9525" cap="flat" cmpd="sng">
            <a:solidFill>
              <a:schemeClr val="dk2"/>
            </a:solidFill>
            <a:prstDash val="solid"/>
            <a:round/>
            <a:headEnd type="none" w="med" len="med"/>
            <a:tailEnd type="triangle" w="med" len="med"/>
          </a:ln>
        </p:spPr>
      </p:cxnSp>
      <p:cxnSp>
        <p:nvCxnSpPr>
          <p:cNvPr id="478" name="Google Shape;478;p43"/>
          <p:cNvCxnSpPr>
            <a:stCxn id="468" idx="2"/>
            <a:endCxn id="470" idx="0"/>
          </p:cNvCxnSpPr>
          <p:nvPr/>
        </p:nvCxnSpPr>
        <p:spPr>
          <a:xfrm rot="-5400000" flipH="1">
            <a:off x="5238300" y="3474437"/>
            <a:ext cx="426600" cy="1857600"/>
          </a:xfrm>
          <a:prstGeom prst="bentConnector3">
            <a:avLst>
              <a:gd name="adj1" fmla="val 50006"/>
            </a:avLst>
          </a:prstGeom>
          <a:noFill/>
          <a:ln w="9525" cap="flat" cmpd="sng">
            <a:solidFill>
              <a:schemeClr val="dk2"/>
            </a:solidFill>
            <a:prstDash val="solid"/>
            <a:round/>
            <a:headEnd type="none" w="med" len="med"/>
            <a:tailEnd type="triangle" w="med" len="med"/>
          </a:ln>
        </p:spPr>
      </p:cxnSp>
      <p:cxnSp>
        <p:nvCxnSpPr>
          <p:cNvPr id="479" name="Google Shape;479;p43"/>
          <p:cNvCxnSpPr>
            <a:stCxn id="469" idx="2"/>
            <a:endCxn id="471" idx="0"/>
          </p:cNvCxnSpPr>
          <p:nvPr/>
        </p:nvCxnSpPr>
        <p:spPr>
          <a:xfrm>
            <a:off x="2673150" y="4936391"/>
            <a:ext cx="0" cy="225900"/>
          </a:xfrm>
          <a:prstGeom prst="straightConnector1">
            <a:avLst/>
          </a:prstGeom>
          <a:noFill/>
          <a:ln w="9525" cap="flat" cmpd="sng">
            <a:solidFill>
              <a:schemeClr val="dk2"/>
            </a:solidFill>
            <a:prstDash val="solid"/>
            <a:round/>
            <a:headEnd type="none" w="med" len="med"/>
            <a:tailEnd type="triangle" w="med" len="med"/>
          </a:ln>
        </p:spPr>
      </p:cxnSp>
      <p:cxnSp>
        <p:nvCxnSpPr>
          <p:cNvPr id="480" name="Google Shape;480;p43"/>
          <p:cNvCxnSpPr>
            <a:stCxn id="470" idx="2"/>
            <a:endCxn id="472" idx="0"/>
          </p:cNvCxnSpPr>
          <p:nvPr/>
        </p:nvCxnSpPr>
        <p:spPr>
          <a:xfrm>
            <a:off x="6380425" y="4936391"/>
            <a:ext cx="0" cy="225900"/>
          </a:xfrm>
          <a:prstGeom prst="straightConnector1">
            <a:avLst/>
          </a:prstGeom>
          <a:noFill/>
          <a:ln w="9525" cap="flat" cmpd="sng">
            <a:solidFill>
              <a:schemeClr val="dk2"/>
            </a:solidFill>
            <a:prstDash val="solid"/>
            <a:round/>
            <a:headEnd type="none" w="med" len="med"/>
            <a:tailEnd type="triangle" w="med" len="med"/>
          </a:ln>
        </p:spPr>
      </p:cxnSp>
      <p:sp>
        <p:nvSpPr>
          <p:cNvPr id="481" name="Google Shape;481;p43"/>
          <p:cNvSpPr txBox="1"/>
          <p:nvPr/>
        </p:nvSpPr>
        <p:spPr>
          <a:xfrm>
            <a:off x="6380425" y="2838925"/>
            <a:ext cx="1473300" cy="319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3300"/>
              </a:buClr>
              <a:buSzPts val="2400"/>
              <a:buFont typeface="Arial"/>
              <a:buNone/>
            </a:pPr>
            <a:r>
              <a:rPr lang="ko-KR" b="1" i="0" u="none" strike="noStrike" cap="none">
                <a:solidFill>
                  <a:schemeClr val="dk1"/>
                </a:solidFill>
                <a:latin typeface="Malgun Gothic"/>
                <a:ea typeface="Malgun Gothic"/>
                <a:cs typeface="Malgun Gothic"/>
                <a:sym typeface="Malgun Gothic"/>
              </a:rPr>
              <a:t>가설 </a:t>
            </a:r>
            <a:endParaRPr b="1" i="0" u="none" strike="noStrike" cap="none">
              <a:solidFill>
                <a:schemeClr val="dk1"/>
              </a:solidFill>
              <a:latin typeface="Malgun Gothic"/>
              <a:ea typeface="Malgun Gothic"/>
              <a:cs typeface="Malgun Gothic"/>
              <a:sym typeface="Malgun Gothic"/>
            </a:endParaRPr>
          </a:p>
        </p:txBody>
      </p:sp>
      <p:sp>
        <p:nvSpPr>
          <p:cNvPr id="482" name="Google Shape;482;p43"/>
          <p:cNvSpPr txBox="1"/>
          <p:nvPr/>
        </p:nvSpPr>
        <p:spPr>
          <a:xfrm>
            <a:off x="6380425" y="3870137"/>
            <a:ext cx="2821500" cy="31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3399"/>
              </a:buClr>
              <a:buSzPts val="2400"/>
              <a:buFont typeface="Arial"/>
              <a:buNone/>
            </a:pPr>
            <a:r>
              <a:rPr lang="ko-KR" b="1">
                <a:solidFill>
                  <a:schemeClr val="dk1"/>
                </a:solidFill>
                <a:latin typeface="Malgun Gothic"/>
                <a:ea typeface="Malgun Gothic"/>
                <a:cs typeface="Malgun Gothic"/>
                <a:sym typeface="Malgun Gothic"/>
              </a:rPr>
              <a:t>표본, 실험을 통해 검정</a:t>
            </a:r>
            <a:endParaRPr b="1" i="0" u="none" strike="noStrike" cap="none">
              <a:solidFill>
                <a:schemeClr val="dk1"/>
              </a:solidFill>
              <a:latin typeface="Malgun Gothic"/>
              <a:ea typeface="Malgun Gothic"/>
              <a:cs typeface="Malgun Gothic"/>
              <a:sym typeface="Malgun Gothic"/>
            </a:endParaRPr>
          </a:p>
        </p:txBody>
      </p:sp>
      <p:cxnSp>
        <p:nvCxnSpPr>
          <p:cNvPr id="483" name="Google Shape;483;p43"/>
          <p:cNvCxnSpPr>
            <a:stCxn id="466" idx="3"/>
            <a:endCxn id="481" idx="1"/>
          </p:cNvCxnSpPr>
          <p:nvPr/>
        </p:nvCxnSpPr>
        <p:spPr>
          <a:xfrm>
            <a:off x="5400300" y="2998825"/>
            <a:ext cx="980100" cy="0"/>
          </a:xfrm>
          <a:prstGeom prst="straightConnector1">
            <a:avLst/>
          </a:prstGeom>
          <a:noFill/>
          <a:ln w="9525" cap="flat" cmpd="sng">
            <a:solidFill>
              <a:schemeClr val="dk2"/>
            </a:solidFill>
            <a:prstDash val="solid"/>
            <a:round/>
            <a:headEnd type="none" w="med" len="med"/>
            <a:tailEnd type="none" w="med" len="med"/>
          </a:ln>
        </p:spPr>
      </p:cxnSp>
      <p:cxnSp>
        <p:nvCxnSpPr>
          <p:cNvPr id="484" name="Google Shape;484;p43"/>
          <p:cNvCxnSpPr>
            <a:stCxn id="468" idx="3"/>
            <a:endCxn id="482" idx="1"/>
          </p:cNvCxnSpPr>
          <p:nvPr/>
        </p:nvCxnSpPr>
        <p:spPr>
          <a:xfrm>
            <a:off x="5933550" y="4030037"/>
            <a:ext cx="447000" cy="0"/>
          </a:xfrm>
          <a:prstGeom prst="straightConnector1">
            <a:avLst/>
          </a:prstGeom>
          <a:noFill/>
          <a:ln w="9525" cap="flat" cmpd="sng">
            <a:solidFill>
              <a:schemeClr val="dk2"/>
            </a:solidFill>
            <a:prstDash val="solid"/>
            <a:round/>
            <a:headEnd type="none" w="med" len="med"/>
            <a:tailEnd type="none" w="med" len="med"/>
          </a:ln>
        </p:spPr>
      </p:cxnSp>
      <p:sp>
        <p:nvSpPr>
          <p:cNvPr id="2" name="TextBox 1">
            <a:extLst>
              <a:ext uri="{FF2B5EF4-FFF2-40B4-BE49-F238E27FC236}">
                <a16:creationId xmlns:a16="http://schemas.microsoft.com/office/drawing/2014/main" id="{FA3DD1BD-18AA-CCE9-B9BB-772D3A8777EE}"/>
              </a:ext>
            </a:extLst>
          </p:cNvPr>
          <p:cNvSpPr txBox="1"/>
          <p:nvPr/>
        </p:nvSpPr>
        <p:spPr>
          <a:xfrm>
            <a:off x="315627" y="3412256"/>
            <a:ext cx="2703246" cy="707886"/>
          </a:xfrm>
          <a:prstGeom prst="rect">
            <a:avLst/>
          </a:prstGeom>
          <a:noFill/>
        </p:spPr>
        <p:txBody>
          <a:bodyPr wrap="square" rtlCol="0">
            <a:spAutoFit/>
          </a:bodyPr>
          <a:lstStyle/>
          <a:p>
            <a:pPr marL="171450" indent="-171450" algn="just">
              <a:buFont typeface="Wingdings" panose="05000000000000000000" pitchFamily="2" charset="2"/>
              <a:buChar char="§"/>
            </a:pPr>
            <a:r>
              <a:rPr lang="ko-KR" altLang="en-US" sz="1000" dirty="0">
                <a:latin typeface="한컴산뜻돋움" panose="02000000000000000000" pitchFamily="2" charset="-127"/>
                <a:ea typeface="한컴산뜻돋움" panose="02000000000000000000" pitchFamily="2" charset="-127"/>
              </a:rPr>
              <a:t>가설이 맞는지 틀렸는지 즉각적으로 알 수 없다</a:t>
            </a:r>
            <a:r>
              <a:rPr lang="en-US" altLang="ko-KR" sz="1000" dirty="0">
                <a:latin typeface="한컴산뜻돋움" panose="02000000000000000000" pitchFamily="2" charset="-127"/>
                <a:ea typeface="한컴산뜻돋움" panose="02000000000000000000" pitchFamily="2" charset="-127"/>
              </a:rPr>
              <a:t>. </a:t>
            </a:r>
            <a:r>
              <a:rPr lang="ko-KR" altLang="en-US" sz="1000" dirty="0">
                <a:latin typeface="한컴산뜻돋움" panose="02000000000000000000" pitchFamily="2" charset="-127"/>
                <a:ea typeface="한컴산뜻돋움" panose="02000000000000000000" pitchFamily="2" charset="-127"/>
              </a:rPr>
              <a:t>따라서 그 가설로 부터 성립된 예측</a:t>
            </a:r>
            <a:r>
              <a:rPr lang="en-US" altLang="ko-KR" sz="1000" dirty="0">
                <a:latin typeface="한컴산뜻돋움" panose="02000000000000000000" pitchFamily="2" charset="-127"/>
                <a:ea typeface="한컴산뜻돋움" panose="02000000000000000000" pitchFamily="2" charset="-127"/>
              </a:rPr>
              <a:t>(Prediction)</a:t>
            </a:r>
            <a:r>
              <a:rPr lang="ko-KR" altLang="en-US" sz="1000" dirty="0">
                <a:latin typeface="한컴산뜻돋움" panose="02000000000000000000" pitchFamily="2" charset="-127"/>
                <a:ea typeface="한컴산뜻돋움" panose="02000000000000000000" pitchFamily="2" charset="-127"/>
              </a:rPr>
              <a:t>은</a:t>
            </a:r>
            <a:r>
              <a:rPr lang="en-US" altLang="ko-KR" sz="1000" dirty="0">
                <a:latin typeface="한컴산뜻돋움" panose="02000000000000000000" pitchFamily="2" charset="-127"/>
                <a:ea typeface="한컴산뜻돋움" panose="02000000000000000000" pitchFamily="2" charset="-127"/>
              </a:rPr>
              <a:t> </a:t>
            </a:r>
            <a:r>
              <a:rPr lang="ko-KR" altLang="en-US" sz="1000" dirty="0">
                <a:latin typeface="한컴산뜻돋움" panose="02000000000000000000" pitchFamily="2" charset="-127"/>
                <a:ea typeface="한컴산뜻돋움" panose="02000000000000000000" pitchFamily="2" charset="-127"/>
              </a:rPr>
              <a:t>더 많은 표본 추출이나 실험을 통하여 검정된다</a:t>
            </a:r>
            <a:r>
              <a:rPr lang="en-US" altLang="ko-KR" sz="1000" dirty="0">
                <a:latin typeface="한컴산뜻돋움" panose="02000000000000000000" pitchFamily="2" charset="-127"/>
                <a:ea typeface="한컴산뜻돋움" panose="02000000000000000000" pitchFamily="2" charset="-127"/>
              </a:rPr>
              <a:t>.</a:t>
            </a:r>
            <a:endParaRPr lang="ko-KR" altLang="en-US" sz="1000" dirty="0">
              <a:latin typeface="한컴산뜻돋움" panose="02000000000000000000" pitchFamily="2" charset="-127"/>
              <a:ea typeface="한컴산뜻돋움" panose="02000000000000000000" pitchFamily="2" charset="-127"/>
            </a:endParaRPr>
          </a:p>
        </p:txBody>
      </p:sp>
      <p:sp>
        <p:nvSpPr>
          <p:cNvPr id="4" name="TextBox 3">
            <a:extLst>
              <a:ext uri="{FF2B5EF4-FFF2-40B4-BE49-F238E27FC236}">
                <a16:creationId xmlns:a16="http://schemas.microsoft.com/office/drawing/2014/main" id="{379CE0EB-2625-F863-AA2A-938A00B2E43D}"/>
              </a:ext>
            </a:extLst>
          </p:cNvPr>
          <p:cNvSpPr txBox="1"/>
          <p:nvPr/>
        </p:nvSpPr>
        <p:spPr>
          <a:xfrm>
            <a:off x="5642017" y="2069702"/>
            <a:ext cx="3214191" cy="707886"/>
          </a:xfrm>
          <a:prstGeom prst="rect">
            <a:avLst/>
          </a:prstGeom>
          <a:no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ko-KR" altLang="en-US" sz="1000" b="0" i="0" u="none" strike="noStrike" kern="0" cap="none" spc="0" normalizeH="0" baseline="0" noProof="0" dirty="0">
                <a:ln>
                  <a:noFill/>
                </a:ln>
                <a:solidFill>
                  <a:srgbClr val="000000"/>
                </a:solidFill>
                <a:effectLst/>
                <a:uLnTx/>
                <a:uFillTx/>
                <a:latin typeface="한컴산뜻돋움" panose="02000000000000000000" pitchFamily="2" charset="-127"/>
                <a:ea typeface="한컴산뜻돋움" panose="02000000000000000000" pitchFamily="2" charset="-127"/>
                <a:cs typeface="Arial"/>
                <a:sym typeface="Arial"/>
              </a:rPr>
              <a:t>사람이 자연 세상을 관찰하거나 표본추출을 한 후에 가능한 모든 정보를 이용하여 시스템이 어떤 기능을 하는지에 대해서 직관적이고 논리적 추측을 하는 것</a:t>
            </a:r>
            <a:r>
              <a:rPr lang="en-US" altLang="ko-KR" sz="1000" dirty="0">
                <a:latin typeface="한컴산뜻돋움" panose="02000000000000000000" pitchFamily="2" charset="-127"/>
                <a:ea typeface="한컴산뜻돋움" panose="02000000000000000000" pitchFamily="2" charset="-127"/>
              </a:rPr>
              <a:t>.</a:t>
            </a:r>
            <a:r>
              <a:rPr lang="ko-KR" altLang="en-US" sz="1000" dirty="0">
                <a:latin typeface="한컴산뜻돋움" panose="02000000000000000000" pitchFamily="2" charset="-127"/>
                <a:ea typeface="한컴산뜻돋움" panose="02000000000000000000" pitchFamily="2" charset="-127"/>
              </a:rPr>
              <a:t> 이 추측을 가설이라 함</a:t>
            </a:r>
            <a:r>
              <a:rPr lang="en-US" altLang="ko-KR" sz="1000" dirty="0">
                <a:latin typeface="한컴산뜻돋움" panose="02000000000000000000" pitchFamily="2" charset="-127"/>
                <a:ea typeface="한컴산뜻돋움" panose="02000000000000000000" pitchFamily="2" charset="-127"/>
              </a:rPr>
              <a:t>.</a:t>
            </a:r>
            <a:endParaRPr kumimoji="0" lang="en-US" altLang="ko-KR" sz="1000" b="0" i="0" u="none" strike="noStrike" kern="0" cap="none" spc="0" normalizeH="0" baseline="0" noProof="0" dirty="0">
              <a:ln>
                <a:noFill/>
              </a:ln>
              <a:solidFill>
                <a:srgbClr val="000000"/>
              </a:solidFill>
              <a:effectLst/>
              <a:uLnTx/>
              <a:uFillTx/>
              <a:latin typeface="한컴산뜻돋움" panose="02000000000000000000" pitchFamily="2" charset="-127"/>
              <a:ea typeface="한컴산뜻돋움" panose="02000000000000000000" pitchFamily="2" charset="-127"/>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4"/>
          <p:cNvSpPr txBox="1">
            <a:spLocks noGrp="1"/>
          </p:cNvSpPr>
          <p:nvPr>
            <p:ph type="body" idx="4294967295"/>
          </p:nvPr>
        </p:nvSpPr>
        <p:spPr>
          <a:xfrm>
            <a:off x="315300" y="1110000"/>
            <a:ext cx="8513400" cy="1163100"/>
          </a:xfrm>
          <a:prstGeom prst="rect">
            <a:avLst/>
          </a:prstGeom>
        </p:spPr>
        <p:txBody>
          <a:bodyPr spcFirstLastPara="1" wrap="square" lIns="91425" tIns="45700" rIns="91425" bIns="45700" anchor="t" anchorCtr="0">
            <a:normAutofit fontScale="92500"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추정(estimation)</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표본에서 얻은 값인 통계량으로 모수의 값을 추측하는 것</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추정량(estimator) : 추정을 위한 통계량</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추정치(estimate)  : 추정량의 값</a:t>
            </a:r>
            <a:endParaRPr>
              <a:latin typeface="Malgun Gothic"/>
              <a:ea typeface="Malgun Gothic"/>
              <a:cs typeface="Malgun Gothic"/>
              <a:sym typeface="Malgun Gothic"/>
            </a:endParaRPr>
          </a:p>
        </p:txBody>
      </p:sp>
      <p:sp>
        <p:nvSpPr>
          <p:cNvPr id="490" name="Google Shape;490;p4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추정과 가설검정 : </a:t>
            </a:r>
            <a:r>
              <a:rPr lang="ko-KR">
                <a:solidFill>
                  <a:schemeClr val="dk1"/>
                </a:solidFill>
              </a:rPr>
              <a:t>모수에 대한 추론시 이용하는 방법</a:t>
            </a:r>
            <a:endParaRPr/>
          </a:p>
        </p:txBody>
      </p:sp>
      <p:sp>
        <p:nvSpPr>
          <p:cNvPr id="491" name="Google Shape;491;p4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3. 과학하기 (Doing Science)</a:t>
            </a:r>
            <a:endParaRPr/>
          </a:p>
        </p:txBody>
      </p:sp>
      <p:sp>
        <p:nvSpPr>
          <p:cNvPr id="492" name="Google Shape;492;p4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37</a:t>
            </a:fld>
            <a:endParaRPr/>
          </a:p>
        </p:txBody>
      </p:sp>
      <p:sp>
        <p:nvSpPr>
          <p:cNvPr id="493" name="Google Shape;493;p44"/>
          <p:cNvSpPr txBox="1">
            <a:spLocks noGrp="1"/>
          </p:cNvSpPr>
          <p:nvPr>
            <p:ph type="body" idx="4294967295"/>
          </p:nvPr>
        </p:nvSpPr>
        <p:spPr>
          <a:xfrm>
            <a:off x="315300" y="4425400"/>
            <a:ext cx="3551400" cy="990600"/>
          </a:xfrm>
          <a:prstGeom prst="rect">
            <a:avLst/>
          </a:prstGeom>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추정의 종류 </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점추정(point - )</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구간추정(interval - )</a:t>
            </a:r>
            <a:endParaRPr>
              <a:latin typeface="Malgun Gothic"/>
              <a:ea typeface="Malgun Gothic"/>
              <a:cs typeface="Malgun Gothic"/>
              <a:sym typeface="Malgun Gothic"/>
            </a:endParaRPr>
          </a:p>
        </p:txBody>
      </p:sp>
      <p:cxnSp>
        <p:nvCxnSpPr>
          <p:cNvPr id="494" name="Google Shape;494;p44"/>
          <p:cNvCxnSpPr/>
          <p:nvPr/>
        </p:nvCxnSpPr>
        <p:spPr>
          <a:xfrm rot="10800000" flipH="1">
            <a:off x="2766675" y="4852250"/>
            <a:ext cx="3068400" cy="40200"/>
          </a:xfrm>
          <a:prstGeom prst="straightConnector1">
            <a:avLst/>
          </a:prstGeom>
          <a:noFill/>
          <a:ln w="9525" cap="flat" cmpd="sng">
            <a:solidFill>
              <a:schemeClr val="dk2"/>
            </a:solidFill>
            <a:prstDash val="solid"/>
            <a:round/>
            <a:headEnd type="none" w="med" len="med"/>
            <a:tailEnd type="triangle" w="med" len="med"/>
          </a:ln>
        </p:spPr>
      </p:cxnSp>
      <p:cxnSp>
        <p:nvCxnSpPr>
          <p:cNvPr id="495" name="Google Shape;495;p44"/>
          <p:cNvCxnSpPr/>
          <p:nvPr/>
        </p:nvCxnSpPr>
        <p:spPr>
          <a:xfrm>
            <a:off x="2988325" y="5153200"/>
            <a:ext cx="2842200" cy="252000"/>
          </a:xfrm>
          <a:prstGeom prst="straightConnector1">
            <a:avLst/>
          </a:prstGeom>
          <a:noFill/>
          <a:ln w="9525" cap="flat" cmpd="sng">
            <a:solidFill>
              <a:schemeClr val="dk2"/>
            </a:solidFill>
            <a:prstDash val="solid"/>
            <a:round/>
            <a:headEnd type="none" w="med" len="med"/>
            <a:tailEnd type="triangle" w="med" len="med"/>
          </a:ln>
        </p:spPr>
      </p:cxnSp>
      <p:pic>
        <p:nvPicPr>
          <p:cNvPr id="496" name="Google Shape;496;p44" descr="{&quot;font&quot;:{&quot;family&quot;:&quot;Arial&quot;,&quot;color&quot;:&quot;#000000&quot;,&quot;size&quot;:16},&quot;backgroundColorModified&quot;:false,&quot;backgroundColor&quot;:&quot;#FFFFFF&quot;,&quot;code&quot;:&quot;$$\\overline{X}=70cm$$&quot;,&quot;aid&quot;:null,&quot;type&quot;:&quot;$$&quot;,&quot;id&quot;:&quot;50&quot;,&quot;ts&quot;:1682300209786,&quot;cs&quot;:&quot;0xg3p9awbOkDRRuXKI5kAg==&quot;,&quot;size&quot;:{&quot;width&quot;:112.16666666666667,&quot;height&quot;:23.5}}"/>
          <p:cNvPicPr preferRelativeResize="0"/>
          <p:nvPr/>
        </p:nvPicPr>
        <p:blipFill>
          <a:blip r:embed="rId3">
            <a:alphaModFix/>
          </a:blip>
          <a:stretch>
            <a:fillRect/>
          </a:stretch>
        </p:blipFill>
        <p:spPr>
          <a:xfrm>
            <a:off x="5935714" y="4683352"/>
            <a:ext cx="1391508" cy="291536"/>
          </a:xfrm>
          <a:prstGeom prst="rect">
            <a:avLst/>
          </a:prstGeom>
          <a:noFill/>
          <a:ln>
            <a:noFill/>
          </a:ln>
        </p:spPr>
      </p:pic>
      <p:pic>
        <p:nvPicPr>
          <p:cNvPr id="497" name="Google Shape;497;p44" descr="{&quot;backgroundColor&quot;:&quot;#FFFFFF&quot;,&quot;code&quot;:&quot;$$\\overline{x}\\pm d=70\\pm3.5cm$$&quot;,&quot;type&quot;:&quot;$$&quot;,&quot;aid&quot;:null,&quot;font&quot;:{&quot;size&quot;:16,&quot;family&quot;:&quot;Arial&quot;,&quot;color&quot;:&quot;#000000&quot;},&quot;backgroundColorModified&quot;:false,&quot;id&quot;:&quot;51&quot;,&quot;ts&quot;:1682300192063,&quot;cs&quot;:&quot;s4rqn6asVmwHERXnq6PpYA==&quot;,&quot;size&quot;:{&quot;width&quot;:211.16666666666666,&quot;height&quot;:18}}"/>
          <p:cNvPicPr preferRelativeResize="0"/>
          <p:nvPr/>
        </p:nvPicPr>
        <p:blipFill>
          <a:blip r:embed="rId4">
            <a:alphaModFix/>
          </a:blip>
          <a:stretch>
            <a:fillRect/>
          </a:stretch>
        </p:blipFill>
        <p:spPr>
          <a:xfrm>
            <a:off x="5948752" y="5264499"/>
            <a:ext cx="2619675" cy="223304"/>
          </a:xfrm>
          <a:prstGeom prst="rect">
            <a:avLst/>
          </a:prstGeom>
          <a:noFill/>
          <a:ln>
            <a:noFill/>
          </a:ln>
        </p:spPr>
      </p:pic>
      <p:pic>
        <p:nvPicPr>
          <p:cNvPr id="498" name="Google Shape;498;p44"/>
          <p:cNvPicPr preferRelativeResize="0"/>
          <p:nvPr/>
        </p:nvPicPr>
        <p:blipFill>
          <a:blip r:embed="rId5">
            <a:alphaModFix/>
          </a:blip>
          <a:stretch>
            <a:fillRect/>
          </a:stretch>
        </p:blipFill>
        <p:spPr>
          <a:xfrm>
            <a:off x="3034576" y="2482488"/>
            <a:ext cx="2800500" cy="1893027"/>
          </a:xfrm>
          <a:prstGeom prst="rect">
            <a:avLst/>
          </a:prstGeom>
          <a:noFill/>
          <a:ln>
            <a:noFill/>
          </a:ln>
        </p:spPr>
      </p:pic>
      <p:sp>
        <p:nvSpPr>
          <p:cNvPr id="499" name="Google Shape;499;p44"/>
          <p:cNvSpPr txBox="1"/>
          <p:nvPr/>
        </p:nvSpPr>
        <p:spPr>
          <a:xfrm>
            <a:off x="5935725" y="3073325"/>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a:latin typeface="Malgun Gothic"/>
                <a:ea typeface="Malgun Gothic"/>
                <a:cs typeface="Malgun Gothic"/>
                <a:sym typeface="Malgun Gothic"/>
              </a:rPr>
              <a:t>의사는 슬릿 램프(Slit Lamp)로 환자의 눈의 각막, 홍채, 수정체의 구조를  관측합니다.</a:t>
            </a:r>
            <a:endParaRPr>
              <a:latin typeface="Malgun Gothic"/>
              <a:ea typeface="Malgun Gothic"/>
              <a:cs typeface="Malgun Gothic"/>
              <a:sym typeface="Malgun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추정과 가설검정 </a:t>
            </a:r>
            <a:r>
              <a:rPr lang="ko-KR">
                <a:solidFill>
                  <a:schemeClr val="dk1"/>
                </a:solidFill>
              </a:rPr>
              <a:t>: 모수에 대한 추론시 이용하는 방법</a:t>
            </a:r>
            <a:endParaRPr/>
          </a:p>
        </p:txBody>
      </p:sp>
      <p:sp>
        <p:nvSpPr>
          <p:cNvPr id="505" name="Google Shape;505;p4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3. 과학하기 (Doing Science)</a:t>
            </a:r>
            <a:endParaRPr/>
          </a:p>
        </p:txBody>
      </p:sp>
      <p:sp>
        <p:nvSpPr>
          <p:cNvPr id="506" name="Google Shape;506;p4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38</a:t>
            </a:fld>
            <a:endParaRPr/>
          </a:p>
        </p:txBody>
      </p:sp>
      <p:sp>
        <p:nvSpPr>
          <p:cNvPr id="507" name="Google Shape;507;p45"/>
          <p:cNvSpPr txBox="1">
            <a:spLocks noGrp="1"/>
          </p:cNvSpPr>
          <p:nvPr>
            <p:ph type="body" idx="4294967295"/>
          </p:nvPr>
        </p:nvSpPr>
        <p:spPr>
          <a:xfrm>
            <a:off x="295275" y="4180800"/>
            <a:ext cx="5771700" cy="16422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가설검정단계</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가설수립 : </a:t>
            </a:r>
            <a:r>
              <a:rPr lang="ko-KR" dirty="0" err="1">
                <a:latin typeface="Malgun Gothic"/>
                <a:ea typeface="Malgun Gothic"/>
                <a:cs typeface="Malgun Gothic"/>
                <a:sym typeface="Malgun Gothic"/>
              </a:rPr>
              <a:t>모수의</a:t>
            </a:r>
            <a:r>
              <a:rPr lang="ko-KR" dirty="0">
                <a:latin typeface="Malgun Gothic"/>
                <a:ea typeface="Malgun Gothic"/>
                <a:cs typeface="Malgun Gothic"/>
                <a:sym typeface="Malgun Gothic"/>
              </a:rPr>
              <a:t> 값을 가정</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통계적 가설(</a:t>
            </a:r>
            <a:r>
              <a:rPr lang="ko-KR" dirty="0" err="1">
                <a:latin typeface="Malgun Gothic"/>
                <a:ea typeface="Malgun Gothic"/>
                <a:cs typeface="Malgun Gothic"/>
                <a:sym typeface="Malgun Gothic"/>
              </a:rPr>
              <a:t>statistical</a:t>
            </a:r>
            <a:r>
              <a:rPr lang="ko-KR" dirty="0">
                <a:latin typeface="Malgun Gothic"/>
                <a:ea typeface="Malgun Gothic"/>
                <a:cs typeface="Malgun Gothic"/>
                <a:sym typeface="Malgun Gothic"/>
              </a:rPr>
              <a:t> hypothesis)</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검정 : 가설과 통계적 가설이 같은 지 판정</a:t>
            </a:r>
            <a:endParaRPr dirty="0">
              <a:latin typeface="Malgun Gothic"/>
              <a:ea typeface="Malgun Gothic"/>
              <a:cs typeface="Malgun Gothic"/>
              <a:sym typeface="Malgun Gothic"/>
            </a:endParaRPr>
          </a:p>
        </p:txBody>
      </p:sp>
      <p:sp>
        <p:nvSpPr>
          <p:cNvPr id="508" name="Google Shape;508;p45"/>
          <p:cNvSpPr txBox="1">
            <a:spLocks noGrp="1"/>
          </p:cNvSpPr>
          <p:nvPr>
            <p:ph type="body" idx="4294967295"/>
          </p:nvPr>
        </p:nvSpPr>
        <p:spPr>
          <a:xfrm>
            <a:off x="295275" y="1343025"/>
            <a:ext cx="8382000" cy="9144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가설검정(hypothesis </a:t>
            </a:r>
            <a:r>
              <a:rPr lang="ko-KR" dirty="0" err="1">
                <a:latin typeface="Malgun Gothic"/>
                <a:ea typeface="Malgun Gothic"/>
                <a:cs typeface="Malgun Gothic"/>
                <a:sym typeface="Malgun Gothic"/>
              </a:rPr>
              <a:t>test</a:t>
            </a:r>
            <a:r>
              <a:rPr lang="ko-KR" dirty="0">
                <a:latin typeface="Malgun Gothic"/>
                <a:ea typeface="Malgun Gothic"/>
                <a:cs typeface="Malgun Gothic"/>
                <a:sym typeface="Malgun Gothic"/>
              </a:rPr>
              <a:t>)</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미리 가정한 </a:t>
            </a:r>
            <a:r>
              <a:rPr lang="ko-KR" dirty="0" err="1">
                <a:latin typeface="Malgun Gothic"/>
                <a:ea typeface="Malgun Gothic"/>
                <a:cs typeface="Malgun Gothic"/>
                <a:sym typeface="Malgun Gothic"/>
              </a:rPr>
              <a:t>모수</a:t>
            </a:r>
            <a:r>
              <a:rPr lang="ko-KR" dirty="0">
                <a:latin typeface="Malgun Gothic"/>
                <a:ea typeface="Malgun Gothic"/>
                <a:cs typeface="Malgun Gothic"/>
                <a:sym typeface="Malgun Gothic"/>
              </a:rPr>
              <a:t> 값을 표본 관찰을 통해 가정에 맞지 않다고 할 만한 근거 여부를 검토</a:t>
            </a:r>
            <a:endParaRPr dirty="0">
              <a:latin typeface="Malgun Gothic"/>
              <a:ea typeface="Malgun Gothic"/>
              <a:cs typeface="Malgun Gothic"/>
              <a:sym typeface="Malgun Gothic"/>
            </a:endParaRPr>
          </a:p>
        </p:txBody>
      </p:sp>
      <p:cxnSp>
        <p:nvCxnSpPr>
          <p:cNvPr id="509" name="Google Shape;509;p45"/>
          <p:cNvCxnSpPr/>
          <p:nvPr/>
        </p:nvCxnSpPr>
        <p:spPr>
          <a:xfrm rot="10800000" flipH="1">
            <a:off x="3828307" y="4512297"/>
            <a:ext cx="2341200" cy="279600"/>
          </a:xfrm>
          <a:prstGeom prst="straightConnector1">
            <a:avLst/>
          </a:prstGeom>
          <a:noFill/>
          <a:ln w="9525" cap="flat" cmpd="sng">
            <a:solidFill>
              <a:schemeClr val="dk2"/>
            </a:solidFill>
            <a:prstDash val="solid"/>
            <a:round/>
            <a:headEnd type="none" w="med" len="med"/>
            <a:tailEnd type="triangle" w="med" len="med"/>
          </a:ln>
        </p:spPr>
      </p:cxnSp>
      <p:cxnSp>
        <p:nvCxnSpPr>
          <p:cNvPr id="510" name="Google Shape;510;p45"/>
          <p:cNvCxnSpPr/>
          <p:nvPr/>
        </p:nvCxnSpPr>
        <p:spPr>
          <a:xfrm rot="10800000" flipH="1">
            <a:off x="4100600" y="4984500"/>
            <a:ext cx="2137200" cy="36300"/>
          </a:xfrm>
          <a:prstGeom prst="straightConnector1">
            <a:avLst/>
          </a:prstGeom>
          <a:noFill/>
          <a:ln w="9525" cap="flat" cmpd="sng">
            <a:solidFill>
              <a:schemeClr val="dk2"/>
            </a:solidFill>
            <a:prstDash val="solid"/>
            <a:round/>
            <a:headEnd type="none" w="med" len="med"/>
            <a:tailEnd type="triangle" w="med" len="med"/>
          </a:ln>
        </p:spPr>
      </p:cxnSp>
      <p:cxnSp>
        <p:nvCxnSpPr>
          <p:cNvPr id="511" name="Google Shape;511;p45"/>
          <p:cNvCxnSpPr/>
          <p:nvPr/>
        </p:nvCxnSpPr>
        <p:spPr>
          <a:xfrm>
            <a:off x="4740900" y="5305244"/>
            <a:ext cx="1476300" cy="200100"/>
          </a:xfrm>
          <a:prstGeom prst="straightConnector1">
            <a:avLst/>
          </a:prstGeom>
          <a:noFill/>
          <a:ln w="9525" cap="flat" cmpd="sng">
            <a:solidFill>
              <a:schemeClr val="dk2"/>
            </a:solidFill>
            <a:prstDash val="solid"/>
            <a:round/>
            <a:headEnd type="none" w="med" len="med"/>
            <a:tailEnd type="triangle" w="med" len="med"/>
          </a:ln>
        </p:spPr>
      </p:cxnSp>
      <p:pic>
        <p:nvPicPr>
          <p:cNvPr id="512" name="Google Shape;512;p45" descr="{&quot;code&quot;:&quot;$$\\overline{x}=72cm$$&quot;,&quot;font&quot;:{&quot;size&quot;:12,&quot;family&quot;:&quot;Arial&quot;,&quot;color&quot;:&quot;#000000&quot;},&quot;type&quot;:&quot;$$&quot;,&quot;backgroundColor&quot;:&quot;#FFFFFF&quot;,&quot;id&quot;:&quot;47&quot;,&quot;aid&quot;:null,&quot;backgroundColorModified&quot;:false,&quot;ts&quot;:1682300384385,&quot;cs&quot;:&quot;M8nZhOE3bQKiRK0s9mx6Tg==&quot;,&quot;size&quot;:{&quot;width&quot;:78.83333333333333,&quot;height&quot;:13.333333333333334}}"/>
          <p:cNvPicPr preferRelativeResize="0"/>
          <p:nvPr/>
        </p:nvPicPr>
        <p:blipFill>
          <a:blip r:embed="rId3">
            <a:alphaModFix/>
          </a:blip>
          <a:stretch>
            <a:fillRect/>
          </a:stretch>
        </p:blipFill>
        <p:spPr>
          <a:xfrm>
            <a:off x="6390153" y="4876747"/>
            <a:ext cx="1274277" cy="215524"/>
          </a:xfrm>
          <a:prstGeom prst="rect">
            <a:avLst/>
          </a:prstGeom>
          <a:noFill/>
          <a:ln>
            <a:noFill/>
          </a:ln>
        </p:spPr>
      </p:pic>
      <p:pic>
        <p:nvPicPr>
          <p:cNvPr id="513" name="Google Shape;513;p45" descr="{&quot;aid&quot;:null,&quot;id&quot;:&quot;48&quot;,&quot;backgroundColorModified&quot;:false,&quot;backgroundColor&quot;:&quot;#FFFFFF&quot;,&quot;font&quot;:{&quot;color&quot;:&quot;#000000&quot;,&quot;size&quot;:12,&quot;family&quot;:&quot;Arial&quot;},&quot;code&quot;:&quot;$$\\mu\\neq70cm$$&quot;,&quot;type&quot;:&quot;$$&quot;,&quot;ts&quot;:1682300026658,&quot;cs&quot;:&quot;vOP1vZi0dn33l+s6GCJGkw==&quot;,&quot;size&quot;:{&quot;width&quot;:79,&quot;height&quot;:17.666666666666668}}"/>
          <p:cNvPicPr preferRelativeResize="0"/>
          <p:nvPr/>
        </p:nvPicPr>
        <p:blipFill>
          <a:blip r:embed="rId4">
            <a:alphaModFix/>
          </a:blip>
          <a:stretch>
            <a:fillRect/>
          </a:stretch>
        </p:blipFill>
        <p:spPr>
          <a:xfrm>
            <a:off x="6388803" y="5361031"/>
            <a:ext cx="1276971" cy="285569"/>
          </a:xfrm>
          <a:prstGeom prst="rect">
            <a:avLst/>
          </a:prstGeom>
          <a:noFill/>
          <a:ln>
            <a:noFill/>
          </a:ln>
        </p:spPr>
      </p:pic>
      <p:pic>
        <p:nvPicPr>
          <p:cNvPr id="514" name="Google Shape;514;p45" descr="{&quot;aid&quot;:null,&quot;font&quot;:{&quot;size&quot;:12,&quot;family&quot;:&quot;Arial&quot;,&quot;color&quot;:&quot;#000000&quot;},&quot;backgroundColor&quot;:&quot;#FFFFFF&quot;,&quot;type&quot;:&quot;$$&quot;,&quot;id&quot;:&quot;49&quot;,&quot;code&quot;:&quot;$$\\mu=70cm$$&quot;,&quot;ts&quot;:1682299995095,&quot;cs&quot;:&quot;beWKEV8PxMEZZp272f4rmA==&quot;,&quot;size&quot;:{&quot;width&quot;:79,&quot;height&quot;:17}}"/>
          <p:cNvPicPr preferRelativeResize="0"/>
          <p:nvPr/>
        </p:nvPicPr>
        <p:blipFill>
          <a:blip r:embed="rId5">
            <a:alphaModFix/>
          </a:blip>
          <a:stretch>
            <a:fillRect/>
          </a:stretch>
        </p:blipFill>
        <p:spPr>
          <a:xfrm>
            <a:off x="6388807" y="4333200"/>
            <a:ext cx="1276971" cy="274793"/>
          </a:xfrm>
          <a:prstGeom prst="rect">
            <a:avLst/>
          </a:prstGeom>
          <a:noFill/>
          <a:ln>
            <a:noFill/>
          </a:ln>
        </p:spPr>
      </p:pic>
      <p:pic>
        <p:nvPicPr>
          <p:cNvPr id="515" name="Google Shape;515;p45"/>
          <p:cNvPicPr preferRelativeResize="0"/>
          <p:nvPr/>
        </p:nvPicPr>
        <p:blipFill>
          <a:blip r:embed="rId6">
            <a:alphaModFix/>
          </a:blip>
          <a:stretch>
            <a:fillRect/>
          </a:stretch>
        </p:blipFill>
        <p:spPr>
          <a:xfrm>
            <a:off x="3146075" y="2257413"/>
            <a:ext cx="2577970" cy="1759352"/>
          </a:xfrm>
          <a:prstGeom prst="rect">
            <a:avLst/>
          </a:prstGeom>
          <a:noFill/>
          <a:ln>
            <a:noFill/>
          </a:ln>
        </p:spPr>
      </p:pic>
      <p:sp>
        <p:nvSpPr>
          <p:cNvPr id="516" name="Google Shape;516;p45"/>
          <p:cNvSpPr txBox="1"/>
          <p:nvPr/>
        </p:nvSpPr>
        <p:spPr>
          <a:xfrm>
            <a:off x="5828775" y="2737250"/>
            <a:ext cx="300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a:latin typeface="Malgun Gothic"/>
                <a:ea typeface="Malgun Gothic"/>
                <a:cs typeface="Malgun Gothic"/>
                <a:sym typeface="Malgun Gothic"/>
              </a:rPr>
              <a:t>의사는 포롭터(Phoropter)로 여러 렌즈를 번갈아 가며 사용해 환자가 가장 선명하게 보이는 렌즈를 찾습니다.</a:t>
            </a:r>
            <a:endParaRPr>
              <a:latin typeface="Malgun Gothic"/>
              <a:ea typeface="Malgun Gothic"/>
              <a:cs typeface="Malgun Gothic"/>
              <a:sym typeface="Malgun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a:t>가설 및 실험의 예</a:t>
            </a:r>
            <a:endParaRPr dirty="0"/>
          </a:p>
        </p:txBody>
      </p:sp>
      <p:sp>
        <p:nvSpPr>
          <p:cNvPr id="522" name="Google Shape;522;p4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3. 과학하기 (Doing Science)</a:t>
            </a:r>
            <a:endParaRPr/>
          </a:p>
        </p:txBody>
      </p:sp>
      <p:sp>
        <p:nvSpPr>
          <p:cNvPr id="523" name="Google Shape;523;p4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39</a:t>
            </a:fld>
            <a:endParaRPr/>
          </a:p>
        </p:txBody>
      </p:sp>
      <p:sp>
        <p:nvSpPr>
          <p:cNvPr id="524" name="Google Shape;524;p46"/>
          <p:cNvSpPr txBox="1">
            <a:spLocks noGrp="1"/>
          </p:cNvSpPr>
          <p:nvPr>
            <p:ph type="body" idx="4294967295"/>
          </p:nvPr>
        </p:nvSpPr>
        <p:spPr>
          <a:xfrm>
            <a:off x="295275" y="1114425"/>
            <a:ext cx="8382000" cy="38193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관찰: 포르투갈 노린재(</a:t>
            </a:r>
            <a:r>
              <a:rPr lang="ko-KR" dirty="0" err="1">
                <a:latin typeface="Malgun Gothic"/>
                <a:ea typeface="Malgun Gothic"/>
                <a:cs typeface="Malgun Gothic"/>
                <a:sym typeface="Malgun Gothic"/>
              </a:rPr>
              <a:t>Millipede</a:t>
            </a:r>
            <a:r>
              <a:rPr lang="ko-KR" dirty="0">
                <a:latin typeface="Malgun Gothic"/>
                <a:ea typeface="Malgun Gothic"/>
                <a:cs typeface="Malgun Gothic"/>
                <a:sym typeface="Malgun Gothic"/>
              </a:rPr>
              <a:t>) 문제를 줄이는 방법 연구</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en-US" altLang="ko-KR" dirty="0">
                <a:latin typeface="Malgun Gothic"/>
                <a:ea typeface="Malgun Gothic"/>
                <a:cs typeface="Malgun Gothic"/>
                <a:sym typeface="Malgun Gothic"/>
              </a:rPr>
              <a:t>(</a:t>
            </a:r>
            <a:r>
              <a:rPr lang="ko-KR" altLang="en-US" dirty="0">
                <a:latin typeface="Malgun Gothic"/>
                <a:ea typeface="Malgun Gothic"/>
                <a:cs typeface="Malgun Gothic"/>
                <a:sym typeface="Malgun Gothic"/>
              </a:rPr>
              <a:t>상황에 대한 관찰</a:t>
            </a:r>
            <a:r>
              <a:rPr lang="en-US" altLang="ko-KR" dirty="0">
                <a:latin typeface="Malgun Gothic"/>
                <a:ea typeface="Malgun Gothic"/>
                <a:cs typeface="Malgun Gothic"/>
                <a:sym typeface="Malgun Gothic"/>
              </a:rPr>
              <a:t>-1) </a:t>
            </a:r>
            <a:r>
              <a:rPr lang="ko-KR" dirty="0">
                <a:latin typeface="Malgun Gothic"/>
                <a:ea typeface="Malgun Gothic"/>
                <a:cs typeface="Malgun Gothic"/>
                <a:sym typeface="Malgun Gothic"/>
              </a:rPr>
              <a:t>집의 조명이 밝고, 커튼을 열고 생활하는 큰 집에 포르투갈 노린재가 많이 문제를 일으키더라, </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en-US" altLang="ko-KR" dirty="0">
                <a:latin typeface="Malgun Gothic"/>
                <a:ea typeface="Malgun Gothic"/>
                <a:cs typeface="Malgun Gothic"/>
                <a:sym typeface="Malgun Gothic"/>
              </a:rPr>
              <a:t>(</a:t>
            </a:r>
            <a:r>
              <a:rPr lang="ko-KR" altLang="en-US" dirty="0">
                <a:latin typeface="Malgun Gothic"/>
                <a:ea typeface="Malgun Gothic"/>
                <a:cs typeface="Malgun Gothic"/>
                <a:sym typeface="Malgun Gothic"/>
              </a:rPr>
              <a:t>상황에 대한 관찰</a:t>
            </a:r>
            <a:r>
              <a:rPr lang="en-US" altLang="ko-KR" dirty="0">
                <a:latin typeface="Malgun Gothic"/>
                <a:ea typeface="Malgun Gothic"/>
                <a:cs typeface="Malgun Gothic"/>
                <a:sym typeface="Malgun Gothic"/>
              </a:rPr>
              <a:t>-2) </a:t>
            </a:r>
            <a:r>
              <a:rPr lang="ko-KR" dirty="0">
                <a:latin typeface="Malgun Gothic"/>
                <a:ea typeface="Malgun Gothic"/>
                <a:cs typeface="Malgun Gothic"/>
                <a:sym typeface="Malgun Gothic"/>
              </a:rPr>
              <a:t>반면에, 집의 조명이 밝지 않고, 밤에 커튼을 닫은 집에는 노린재가 많이 문제를 일으키지 않더라.</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가설: 포르투갈 노린재는 밤에 빛을 따라 들어온다.</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예측: 밤에, 주택 근처 포르투갈 노린재가 많은 곳에서 조명이 없는 타일 보다 가시광선에 의해 조명이 반짝이는 흰색 타일에 많이 나타날 것이다.</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이러한 예측은 표본 추출과 실험을 통해 검증됩니다.</a:t>
            </a:r>
            <a:endParaRPr dirty="0">
              <a:latin typeface="Malgun Gothic"/>
              <a:ea typeface="Malgun Gothic"/>
              <a:cs typeface="Malgun Gothic"/>
              <a:sym typeface="Malgun Gothic"/>
            </a:endParaRPr>
          </a:p>
        </p:txBody>
      </p:sp>
      <p:pic>
        <p:nvPicPr>
          <p:cNvPr id="525" name="Google Shape;525;p46"/>
          <p:cNvPicPr preferRelativeResize="0"/>
          <p:nvPr/>
        </p:nvPicPr>
        <p:blipFill>
          <a:blip r:embed="rId3">
            <a:alphaModFix/>
          </a:blip>
          <a:stretch>
            <a:fillRect/>
          </a:stretch>
        </p:blipFill>
        <p:spPr>
          <a:xfrm>
            <a:off x="6941608" y="4274450"/>
            <a:ext cx="1619475" cy="1619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서론</a:t>
            </a:r>
            <a:endParaRPr/>
          </a:p>
        </p:txBody>
      </p:sp>
      <p:sp>
        <p:nvSpPr>
          <p:cNvPr id="66" name="Google Shape;66;p1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67" name="Google Shape;67;p1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4</a:t>
            </a:fld>
            <a:endParaRPr/>
          </a:p>
        </p:txBody>
      </p:sp>
      <p:sp>
        <p:nvSpPr>
          <p:cNvPr id="68" name="Google Shape;68;p11"/>
          <p:cNvSpPr txBox="1">
            <a:spLocks noGrp="1"/>
          </p:cNvSpPr>
          <p:nvPr>
            <p:ph type="body" idx="4294967295"/>
          </p:nvPr>
        </p:nvSpPr>
        <p:spPr>
          <a:xfrm>
            <a:off x="315300" y="1110000"/>
            <a:ext cx="8513400" cy="37062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최근 화두, 4차 산업혁명, 데이터과학, 빅데이터, 인공지능</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이러한 현상에 대해서, 과학계의 반응은???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Char char="•"/>
            </a:pPr>
            <a:r>
              <a:rPr lang="ko-KR">
                <a:latin typeface="Malgun Gothic"/>
                <a:ea typeface="Malgun Gothic"/>
                <a:cs typeface="Malgun Gothic"/>
                <a:sym typeface="Malgun Gothic"/>
              </a:rPr>
              <a:t>그 정도는 아닌데?? 예전에 다 하던건데??, 그저 잠시후면 지나가겠지 등의 </a:t>
            </a:r>
            <a:r>
              <a:rPr lang="ko-KR" b="1">
                <a:latin typeface="Malgun Gothic"/>
                <a:ea typeface="Malgun Gothic"/>
                <a:cs typeface="Malgun Gothic"/>
                <a:sym typeface="Malgun Gothic"/>
              </a:rPr>
              <a:t>회의적인 반응</a:t>
            </a:r>
            <a:endParaRPr b="1">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도대체 데이터과학, 빅데이터가 뭐지??라는 </a:t>
            </a:r>
            <a:r>
              <a:rPr lang="ko-KR" b="1">
                <a:latin typeface="Malgun Gothic"/>
                <a:ea typeface="Malgun Gothic"/>
                <a:cs typeface="Malgun Gothic"/>
                <a:sym typeface="Malgun Gothic"/>
              </a:rPr>
              <a:t>혼란스러운 반응</a:t>
            </a:r>
            <a:endParaRPr b="1">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혼란스럽지만, 뭔가 새로운 것이 있을 것이다!!!</a:t>
            </a:r>
            <a:endParaRPr b="1">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즉 </a:t>
            </a:r>
            <a:r>
              <a:rPr lang="ko-KR" b="1">
                <a:latin typeface="Malgun Gothic"/>
                <a:ea typeface="Malgun Gothic"/>
                <a:cs typeface="Malgun Gothic"/>
                <a:sym typeface="Malgun Gothic"/>
              </a:rPr>
              <a:t>데이터 문화의 패러다임 전환!!</a:t>
            </a:r>
            <a:endParaRPr b="1">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이것은 근본적인 변화이며, </a:t>
            </a:r>
            <a:r>
              <a:rPr lang="ko-KR" b="1">
                <a:latin typeface="Malgun Gothic"/>
                <a:ea typeface="Malgun Gothic"/>
                <a:cs typeface="Malgun Gothic"/>
                <a:sym typeface="Malgun Gothic"/>
              </a:rPr>
              <a:t>데이터중심으로 산업재편</a:t>
            </a:r>
            <a:r>
              <a:rPr lang="ko-KR">
                <a:latin typeface="Malgun Gothic"/>
                <a:ea typeface="Malgun Gothic"/>
                <a:cs typeface="Malgun Gothic"/>
                <a:sym typeface="Malgun Gothic"/>
              </a:rPr>
              <a:t>이 일어나고 있다. 따라서 그 변화를 무시하지 않고 깊이 탐험해 볼 필요가 있다.</a:t>
            </a:r>
            <a:endParaRPr>
              <a:latin typeface="Malgun Gothic"/>
              <a:ea typeface="Malgun Gothic"/>
              <a:cs typeface="Malgun Gothic"/>
              <a:sym typeface="Malgun Gothic"/>
            </a:endParaRPr>
          </a:p>
        </p:txBody>
      </p:sp>
      <p:sp>
        <p:nvSpPr>
          <p:cNvPr id="69" name="Google Shape;69;p11"/>
          <p:cNvSpPr txBox="1"/>
          <p:nvPr/>
        </p:nvSpPr>
        <p:spPr>
          <a:xfrm>
            <a:off x="2217550" y="5186775"/>
            <a:ext cx="4905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ko-KR" sz="2000" i="0" u="none" strike="noStrike" cap="none">
                <a:solidFill>
                  <a:srgbClr val="000000"/>
                </a:solidFill>
                <a:latin typeface="Malgun Gothic"/>
                <a:ea typeface="Malgun Gothic"/>
                <a:cs typeface="Malgun Gothic"/>
                <a:sym typeface="Malgun Gothic"/>
              </a:rPr>
              <a:t>데이터과학은 새로운 학문분야 일까??? </a:t>
            </a:r>
            <a:endParaRPr sz="2000" i="0" u="none" strike="noStrike" cap="none">
              <a:solidFill>
                <a:srgbClr val="000000"/>
              </a:solidFill>
              <a:latin typeface="Malgun Gothic"/>
              <a:ea typeface="Malgun Gothic"/>
              <a:cs typeface="Malgun Gothic"/>
              <a:sym typeface="Malgun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곤충학 실험</a:t>
            </a:r>
            <a:endParaRPr/>
          </a:p>
        </p:txBody>
      </p:sp>
      <p:sp>
        <p:nvSpPr>
          <p:cNvPr id="531" name="Google Shape;531;p4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3. 과학하기 (Doing Science)</a:t>
            </a:r>
            <a:endParaRPr/>
          </a:p>
        </p:txBody>
      </p:sp>
      <p:sp>
        <p:nvSpPr>
          <p:cNvPr id="532" name="Google Shape;532;p4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40</a:t>
            </a:fld>
            <a:endParaRPr/>
          </a:p>
        </p:txBody>
      </p:sp>
      <p:sp>
        <p:nvSpPr>
          <p:cNvPr id="533" name="Google Shape;533;p47"/>
          <p:cNvSpPr txBox="1">
            <a:spLocks noGrp="1"/>
          </p:cNvSpPr>
          <p:nvPr>
            <p:ph type="body" idx="4294967295"/>
          </p:nvPr>
        </p:nvSpPr>
        <p:spPr>
          <a:xfrm>
            <a:off x="295275" y="1114425"/>
            <a:ext cx="8703600" cy="11724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반사가 잘 되는 타일과, 그렇지 않은 타일 사이에서 노린재 수의 차이</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첫째, 우연에 의해 발생</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둘째, 또 다른 알려지지 않은 요인에 의해 발생 할 수 있다.</a:t>
            </a:r>
            <a:endParaRPr>
              <a:latin typeface="Malgun Gothic"/>
              <a:ea typeface="Malgun Gothic"/>
              <a:cs typeface="Malgun Gothic"/>
              <a:sym typeface="Malgun Gothic"/>
            </a:endParaRPr>
          </a:p>
        </p:txBody>
      </p:sp>
      <p:sp>
        <p:nvSpPr>
          <p:cNvPr id="534" name="Google Shape;534;p47"/>
          <p:cNvSpPr txBox="1">
            <a:spLocks noGrp="1"/>
          </p:cNvSpPr>
          <p:nvPr>
            <p:ph type="body" idx="4294967295"/>
          </p:nvPr>
        </p:nvSpPr>
        <p:spPr>
          <a:xfrm>
            <a:off x="295275" y="5135900"/>
            <a:ext cx="8703600" cy="885900"/>
          </a:xfrm>
          <a:prstGeom prst="rect">
            <a:avLst/>
          </a:prstGeom>
          <a:noFill/>
          <a:ln>
            <a:noFill/>
          </a:ln>
        </p:spPr>
        <p:txBody>
          <a:bodyPr spcFirstLastPara="1" wrap="square" lIns="91425" tIns="45700" rIns="91425" bIns="45700" anchor="t" anchorCtr="0">
            <a:normAutofit fontScale="85000" lnSpcReduction="2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따라서, 명확한 결론을 얻기 위해서 기술적, 생물학적 반복이 필요</a:t>
            </a:r>
            <a:endParaRPr b="1">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4개의 가능한 결론을 도출!!</a:t>
            </a:r>
            <a:endParaRPr b="1">
              <a:latin typeface="Malgun Gothic"/>
              <a:ea typeface="Malgun Gothic"/>
              <a:cs typeface="Malgun Gothic"/>
              <a:sym typeface="Malgun Gothic"/>
            </a:endParaRPr>
          </a:p>
        </p:txBody>
      </p:sp>
      <p:sp>
        <p:nvSpPr>
          <p:cNvPr id="535" name="Google Shape;535;p47"/>
          <p:cNvSpPr txBox="1"/>
          <p:nvPr/>
        </p:nvSpPr>
        <p:spPr>
          <a:xfrm>
            <a:off x="2338181" y="4003231"/>
            <a:ext cx="6018300" cy="831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dirty="0" err="1">
                <a:latin typeface="Malgun Gothic"/>
                <a:ea typeface="Malgun Gothic"/>
                <a:cs typeface="Malgun Gothic"/>
                <a:sym typeface="Malgun Gothic"/>
              </a:rPr>
              <a:t>Figure</a:t>
            </a:r>
            <a:r>
              <a:rPr lang="ko-KR" b="1" dirty="0">
                <a:latin typeface="Malgun Gothic"/>
                <a:ea typeface="Malgun Gothic"/>
                <a:cs typeface="Malgun Gothic"/>
                <a:sym typeface="Malgun Gothic"/>
              </a:rPr>
              <a:t> 3.1</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Arrangement</a:t>
            </a:r>
            <a:r>
              <a:rPr lang="ko-KR" dirty="0">
                <a:latin typeface="Malgun Gothic"/>
                <a:ea typeface="Malgun Gothic"/>
                <a:cs typeface="Malgun Gothic"/>
                <a:sym typeface="Malgun Gothic"/>
              </a:rPr>
              <a:t> of </a:t>
            </a:r>
            <a:r>
              <a:rPr lang="ko-KR" dirty="0" err="1">
                <a:latin typeface="Malgun Gothic"/>
                <a:ea typeface="Malgun Gothic"/>
                <a:cs typeface="Malgun Gothic"/>
                <a:sym typeface="Malgun Gothic"/>
              </a:rPr>
              <a:t>a</a:t>
            </a:r>
            <a:r>
              <a:rPr lang="ko-KR" dirty="0">
                <a:latin typeface="Malgun Gothic"/>
                <a:ea typeface="Malgun Gothic"/>
                <a:cs typeface="Malgun Gothic"/>
                <a:sym typeface="Malgun Gothic"/>
              </a:rPr>
              <a:t> 2 </a:t>
            </a:r>
            <a:r>
              <a:rPr lang="ko-KR" dirty="0" err="1">
                <a:latin typeface="Malgun Gothic"/>
                <a:ea typeface="Malgun Gothic"/>
                <a:cs typeface="Malgun Gothic"/>
                <a:sym typeface="Malgun Gothic"/>
              </a:rPr>
              <a:t>X</a:t>
            </a:r>
            <a:r>
              <a:rPr lang="ko-KR" dirty="0">
                <a:latin typeface="Malgun Gothic"/>
                <a:ea typeface="Malgun Gothic"/>
                <a:cs typeface="Malgun Gothic"/>
                <a:sym typeface="Malgun Gothic"/>
              </a:rPr>
              <a:t> 5 </a:t>
            </a:r>
            <a:r>
              <a:rPr lang="ko-KR" dirty="0" err="1">
                <a:latin typeface="Malgun Gothic"/>
                <a:ea typeface="Malgun Gothic"/>
                <a:cs typeface="Malgun Gothic"/>
                <a:sym typeface="Malgun Gothic"/>
              </a:rPr>
              <a:t>grid</a:t>
            </a:r>
            <a:r>
              <a:rPr lang="ko-KR" dirty="0">
                <a:latin typeface="Malgun Gothic"/>
                <a:ea typeface="Malgun Gothic"/>
                <a:cs typeface="Malgun Gothic"/>
                <a:sym typeface="Malgun Gothic"/>
              </a:rPr>
              <a:t> of </a:t>
            </a:r>
            <a:r>
              <a:rPr lang="ko-KR" dirty="0" err="1">
                <a:latin typeface="Malgun Gothic"/>
                <a:ea typeface="Malgun Gothic"/>
                <a:cs typeface="Malgun Gothic"/>
                <a:sym typeface="Malgun Gothic"/>
              </a:rPr>
              <a:t>lit</a:t>
            </a:r>
            <a:r>
              <a:rPr lang="ko-KR" dirty="0">
                <a:latin typeface="Malgun Gothic"/>
                <a:ea typeface="Malgun Gothic"/>
                <a:cs typeface="Malgun Gothic"/>
                <a:sym typeface="Malgun Gothic"/>
              </a:rPr>
              <a:t> and </a:t>
            </a:r>
            <a:r>
              <a:rPr lang="ko-KR" dirty="0" err="1">
                <a:latin typeface="Malgun Gothic"/>
                <a:ea typeface="Malgun Gothic"/>
                <a:cs typeface="Malgun Gothic"/>
                <a:sym typeface="Malgun Gothic"/>
              </a:rPr>
              <a:t>unlit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tiles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across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field</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where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millipedes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were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abundant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Filled</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squares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indicate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unlit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tiles</a:t>
            </a:r>
            <a:r>
              <a:rPr lang="ko-KR" dirty="0">
                <a:latin typeface="Malgun Gothic"/>
                <a:ea typeface="Malgun Gothic"/>
                <a:cs typeface="Malgun Gothic"/>
                <a:sym typeface="Malgun Gothic"/>
              </a:rPr>
              <a:t> and </a:t>
            </a:r>
            <a:r>
              <a:rPr lang="ko-KR" dirty="0" err="1">
                <a:latin typeface="Malgun Gothic"/>
                <a:ea typeface="Malgun Gothic"/>
                <a:cs typeface="Malgun Gothic"/>
                <a:sym typeface="Malgun Gothic"/>
              </a:rPr>
              <a:t>open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squares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indicate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lit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tiles</a:t>
            </a:r>
            <a:r>
              <a:rPr lang="ko-KR" dirty="0">
                <a:latin typeface="Malgun Gothic"/>
                <a:ea typeface="Malgun Gothic"/>
                <a:cs typeface="Malgun Gothic"/>
                <a:sym typeface="Malgun Gothic"/>
              </a:rPr>
              <a:t>.</a:t>
            </a:r>
            <a:endParaRPr dirty="0">
              <a:highlight>
                <a:schemeClr val="lt1"/>
              </a:highlight>
              <a:latin typeface="Malgun Gothic"/>
              <a:ea typeface="Malgun Gothic"/>
              <a:cs typeface="Malgun Gothic"/>
              <a:sym typeface="Malgun Gothic"/>
            </a:endParaRPr>
          </a:p>
        </p:txBody>
      </p:sp>
      <p:pic>
        <p:nvPicPr>
          <p:cNvPr id="536" name="Google Shape;536;p47"/>
          <p:cNvPicPr preferRelativeResize="0"/>
          <p:nvPr/>
        </p:nvPicPr>
        <p:blipFill>
          <a:blip r:embed="rId3">
            <a:alphaModFix/>
          </a:blip>
          <a:stretch>
            <a:fillRect/>
          </a:stretch>
        </p:blipFill>
        <p:spPr>
          <a:xfrm>
            <a:off x="816374" y="2516321"/>
            <a:ext cx="1242329" cy="1365750"/>
          </a:xfrm>
          <a:prstGeom prst="rect">
            <a:avLst/>
          </a:prstGeom>
          <a:noFill/>
          <a:ln>
            <a:noFill/>
          </a:ln>
        </p:spPr>
      </p:pic>
      <p:sp>
        <p:nvSpPr>
          <p:cNvPr id="537" name="Google Shape;537;p47"/>
          <p:cNvSpPr/>
          <p:nvPr/>
        </p:nvSpPr>
        <p:spPr>
          <a:xfrm>
            <a:off x="2246675" y="2337875"/>
            <a:ext cx="6201300" cy="1614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8" name="Google Shape;538;p47"/>
          <p:cNvSpPr/>
          <p:nvPr/>
        </p:nvSpPr>
        <p:spPr>
          <a:xfrm>
            <a:off x="3598200" y="2593250"/>
            <a:ext cx="191400" cy="20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9" name="Google Shape;539;p47"/>
          <p:cNvSpPr/>
          <p:nvPr/>
        </p:nvSpPr>
        <p:spPr>
          <a:xfrm>
            <a:off x="4607850" y="2593250"/>
            <a:ext cx="191400" cy="200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0" name="Google Shape;540;p47"/>
          <p:cNvSpPr/>
          <p:nvPr/>
        </p:nvSpPr>
        <p:spPr>
          <a:xfrm>
            <a:off x="5617500" y="2593250"/>
            <a:ext cx="191400" cy="200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1" name="Google Shape;541;p47"/>
          <p:cNvSpPr/>
          <p:nvPr/>
        </p:nvSpPr>
        <p:spPr>
          <a:xfrm>
            <a:off x="6627150" y="2593250"/>
            <a:ext cx="191400" cy="20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2" name="Google Shape;542;p47"/>
          <p:cNvSpPr/>
          <p:nvPr/>
        </p:nvSpPr>
        <p:spPr>
          <a:xfrm>
            <a:off x="7636800" y="2593250"/>
            <a:ext cx="191400" cy="200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3" name="Google Shape;543;p47"/>
          <p:cNvSpPr/>
          <p:nvPr/>
        </p:nvSpPr>
        <p:spPr>
          <a:xfrm>
            <a:off x="3598200" y="3126650"/>
            <a:ext cx="191400" cy="200700"/>
          </a:xfrm>
          <a:prstGeom prst="rect">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4" name="Google Shape;544;p47"/>
          <p:cNvSpPr/>
          <p:nvPr/>
        </p:nvSpPr>
        <p:spPr>
          <a:xfrm>
            <a:off x="4607850" y="3126650"/>
            <a:ext cx="191400" cy="20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5" name="Google Shape;545;p47"/>
          <p:cNvSpPr/>
          <p:nvPr/>
        </p:nvSpPr>
        <p:spPr>
          <a:xfrm>
            <a:off x="5617500" y="3126650"/>
            <a:ext cx="191400" cy="20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6" name="Google Shape;546;p47"/>
          <p:cNvSpPr/>
          <p:nvPr/>
        </p:nvSpPr>
        <p:spPr>
          <a:xfrm>
            <a:off x="6627150" y="3126650"/>
            <a:ext cx="191400" cy="200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7" name="Google Shape;547;p47"/>
          <p:cNvSpPr/>
          <p:nvPr/>
        </p:nvSpPr>
        <p:spPr>
          <a:xfrm>
            <a:off x="7636800" y="3126650"/>
            <a:ext cx="191400" cy="20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8" name="Google Shape;548;p47"/>
          <p:cNvSpPr txBox="1"/>
          <p:nvPr/>
        </p:nvSpPr>
        <p:spPr>
          <a:xfrm>
            <a:off x="2246675" y="3578150"/>
            <a:ext cx="12039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2000">
                <a:solidFill>
                  <a:schemeClr val="dk1"/>
                </a:solidFill>
                <a:latin typeface="Malgun Gothic"/>
                <a:ea typeface="Malgun Gothic"/>
                <a:cs typeface="Malgun Gothic"/>
                <a:sym typeface="Malgun Gothic"/>
              </a:rPr>
              <a:t>Column</a:t>
            </a:r>
            <a:endParaRPr sz="2000">
              <a:solidFill>
                <a:schemeClr val="dk1"/>
              </a:solidFill>
              <a:latin typeface="Malgun Gothic"/>
              <a:ea typeface="Malgun Gothic"/>
              <a:cs typeface="Malgun Gothic"/>
              <a:sym typeface="Malgun Gothic"/>
            </a:endParaRPr>
          </a:p>
        </p:txBody>
      </p:sp>
      <p:sp>
        <p:nvSpPr>
          <p:cNvPr id="549" name="Google Shape;549;p47"/>
          <p:cNvSpPr txBox="1"/>
          <p:nvPr/>
        </p:nvSpPr>
        <p:spPr>
          <a:xfrm>
            <a:off x="3547550" y="3556675"/>
            <a:ext cx="2736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500">
                <a:solidFill>
                  <a:schemeClr val="dk1"/>
                </a:solidFill>
              </a:rPr>
              <a:t>1</a:t>
            </a:r>
            <a:endParaRPr sz="1500">
              <a:solidFill>
                <a:schemeClr val="dk1"/>
              </a:solidFill>
              <a:latin typeface="Malgun Gothic"/>
              <a:ea typeface="Malgun Gothic"/>
              <a:cs typeface="Malgun Gothic"/>
              <a:sym typeface="Malgun Gothic"/>
            </a:endParaRPr>
          </a:p>
        </p:txBody>
      </p:sp>
      <p:sp>
        <p:nvSpPr>
          <p:cNvPr id="550" name="Google Shape;550;p47"/>
          <p:cNvSpPr txBox="1"/>
          <p:nvPr/>
        </p:nvSpPr>
        <p:spPr>
          <a:xfrm>
            <a:off x="4565509" y="3556675"/>
            <a:ext cx="2736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500">
                <a:solidFill>
                  <a:schemeClr val="dk1"/>
                </a:solidFill>
              </a:rPr>
              <a:t>2</a:t>
            </a:r>
            <a:endParaRPr sz="1500">
              <a:solidFill>
                <a:schemeClr val="dk1"/>
              </a:solidFill>
              <a:latin typeface="Malgun Gothic"/>
              <a:ea typeface="Malgun Gothic"/>
              <a:cs typeface="Malgun Gothic"/>
              <a:sym typeface="Malgun Gothic"/>
            </a:endParaRPr>
          </a:p>
        </p:txBody>
      </p:sp>
      <p:sp>
        <p:nvSpPr>
          <p:cNvPr id="551" name="Google Shape;551;p47"/>
          <p:cNvSpPr txBox="1"/>
          <p:nvPr/>
        </p:nvSpPr>
        <p:spPr>
          <a:xfrm>
            <a:off x="5574348" y="3556675"/>
            <a:ext cx="2736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500">
                <a:solidFill>
                  <a:schemeClr val="dk1"/>
                </a:solidFill>
              </a:rPr>
              <a:t>3</a:t>
            </a:r>
            <a:endParaRPr sz="1500">
              <a:solidFill>
                <a:schemeClr val="dk1"/>
              </a:solidFill>
              <a:latin typeface="Malgun Gothic"/>
              <a:ea typeface="Malgun Gothic"/>
              <a:cs typeface="Malgun Gothic"/>
              <a:sym typeface="Malgun Gothic"/>
            </a:endParaRPr>
          </a:p>
        </p:txBody>
      </p:sp>
      <p:sp>
        <p:nvSpPr>
          <p:cNvPr id="552" name="Google Shape;552;p47"/>
          <p:cNvSpPr txBox="1"/>
          <p:nvPr/>
        </p:nvSpPr>
        <p:spPr>
          <a:xfrm>
            <a:off x="6564948" y="3556675"/>
            <a:ext cx="2736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500">
                <a:solidFill>
                  <a:schemeClr val="dk1"/>
                </a:solidFill>
              </a:rPr>
              <a:t>4</a:t>
            </a:r>
            <a:endParaRPr sz="1500">
              <a:solidFill>
                <a:schemeClr val="dk1"/>
              </a:solidFill>
              <a:latin typeface="Malgun Gothic"/>
              <a:ea typeface="Malgun Gothic"/>
              <a:cs typeface="Malgun Gothic"/>
              <a:sym typeface="Malgun Gothic"/>
            </a:endParaRPr>
          </a:p>
        </p:txBody>
      </p:sp>
      <p:sp>
        <p:nvSpPr>
          <p:cNvPr id="553" name="Google Shape;553;p47"/>
          <p:cNvSpPr txBox="1"/>
          <p:nvPr/>
        </p:nvSpPr>
        <p:spPr>
          <a:xfrm>
            <a:off x="7592027" y="3556675"/>
            <a:ext cx="273600" cy="26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500">
                <a:solidFill>
                  <a:schemeClr val="dk1"/>
                </a:solidFill>
              </a:rPr>
              <a:t>5</a:t>
            </a:r>
            <a:endParaRPr sz="1500">
              <a:solidFill>
                <a:schemeClr val="dk1"/>
              </a:solidFill>
              <a:latin typeface="Malgun Gothic"/>
              <a:ea typeface="Malgun Gothic"/>
              <a:cs typeface="Malgun Gothic"/>
              <a:sym typeface="Malgun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a:t>곤충학 실험 - 4가지 가능한 결과</a:t>
            </a:r>
            <a:endParaRPr dirty="0"/>
          </a:p>
        </p:txBody>
      </p:sp>
      <p:sp>
        <p:nvSpPr>
          <p:cNvPr id="559" name="Google Shape;559;p4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3. 과학하기 (Doing Science)</a:t>
            </a:r>
            <a:endParaRPr/>
          </a:p>
        </p:txBody>
      </p:sp>
      <p:sp>
        <p:nvSpPr>
          <p:cNvPr id="560" name="Google Shape;560;p4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41</a:t>
            </a:fld>
            <a:endParaRPr/>
          </a:p>
        </p:txBody>
      </p:sp>
      <p:sp>
        <p:nvSpPr>
          <p:cNvPr id="561" name="Google Shape;561;p48"/>
          <p:cNvSpPr txBox="1">
            <a:spLocks noGrp="1"/>
          </p:cNvSpPr>
          <p:nvPr>
            <p:ph type="body" idx="4294967295"/>
          </p:nvPr>
        </p:nvSpPr>
        <p:spPr>
          <a:xfrm>
            <a:off x="295275" y="1114425"/>
            <a:ext cx="8703600" cy="44775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빛이 잘 반사되지 않는 타일</a:t>
            </a:r>
            <a:r>
              <a:rPr lang="en-US" altLang="ko-KR" dirty="0">
                <a:latin typeface="Malgun Gothic"/>
                <a:ea typeface="Malgun Gothic"/>
                <a:cs typeface="Malgun Gothic"/>
                <a:sym typeface="Malgun Gothic"/>
              </a:rPr>
              <a:t>(</a:t>
            </a:r>
            <a:r>
              <a:rPr lang="ko-KR" altLang="en-US" dirty="0">
                <a:latin typeface="Malgun Gothic"/>
                <a:ea typeface="Malgun Gothic"/>
                <a:cs typeface="Malgun Gothic"/>
                <a:sym typeface="Malgun Gothic"/>
              </a:rPr>
              <a:t>어두운 타일</a:t>
            </a:r>
            <a:r>
              <a:rPr lang="en-US" altLang="ko-KR" dirty="0">
                <a:latin typeface="Malgun Gothic"/>
                <a:ea typeface="Malgun Gothic"/>
                <a:cs typeface="Malgun Gothic"/>
                <a:sym typeface="Malgun Gothic"/>
              </a:rPr>
              <a:t>)</a:t>
            </a:r>
            <a:r>
              <a:rPr lang="ko-KR" dirty="0">
                <a:latin typeface="Malgun Gothic"/>
                <a:ea typeface="Malgun Gothic"/>
                <a:cs typeface="Malgun Gothic"/>
                <a:sym typeface="Malgun Gothic"/>
              </a:rPr>
              <a:t> 위에는 노린재가 없었지만, 빛이 잘 반사되는 타일</a:t>
            </a:r>
            <a:r>
              <a:rPr lang="en-US" altLang="ko-KR" dirty="0">
                <a:latin typeface="Malgun Gothic"/>
                <a:ea typeface="Malgun Gothic"/>
                <a:cs typeface="Malgun Gothic"/>
                <a:sym typeface="Malgun Gothic"/>
              </a:rPr>
              <a:t>(</a:t>
            </a:r>
            <a:r>
              <a:rPr lang="ko-KR" altLang="en-US" dirty="0">
                <a:latin typeface="Malgun Gothic"/>
                <a:ea typeface="Malgun Gothic"/>
                <a:cs typeface="Malgun Gothic"/>
                <a:sym typeface="Malgun Gothic"/>
              </a:rPr>
              <a:t>밝은 타일</a:t>
            </a:r>
            <a:r>
              <a:rPr lang="en-US" altLang="ko-KR" dirty="0">
                <a:latin typeface="Malgun Gothic"/>
                <a:ea typeface="Malgun Gothic"/>
                <a:cs typeface="Malgun Gothic"/>
                <a:sym typeface="Malgun Gothic"/>
              </a:rPr>
              <a:t>)</a:t>
            </a:r>
            <a:r>
              <a:rPr lang="ko-KR" dirty="0">
                <a:latin typeface="Malgun Gothic"/>
                <a:ea typeface="Malgun Gothic"/>
                <a:cs typeface="Malgun Gothic"/>
                <a:sym typeface="Malgun Gothic"/>
              </a:rPr>
              <a:t>에는 노린재가 있었다. </a:t>
            </a:r>
            <a:r>
              <a:rPr lang="ko-KR" b="1" dirty="0">
                <a:latin typeface="Malgun Gothic"/>
                <a:ea typeface="Malgun Gothic"/>
                <a:cs typeface="Malgun Gothic"/>
                <a:sym typeface="Malgun Gothic"/>
              </a:rPr>
              <a:t>가설 지지</a:t>
            </a:r>
            <a:endParaRPr b="1"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비슷한 수의 노린재가 두 개의 타일에서 다 존재. </a:t>
            </a:r>
            <a:r>
              <a:rPr lang="ko-KR" b="1" dirty="0">
                <a:latin typeface="Malgun Gothic"/>
                <a:ea typeface="Malgun Gothic"/>
                <a:cs typeface="Malgun Gothic"/>
                <a:sym typeface="Malgun Gothic"/>
              </a:rPr>
              <a:t>가설 거절</a:t>
            </a:r>
            <a:endParaRPr b="1"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어떤 타일에도 노린재가 없었다. </a:t>
            </a:r>
            <a:r>
              <a:rPr lang="ko-KR" b="1" dirty="0">
                <a:latin typeface="Malgun Gothic"/>
                <a:ea typeface="Malgun Gothic"/>
                <a:cs typeface="Malgun Gothic"/>
                <a:sym typeface="Malgun Gothic"/>
              </a:rPr>
              <a:t>실험 오류</a:t>
            </a:r>
            <a:endParaRPr b="1"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많은 노린재가 빛이 잘 반사되지 않는 타일</a:t>
            </a:r>
            <a:r>
              <a:rPr lang="en-US" altLang="ko-KR" dirty="0">
                <a:latin typeface="Malgun Gothic"/>
                <a:ea typeface="Malgun Gothic"/>
                <a:cs typeface="Malgun Gothic"/>
                <a:sym typeface="Malgun Gothic"/>
              </a:rPr>
              <a:t>(</a:t>
            </a:r>
            <a:r>
              <a:rPr lang="ko-KR" altLang="en-US" dirty="0">
                <a:latin typeface="Malgun Gothic"/>
                <a:ea typeface="Malgun Gothic"/>
                <a:cs typeface="Malgun Gothic"/>
                <a:sym typeface="Malgun Gothic"/>
              </a:rPr>
              <a:t>어두운 타일</a:t>
            </a:r>
            <a:r>
              <a:rPr lang="en-US" altLang="ko-KR" dirty="0">
                <a:latin typeface="Malgun Gothic"/>
                <a:ea typeface="Malgun Gothic"/>
                <a:cs typeface="Malgun Gothic"/>
                <a:sym typeface="Malgun Gothic"/>
              </a:rPr>
              <a:t>)</a:t>
            </a:r>
            <a:r>
              <a:rPr lang="ko-KR" dirty="0">
                <a:latin typeface="Malgun Gothic"/>
                <a:ea typeface="Malgun Gothic"/>
                <a:cs typeface="Malgun Gothic"/>
                <a:sym typeface="Malgun Gothic"/>
              </a:rPr>
              <a:t>에 있었지만, 빛이 잘 반사되는 타일</a:t>
            </a:r>
            <a:r>
              <a:rPr lang="en-US" altLang="ko-KR" dirty="0">
                <a:latin typeface="Malgun Gothic"/>
                <a:ea typeface="Malgun Gothic"/>
                <a:cs typeface="Malgun Gothic"/>
                <a:sym typeface="Malgun Gothic"/>
              </a:rPr>
              <a:t>(</a:t>
            </a:r>
            <a:r>
              <a:rPr lang="ko-KR" altLang="en-US" dirty="0">
                <a:latin typeface="Malgun Gothic"/>
                <a:ea typeface="Malgun Gothic"/>
                <a:cs typeface="Malgun Gothic"/>
                <a:sym typeface="Malgun Gothic"/>
              </a:rPr>
              <a:t>밝은 타일</a:t>
            </a:r>
            <a:r>
              <a:rPr lang="en-US" altLang="ko-KR" dirty="0">
                <a:latin typeface="Malgun Gothic"/>
                <a:ea typeface="Malgun Gothic"/>
                <a:cs typeface="Malgun Gothic"/>
                <a:sym typeface="Malgun Gothic"/>
              </a:rPr>
              <a:t>)</a:t>
            </a:r>
            <a:r>
              <a:rPr lang="ko-KR" dirty="0">
                <a:latin typeface="Malgun Gothic"/>
                <a:ea typeface="Malgun Gothic"/>
                <a:cs typeface="Malgun Gothic"/>
                <a:sym typeface="Malgun Gothic"/>
              </a:rPr>
              <a:t>에는 없었다. 가설과 반대. </a:t>
            </a:r>
            <a:r>
              <a:rPr lang="ko-KR" b="1" dirty="0">
                <a:latin typeface="Malgun Gothic"/>
                <a:ea typeface="Malgun Gothic"/>
                <a:cs typeface="Malgun Gothic"/>
                <a:sym typeface="Malgun Gothic"/>
              </a:rPr>
              <a:t>예상치 못했던 결과</a:t>
            </a:r>
            <a:endParaRPr b="1" dirty="0">
              <a:latin typeface="Malgun Gothic"/>
              <a:ea typeface="Malgun Gothic"/>
              <a:cs typeface="Malgun Gothic"/>
              <a:sym typeface="Malgun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err="1"/>
              <a:t>Making</a:t>
            </a:r>
            <a:r>
              <a:rPr lang="ko-KR" dirty="0"/>
              <a:t> </a:t>
            </a:r>
            <a:r>
              <a:rPr lang="ko-KR" dirty="0" err="1"/>
              <a:t>a</a:t>
            </a:r>
            <a:r>
              <a:rPr lang="ko-KR" dirty="0"/>
              <a:t> </a:t>
            </a:r>
            <a:r>
              <a:rPr lang="ko-KR" dirty="0" err="1"/>
              <a:t>decision</a:t>
            </a:r>
            <a:r>
              <a:rPr lang="ko-KR" dirty="0"/>
              <a:t> </a:t>
            </a:r>
            <a:r>
              <a:rPr lang="ko-KR" dirty="0" err="1"/>
              <a:t>about</a:t>
            </a:r>
            <a:r>
              <a:rPr lang="ko-KR" dirty="0"/>
              <a:t> hypothesis</a:t>
            </a:r>
            <a:endParaRPr dirty="0"/>
          </a:p>
        </p:txBody>
      </p:sp>
      <p:sp>
        <p:nvSpPr>
          <p:cNvPr id="567" name="Google Shape;567;p4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3. 과학하기 (Doing Science)</a:t>
            </a:r>
            <a:endParaRPr/>
          </a:p>
        </p:txBody>
      </p:sp>
      <p:sp>
        <p:nvSpPr>
          <p:cNvPr id="568" name="Google Shape;568;p4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42</a:t>
            </a:fld>
            <a:endParaRPr/>
          </a:p>
        </p:txBody>
      </p:sp>
      <p:sp>
        <p:nvSpPr>
          <p:cNvPr id="569" name="Google Shape;569;p49"/>
          <p:cNvSpPr txBox="1">
            <a:spLocks noGrp="1"/>
          </p:cNvSpPr>
          <p:nvPr>
            <p:ph type="body" idx="4294967295"/>
          </p:nvPr>
        </p:nvSpPr>
        <p:spPr>
          <a:xfrm>
            <a:off x="295275" y="1114425"/>
            <a:ext cx="8703600" cy="34932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err="1">
                <a:latin typeface="Malgun Gothic"/>
                <a:ea typeface="Malgun Gothic"/>
                <a:cs typeface="Malgun Gothic"/>
                <a:sym typeface="Malgun Gothic"/>
              </a:rPr>
              <a:t>Two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things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can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happen</a:t>
            </a:r>
            <a:r>
              <a:rPr lang="ko-KR" dirty="0">
                <a:latin typeface="Malgun Gothic"/>
                <a:ea typeface="Malgun Gothic"/>
                <a:cs typeface="Malgun Gothic"/>
                <a:sym typeface="Malgun Gothic"/>
              </a:rPr>
              <a:t>:</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The </a:t>
            </a:r>
            <a:r>
              <a:rPr lang="ko-KR" dirty="0" err="1">
                <a:latin typeface="Malgun Gothic"/>
                <a:ea typeface="Malgun Gothic"/>
                <a:cs typeface="Malgun Gothic"/>
                <a:sym typeface="Malgun Gothic"/>
              </a:rPr>
              <a:t>experiment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consistent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with</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hypothesis (</a:t>
            </a:r>
            <a:r>
              <a:rPr lang="ko-KR" dirty="0" err="1">
                <a:latin typeface="Malgun Gothic"/>
                <a:ea typeface="Malgun Gothic"/>
                <a:cs typeface="Malgun Gothic"/>
                <a:sym typeface="Malgun Gothic"/>
              </a:rPr>
              <a:t>retain</a:t>
            </a:r>
            <a:r>
              <a:rPr lang="ko-KR" dirty="0">
                <a:latin typeface="Malgun Gothic"/>
                <a:ea typeface="Malgun Gothic"/>
                <a:cs typeface="Malgun Gothic"/>
                <a:sym typeface="Malgun Gothic"/>
              </a:rPr>
              <a:t>); 실험은 가설을 지지한다.</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The </a:t>
            </a:r>
            <a:r>
              <a:rPr lang="ko-KR" dirty="0" err="1">
                <a:latin typeface="Malgun Gothic"/>
                <a:ea typeface="Malgun Gothic"/>
                <a:cs typeface="Malgun Gothic"/>
                <a:sym typeface="Malgun Gothic"/>
              </a:rPr>
              <a:t>results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inconsistent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with</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hypothesis (</a:t>
            </a:r>
            <a:r>
              <a:rPr lang="ko-KR" dirty="0" err="1">
                <a:latin typeface="Malgun Gothic"/>
                <a:ea typeface="Malgun Gothic"/>
                <a:cs typeface="Malgun Gothic"/>
                <a:sym typeface="Malgun Gothic"/>
              </a:rPr>
              <a:t>reject</a:t>
            </a:r>
            <a:r>
              <a:rPr lang="ko-KR" dirty="0">
                <a:latin typeface="Malgun Gothic"/>
                <a:ea typeface="Malgun Gothic"/>
                <a:cs typeface="Malgun Gothic"/>
                <a:sym typeface="Malgun Gothic"/>
              </a:rPr>
              <a:t>); 결과는 가설과 다르게 나타났다.</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err="1">
                <a:latin typeface="Malgun Gothic"/>
                <a:ea typeface="Malgun Gothic"/>
                <a:cs typeface="Malgun Gothic"/>
                <a:sym typeface="Malgun Gothic"/>
              </a:rPr>
              <a:t>Why</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can’t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a:t>
            </a:r>
            <a:r>
              <a:rPr lang="ko-KR" dirty="0">
                <a:latin typeface="Malgun Gothic"/>
                <a:ea typeface="Malgun Gothic"/>
                <a:cs typeface="Malgun Gothic"/>
                <a:sym typeface="Malgun Gothic"/>
              </a:rPr>
              <a:t> hypothesis </a:t>
            </a:r>
            <a:r>
              <a:rPr lang="ko-KR" dirty="0" err="1">
                <a:latin typeface="Malgun Gothic"/>
                <a:ea typeface="Malgun Gothic"/>
                <a:cs typeface="Malgun Gothic"/>
                <a:sym typeface="Malgun Gothic"/>
              </a:rPr>
              <a:t>or</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theory</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ever</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be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proven</a:t>
            </a:r>
            <a:r>
              <a:rPr lang="ko-KR" dirty="0">
                <a:latin typeface="Malgun Gothic"/>
                <a:ea typeface="Malgun Gothic"/>
                <a:cs typeface="Malgun Gothic"/>
                <a:sym typeface="Malgun Gothic"/>
              </a:rPr>
              <a:t>?; 왜 가설이나 이론은 결코 검증될 수가 없는가?</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One </a:t>
            </a:r>
            <a:r>
              <a:rPr lang="ko-KR" dirty="0" err="1">
                <a:latin typeface="Malgun Gothic"/>
                <a:ea typeface="Malgun Gothic"/>
                <a:cs typeface="Malgun Gothic"/>
                <a:sym typeface="Malgun Gothic"/>
              </a:rPr>
              <a:t>day</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may</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be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evidence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that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reject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it</a:t>
            </a:r>
            <a:r>
              <a:rPr lang="ko-KR" dirty="0">
                <a:latin typeface="Malgun Gothic"/>
                <a:ea typeface="Malgun Gothic"/>
                <a:cs typeface="Malgun Gothic"/>
                <a:sym typeface="Malgun Gothic"/>
              </a:rPr>
              <a:t> and </a:t>
            </a:r>
            <a:r>
              <a:rPr lang="ko-KR" dirty="0" err="1">
                <a:latin typeface="Malgun Gothic"/>
                <a:ea typeface="Malgun Gothic"/>
                <a:cs typeface="Malgun Gothic"/>
                <a:sym typeface="Malgun Gothic"/>
              </a:rPr>
              <a:t>leads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different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explanation</a:t>
            </a:r>
            <a:r>
              <a:rPr lang="ko-KR" dirty="0">
                <a:latin typeface="Malgun Gothic"/>
                <a:ea typeface="Malgun Gothic"/>
                <a:cs typeface="Malgun Gothic"/>
                <a:sym typeface="Malgun Gothic"/>
              </a:rPr>
              <a:t>…</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a:t>
            </a:r>
            <a:r>
              <a:rPr lang="ko-KR" dirty="0" err="1">
                <a:latin typeface="Malgun Gothic"/>
                <a:ea typeface="Malgun Gothic"/>
                <a:cs typeface="Malgun Gothic"/>
                <a:sym typeface="Malgun Gothic"/>
              </a:rPr>
              <a:t>Negative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outcomes</a:t>
            </a:r>
            <a:r>
              <a:rPr lang="ko-KR" dirty="0">
                <a:latin typeface="Malgun Gothic"/>
                <a:ea typeface="Malgun Gothic"/>
                <a:cs typeface="Malgun Gothic"/>
                <a:sym typeface="Malgun Gothic"/>
              </a:rPr>
              <a:t>”; 부정적 결과에 대해서… </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b="1" dirty="0" err="1">
                <a:latin typeface="Malgun Gothic"/>
                <a:ea typeface="Malgun Gothic"/>
                <a:cs typeface="Malgun Gothic"/>
                <a:sym typeface="Malgun Gothic"/>
              </a:rPr>
              <a:t>Open</a:t>
            </a:r>
            <a:r>
              <a:rPr lang="ko-KR" b="1" dirty="0">
                <a:latin typeface="Malgun Gothic"/>
                <a:ea typeface="Malgun Gothic"/>
                <a:cs typeface="Malgun Gothic"/>
                <a:sym typeface="Malgun Gothic"/>
              </a:rPr>
              <a:t> </a:t>
            </a:r>
            <a:r>
              <a:rPr lang="ko-KR" b="1" dirty="0" err="1">
                <a:latin typeface="Malgun Gothic"/>
                <a:ea typeface="Malgun Gothic"/>
                <a:cs typeface="Malgun Gothic"/>
                <a:sym typeface="Malgun Gothic"/>
              </a:rPr>
              <a:t>mind</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we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seeking</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just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significant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results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our</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experiment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going</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be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making</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severe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experiment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error</a:t>
            </a:r>
            <a:r>
              <a:rPr lang="ko-KR" dirty="0">
                <a:latin typeface="Malgun Gothic"/>
                <a:ea typeface="Malgun Gothic"/>
                <a:cs typeface="Malgun Gothic"/>
                <a:sym typeface="Malgun Gothic"/>
              </a:rPr>
              <a:t> and </a:t>
            </a:r>
            <a:r>
              <a:rPr lang="ko-KR" dirty="0" err="1">
                <a:latin typeface="Malgun Gothic"/>
                <a:ea typeface="Malgun Gothic"/>
                <a:cs typeface="Malgun Gothic"/>
                <a:sym typeface="Malgun Gothic"/>
              </a:rPr>
              <a:t>decision</a:t>
            </a:r>
            <a:endParaRPr dirty="0">
              <a:latin typeface="Malgun Gothic"/>
              <a:ea typeface="Malgun Gothic"/>
              <a:cs typeface="Malgun Gothic"/>
              <a:sym typeface="Malgun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Null and alternative hypotheses (귀무 및 대립가설)</a:t>
            </a:r>
            <a:endParaRPr/>
          </a:p>
        </p:txBody>
      </p:sp>
      <p:sp>
        <p:nvSpPr>
          <p:cNvPr id="575" name="Google Shape;575;p5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3. 과학하기 (Doing Science)</a:t>
            </a:r>
            <a:endParaRPr/>
          </a:p>
        </p:txBody>
      </p:sp>
      <p:sp>
        <p:nvSpPr>
          <p:cNvPr id="576" name="Google Shape;576;p5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43</a:t>
            </a:fld>
            <a:endParaRPr/>
          </a:p>
        </p:txBody>
      </p:sp>
      <p:sp>
        <p:nvSpPr>
          <p:cNvPr id="577" name="Google Shape;577;p50"/>
          <p:cNvSpPr txBox="1">
            <a:spLocks noGrp="1"/>
          </p:cNvSpPr>
          <p:nvPr>
            <p:ph type="body" idx="4294967295"/>
          </p:nvPr>
        </p:nvSpPr>
        <p:spPr>
          <a:xfrm>
            <a:off x="295275" y="1114425"/>
            <a:ext cx="8411578" cy="3780000"/>
          </a:xfrm>
          <a:prstGeom prst="rect">
            <a:avLst/>
          </a:prstGeom>
          <a:noFill/>
          <a:ln>
            <a:noFill/>
          </a:ln>
        </p:spPr>
        <p:txBody>
          <a:bodyPr spcFirstLastPara="1" wrap="square" lIns="91425" tIns="45700" rIns="91425" bIns="45700" anchor="t" anchorCtr="0">
            <a:normAutofit/>
          </a:bodyPr>
          <a:lstStyle/>
          <a:p>
            <a:pPr marL="457200" lvl="0" indent="-355600" algn="l" rtl="0">
              <a:lnSpc>
                <a:spcPct val="100000"/>
              </a:lnSpc>
              <a:spcBef>
                <a:spcPts val="1000"/>
              </a:spcBef>
              <a:spcAft>
                <a:spcPts val="0"/>
              </a:spcAft>
              <a:buSzPts val="2000"/>
              <a:buFont typeface="Malgun Gothic"/>
              <a:buChar char="•"/>
            </a:pPr>
            <a:r>
              <a:rPr lang="ko-KR" dirty="0">
                <a:latin typeface="Malgun Gothic"/>
                <a:ea typeface="Malgun Gothic"/>
                <a:cs typeface="Malgun Gothic"/>
                <a:sym typeface="Malgun Gothic"/>
              </a:rPr>
              <a:t>포르투갈 노린재는 밤에 빛에 끌린다. 대립가설 : </a:t>
            </a:r>
            <a:r>
              <a:rPr lang="ko-KR" dirty="0" err="1">
                <a:latin typeface="Malgun Gothic"/>
                <a:ea typeface="Malgun Gothic"/>
                <a:cs typeface="Malgun Gothic"/>
                <a:sym typeface="Malgun Gothic"/>
              </a:rPr>
              <a:t>Portuguese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millipedes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attracted</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visible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light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night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hypotheses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retained</a:t>
            </a:r>
            <a:r>
              <a:rPr lang="ko-KR" dirty="0">
                <a:latin typeface="Malgun Gothic"/>
                <a:ea typeface="Malgun Gothic"/>
                <a:cs typeface="Malgun Gothic"/>
                <a:sym typeface="Malgun Gothic"/>
              </a:rPr>
              <a:t>”</a:t>
            </a:r>
            <a:endParaRPr dirty="0">
              <a:latin typeface="Malgun Gothic"/>
              <a:ea typeface="Malgun Gothic"/>
              <a:cs typeface="Malgun Gothic"/>
              <a:sym typeface="Malgun Gothic"/>
            </a:endParaRPr>
          </a:p>
          <a:p>
            <a:pPr marL="457200" lvl="0" indent="-355600" algn="l" rtl="0">
              <a:lnSpc>
                <a:spcPct val="100000"/>
              </a:lnSpc>
              <a:spcBef>
                <a:spcPts val="1000"/>
              </a:spcBef>
              <a:spcAft>
                <a:spcPts val="0"/>
              </a:spcAft>
              <a:buSzPts val="2000"/>
              <a:buFont typeface="Malgun Gothic"/>
              <a:buChar char="•"/>
            </a:pPr>
            <a:r>
              <a:rPr lang="ko-KR" dirty="0">
                <a:latin typeface="Malgun Gothic"/>
                <a:ea typeface="Malgun Gothic"/>
                <a:cs typeface="Malgun Gothic"/>
                <a:sym typeface="Malgun Gothic"/>
              </a:rPr>
              <a:t>포르투갈 노린재는 밤에 빛에 끌리지 않는다. 귀무가설 : </a:t>
            </a:r>
            <a:r>
              <a:rPr lang="ko-KR" dirty="0" err="1">
                <a:latin typeface="Malgun Gothic"/>
                <a:ea typeface="Malgun Gothic"/>
                <a:cs typeface="Malgun Gothic"/>
                <a:sym typeface="Malgun Gothic"/>
              </a:rPr>
              <a:t>Portuguese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millipedes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not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attracted</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visible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light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night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hypotheses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rejected</a:t>
            </a:r>
            <a:r>
              <a:rPr lang="ko-KR" dirty="0">
                <a:latin typeface="Malgun Gothic"/>
                <a:ea typeface="Malgun Gothic"/>
                <a:cs typeface="Malgun Gothic"/>
                <a:sym typeface="Malgun Gothic"/>
              </a:rPr>
              <a:t>”</a:t>
            </a:r>
            <a:endParaRPr dirty="0">
              <a:latin typeface="Malgun Gothic"/>
              <a:ea typeface="Malgun Gothic"/>
              <a:cs typeface="Malgun Gothic"/>
              <a:sym typeface="Malgun Gothic"/>
            </a:endParaRPr>
          </a:p>
          <a:p>
            <a:pPr marL="914400" lvl="1" indent="-317500" algn="l" rtl="0">
              <a:lnSpc>
                <a:spcPct val="100000"/>
              </a:lnSpc>
              <a:spcBef>
                <a:spcPts val="500"/>
              </a:spcBef>
              <a:spcAft>
                <a:spcPts val="0"/>
              </a:spcAft>
              <a:buSzPts val="1400"/>
              <a:buFont typeface="Malgun Gothic"/>
              <a:buChar char="•"/>
            </a:pPr>
            <a:r>
              <a:rPr lang="ko-KR" dirty="0">
                <a:latin typeface="Malgun Gothic"/>
                <a:ea typeface="Malgun Gothic"/>
                <a:cs typeface="Malgun Gothic"/>
                <a:sym typeface="Malgun Gothic"/>
              </a:rPr>
              <a:t>The </a:t>
            </a:r>
            <a:r>
              <a:rPr lang="ko-KR" dirty="0" err="1">
                <a:latin typeface="Malgun Gothic"/>
                <a:ea typeface="Malgun Gothic"/>
                <a:cs typeface="Malgun Gothic"/>
                <a:sym typeface="Malgun Gothic"/>
              </a:rPr>
              <a:t>null</a:t>
            </a:r>
            <a:r>
              <a:rPr lang="ko-KR" dirty="0">
                <a:latin typeface="Malgun Gothic"/>
                <a:ea typeface="Malgun Gothic"/>
                <a:cs typeface="Malgun Gothic"/>
                <a:sym typeface="Malgun Gothic"/>
              </a:rPr>
              <a:t> hypothesis </a:t>
            </a:r>
            <a:r>
              <a:rPr lang="ko-KR" dirty="0" err="1">
                <a:latin typeface="Malgun Gothic"/>
                <a:ea typeface="Malgun Gothic"/>
                <a:cs typeface="Malgun Gothic"/>
                <a:sym typeface="Malgun Gothic"/>
              </a:rPr>
              <a:t>is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always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stated</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hypothesis of ‘</a:t>
            </a:r>
            <a:r>
              <a:rPr lang="ko-KR" dirty="0" err="1">
                <a:latin typeface="Malgun Gothic"/>
                <a:ea typeface="Malgun Gothic"/>
                <a:cs typeface="Malgun Gothic"/>
                <a:sym typeface="Malgun Gothic"/>
              </a:rPr>
              <a:t>no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difference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or</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no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effect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귀무가설은</a:t>
            </a:r>
            <a:r>
              <a:rPr lang="ko-KR" dirty="0">
                <a:latin typeface="Malgun Gothic"/>
                <a:ea typeface="Malgun Gothic"/>
                <a:cs typeface="Malgun Gothic"/>
                <a:sym typeface="Malgun Gothic"/>
              </a:rPr>
              <a:t> 항상 ‘차이가 없다.’ 또는 ‘효과가 </a:t>
            </a:r>
            <a:r>
              <a:rPr lang="ko-KR" dirty="0" err="1">
                <a:latin typeface="Malgun Gothic"/>
                <a:ea typeface="Malgun Gothic"/>
                <a:cs typeface="Malgun Gothic"/>
                <a:sym typeface="Malgun Gothic"/>
              </a:rPr>
              <a:t>없다.’와</a:t>
            </a:r>
            <a:r>
              <a:rPr lang="ko-KR" dirty="0">
                <a:latin typeface="Malgun Gothic"/>
                <a:ea typeface="Malgun Gothic"/>
                <a:cs typeface="Malgun Gothic"/>
                <a:sym typeface="Malgun Gothic"/>
              </a:rPr>
              <a:t> 같은 상태이다.</a:t>
            </a:r>
            <a:endParaRPr dirty="0">
              <a:latin typeface="Malgun Gothic"/>
              <a:ea typeface="Malgun Gothic"/>
              <a:cs typeface="Malgun Gothic"/>
              <a:sym typeface="Malgun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CD6C2C-9156-EB3D-326F-82F0FFE6F2EE}"/>
              </a:ext>
            </a:extLst>
          </p:cNvPr>
          <p:cNvSpPr>
            <a:spLocks noGrp="1"/>
          </p:cNvSpPr>
          <p:nvPr>
            <p:ph type="title"/>
          </p:nvPr>
        </p:nvSpPr>
        <p:spPr/>
        <p:txBody>
          <a:bodyPr/>
          <a:lstStyle/>
          <a:p>
            <a:r>
              <a:rPr lang="ko-KR" altLang="en-US" dirty="0"/>
              <a:t>결론</a:t>
            </a:r>
          </a:p>
        </p:txBody>
      </p:sp>
      <p:sp>
        <p:nvSpPr>
          <p:cNvPr id="3" name="부제목 2">
            <a:extLst>
              <a:ext uri="{FF2B5EF4-FFF2-40B4-BE49-F238E27FC236}">
                <a16:creationId xmlns:a16="http://schemas.microsoft.com/office/drawing/2014/main" id="{31D8720C-A568-FC3F-84AA-96EAB66CFD8D}"/>
              </a:ext>
            </a:extLst>
          </p:cNvPr>
          <p:cNvSpPr>
            <a:spLocks noGrp="1"/>
          </p:cNvSpPr>
          <p:nvPr>
            <p:ph type="subTitle" idx="1"/>
          </p:nvPr>
        </p:nvSpPr>
        <p:spPr/>
        <p:txBody>
          <a:bodyPr>
            <a:noAutofit/>
          </a:bodyPr>
          <a:lstStyle/>
          <a:p>
            <a:r>
              <a:rPr lang="en-US" altLang="ko-KR" sz="1000" dirty="0"/>
              <a:t>3. </a:t>
            </a:r>
            <a:r>
              <a:rPr lang="ko-KR" altLang="en-US" sz="1000" dirty="0"/>
              <a:t>과학하기 </a:t>
            </a:r>
            <a:r>
              <a:rPr lang="en-US" altLang="ko-KR" sz="1000" dirty="0"/>
              <a:t>Doing science</a:t>
            </a:r>
            <a:endParaRPr lang="ko-KR" altLang="en-US" sz="1000" dirty="0"/>
          </a:p>
        </p:txBody>
      </p:sp>
      <p:sp>
        <p:nvSpPr>
          <p:cNvPr id="4" name="슬라이드 번호 개체 틀 3">
            <a:extLst>
              <a:ext uri="{FF2B5EF4-FFF2-40B4-BE49-F238E27FC236}">
                <a16:creationId xmlns:a16="http://schemas.microsoft.com/office/drawing/2014/main" id="{19648990-9037-CDDF-3FE5-0D142716BB8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ko-KR" smtClean="0"/>
              <a:t>44</a:t>
            </a:fld>
            <a:endParaRPr lang="ko-KR" altLang="en-US"/>
          </a:p>
        </p:txBody>
      </p:sp>
      <p:sp>
        <p:nvSpPr>
          <p:cNvPr id="7" name="Google Shape;592;p52">
            <a:extLst>
              <a:ext uri="{FF2B5EF4-FFF2-40B4-BE49-F238E27FC236}">
                <a16:creationId xmlns:a16="http://schemas.microsoft.com/office/drawing/2014/main" id="{A566A84F-90C5-B2FC-73A7-CC7B7D9B0387}"/>
              </a:ext>
            </a:extLst>
          </p:cNvPr>
          <p:cNvSpPr txBox="1">
            <a:spLocks/>
          </p:cNvSpPr>
          <p:nvPr/>
        </p:nvSpPr>
        <p:spPr>
          <a:xfrm>
            <a:off x="295275" y="1114425"/>
            <a:ext cx="8411578" cy="23145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chemeClr val="dk1"/>
              </a:buClr>
              <a:buSzPts val="2000"/>
              <a:buFont typeface="Malgun Gothic"/>
              <a:buChar char="•"/>
              <a:defRPr sz="2000" b="0" i="0" u="none" strike="noStrike" cap="none">
                <a:solidFill>
                  <a:schemeClr val="dk1"/>
                </a:solidFill>
                <a:latin typeface="Malgun Gothic"/>
                <a:ea typeface="Malgun Gothic"/>
                <a:cs typeface="Malgun Gothic"/>
                <a:sym typeface="Malgun Gothic"/>
              </a:defRPr>
            </a:lvl1pPr>
            <a:lvl2pPr marL="914400" marR="0" lvl="1"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2pPr>
            <a:lvl3pPr marL="1371600" marR="0" lvl="2"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3pPr>
            <a:lvl4pPr marL="1828800" marR="0" lvl="3"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4pPr>
            <a:lvl5pPr marL="2286000" marR="0" lvl="4"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5pPr>
            <a:lvl6pPr marL="2743200" marR="0" lvl="5"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6pPr>
            <a:lvl7pPr marL="3200400" marR="0" lvl="6"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7pPr>
            <a:lvl8pPr marL="3657600" marR="0" lvl="7"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8pPr>
            <a:lvl9pPr marL="4114800" marR="0" lvl="8"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9pPr>
          </a:lstStyle>
          <a:p>
            <a:pPr>
              <a:lnSpc>
                <a:spcPct val="115000"/>
              </a:lnSpc>
            </a:pPr>
            <a:r>
              <a:rPr lang="ko-KR" altLang="en-US" dirty="0"/>
              <a:t>실험의 </a:t>
            </a:r>
            <a:r>
              <a:rPr lang="en-US" altLang="ko-KR" dirty="0"/>
              <a:t>5</a:t>
            </a:r>
            <a:r>
              <a:rPr lang="ko-KR" altLang="en-US" dirty="0"/>
              <a:t>가지 요소</a:t>
            </a:r>
            <a:endParaRPr lang="en-US" altLang="ko-KR" dirty="0"/>
          </a:p>
          <a:p>
            <a:pPr lvl="1">
              <a:lnSpc>
                <a:spcPct val="115000"/>
              </a:lnSpc>
            </a:pPr>
            <a:r>
              <a:rPr lang="ko-KR" altLang="en-US" dirty="0"/>
              <a:t>가설 설정</a:t>
            </a:r>
            <a:endParaRPr lang="en-US" altLang="ko-KR" dirty="0"/>
          </a:p>
          <a:p>
            <a:pPr lvl="1">
              <a:lnSpc>
                <a:spcPct val="115000"/>
              </a:lnSpc>
            </a:pPr>
            <a:r>
              <a:rPr lang="ko-KR" altLang="en-US" dirty="0"/>
              <a:t>가설로부터의 예측</a:t>
            </a:r>
            <a:endParaRPr lang="en-US" altLang="ko-KR" dirty="0"/>
          </a:p>
          <a:p>
            <a:pPr lvl="1">
              <a:lnSpc>
                <a:spcPct val="115000"/>
              </a:lnSpc>
            </a:pPr>
            <a:r>
              <a:rPr lang="ko-KR" altLang="en-US" dirty="0"/>
              <a:t>예측에 대한 실험이나 표본 추출</a:t>
            </a:r>
            <a:endParaRPr lang="en-US" altLang="ko-KR" dirty="0"/>
          </a:p>
          <a:p>
            <a:pPr lvl="1">
              <a:lnSpc>
                <a:spcPct val="115000"/>
              </a:lnSpc>
            </a:pPr>
            <a:r>
              <a:rPr lang="ko-KR" altLang="en-US" dirty="0"/>
              <a:t>자료 분석</a:t>
            </a:r>
            <a:endParaRPr lang="en-US" altLang="ko-KR" dirty="0"/>
          </a:p>
          <a:p>
            <a:pPr lvl="1">
              <a:lnSpc>
                <a:spcPct val="115000"/>
              </a:lnSpc>
            </a:pPr>
            <a:r>
              <a:rPr lang="ko-KR" altLang="en-US" dirty="0"/>
              <a:t>가설의 유지와 기각 여부의 결정</a:t>
            </a:r>
            <a:r>
              <a:rPr lang="en-US" altLang="ko-KR" dirty="0"/>
              <a:t>; </a:t>
            </a:r>
            <a:r>
              <a:rPr lang="ko-KR" altLang="en-US" dirty="0"/>
              <a:t>통계적 가설검정</a:t>
            </a:r>
            <a:endParaRPr lang="en-US" altLang="ko-KR" dirty="0"/>
          </a:p>
        </p:txBody>
      </p:sp>
    </p:spTree>
    <p:extLst>
      <p:ext uri="{BB962C8B-B14F-4D97-AF65-F5344CB8AC3E}">
        <p14:creationId xmlns:p14="http://schemas.microsoft.com/office/powerpoint/2010/main" val="2100524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1EDA7A7-980F-15F0-88ED-D358A07CDF76}"/>
              </a:ext>
            </a:extLst>
          </p:cNvPr>
          <p:cNvSpPr>
            <a:spLocks noGrp="1"/>
          </p:cNvSpPr>
          <p:nvPr>
            <p:ph type="title"/>
          </p:nvPr>
        </p:nvSpPr>
        <p:spPr/>
        <p:txBody>
          <a:bodyPr/>
          <a:lstStyle/>
          <a:p>
            <a:r>
              <a:rPr lang="ko-KR" altLang="en-US" dirty="0"/>
              <a:t>과학적 방법에 대한 </a:t>
            </a:r>
            <a:r>
              <a:rPr lang="en-US" altLang="ko-KR" dirty="0"/>
              <a:t>2</a:t>
            </a:r>
            <a:r>
              <a:rPr lang="ko-KR" altLang="en-US" dirty="0"/>
              <a:t>가지 시각</a:t>
            </a:r>
          </a:p>
        </p:txBody>
      </p:sp>
      <p:sp>
        <p:nvSpPr>
          <p:cNvPr id="3" name="부제목 2">
            <a:extLst>
              <a:ext uri="{FF2B5EF4-FFF2-40B4-BE49-F238E27FC236}">
                <a16:creationId xmlns:a16="http://schemas.microsoft.com/office/drawing/2014/main" id="{305285F6-4094-DE7D-1FF5-413DC65FD742}"/>
              </a:ext>
            </a:extLst>
          </p:cNvPr>
          <p:cNvSpPr>
            <a:spLocks noGrp="1"/>
          </p:cNvSpPr>
          <p:nvPr>
            <p:ph type="subTitle" idx="1"/>
          </p:nvPr>
        </p:nvSpPr>
        <p:spPr/>
        <p:txBody>
          <a:bodyPr>
            <a:normAutofit fontScale="25000" lnSpcReduction="20000"/>
          </a:bodyPr>
          <a:lstStyle/>
          <a:p>
            <a:endParaRPr lang="ko-KR" altLang="en-US"/>
          </a:p>
        </p:txBody>
      </p:sp>
      <p:sp>
        <p:nvSpPr>
          <p:cNvPr id="4" name="슬라이드 번호 개체 틀 3">
            <a:extLst>
              <a:ext uri="{FF2B5EF4-FFF2-40B4-BE49-F238E27FC236}">
                <a16:creationId xmlns:a16="http://schemas.microsoft.com/office/drawing/2014/main" id="{63B7CD7D-7844-990C-8B76-BF04BF1C00B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ko-KR" smtClean="0"/>
              <a:t>45</a:t>
            </a:fld>
            <a:endParaRPr lang="ko-KR" altLang="en-US"/>
          </a:p>
        </p:txBody>
      </p:sp>
      <p:sp>
        <p:nvSpPr>
          <p:cNvPr id="5" name="Google Shape;592;p52">
            <a:extLst>
              <a:ext uri="{FF2B5EF4-FFF2-40B4-BE49-F238E27FC236}">
                <a16:creationId xmlns:a16="http://schemas.microsoft.com/office/drawing/2014/main" id="{B92D8B8A-6EF9-F6F8-7A7A-F2EEBBD7D48B}"/>
              </a:ext>
            </a:extLst>
          </p:cNvPr>
          <p:cNvSpPr txBox="1">
            <a:spLocks/>
          </p:cNvSpPr>
          <p:nvPr/>
        </p:nvSpPr>
        <p:spPr>
          <a:xfrm>
            <a:off x="295275" y="1114425"/>
            <a:ext cx="8411578" cy="4566375"/>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chemeClr val="dk1"/>
              </a:buClr>
              <a:buSzPts val="2000"/>
              <a:buFont typeface="Malgun Gothic"/>
              <a:buChar char="•"/>
              <a:defRPr sz="2000" b="0" i="0" u="none" strike="noStrike" cap="none">
                <a:solidFill>
                  <a:schemeClr val="dk1"/>
                </a:solidFill>
                <a:latin typeface="Malgun Gothic"/>
                <a:ea typeface="Malgun Gothic"/>
                <a:cs typeface="Malgun Gothic"/>
                <a:sym typeface="Malgun Gothic"/>
              </a:defRPr>
            </a:lvl1pPr>
            <a:lvl2pPr marL="914400" marR="0" lvl="1"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2pPr>
            <a:lvl3pPr marL="1371600" marR="0" lvl="2"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3pPr>
            <a:lvl4pPr marL="1828800" marR="0" lvl="3"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4pPr>
            <a:lvl5pPr marL="2286000" marR="0" lvl="4"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5pPr>
            <a:lvl6pPr marL="2743200" marR="0" lvl="5"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6pPr>
            <a:lvl7pPr marL="3200400" marR="0" lvl="6"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7pPr>
            <a:lvl8pPr marL="3657600" marR="0" lvl="7"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8pPr>
            <a:lvl9pPr marL="4114800" marR="0" lvl="8"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9pPr>
          </a:lstStyle>
          <a:p>
            <a:pPr>
              <a:lnSpc>
                <a:spcPct val="115000"/>
              </a:lnSpc>
            </a:pPr>
            <a:r>
              <a:rPr lang="ko-KR" altLang="en-US" dirty="0"/>
              <a:t>가설들은</a:t>
            </a:r>
            <a:r>
              <a:rPr lang="en-US" altLang="ko-KR" dirty="0"/>
              <a:t> </a:t>
            </a:r>
            <a:r>
              <a:rPr lang="ko-KR" altLang="en-US" dirty="0"/>
              <a:t>순서대로</a:t>
            </a:r>
            <a:r>
              <a:rPr lang="en-US" altLang="ko-KR" dirty="0"/>
              <a:t> </a:t>
            </a:r>
            <a:r>
              <a:rPr lang="ko-KR" altLang="en-US" dirty="0"/>
              <a:t>검정되고 항상 기각될 가능성에 있다는 </a:t>
            </a:r>
            <a:r>
              <a:rPr lang="ko-KR" altLang="en-US" b="1" u="sng" dirty="0" err="1">
                <a:solidFill>
                  <a:srgbClr val="0070C0"/>
                </a:solidFill>
              </a:rPr>
              <a:t>포퍼</a:t>
            </a:r>
            <a:r>
              <a:rPr lang="en-US" altLang="ko-KR" b="1" u="sng" dirty="0">
                <a:solidFill>
                  <a:srgbClr val="0070C0"/>
                </a:solidFill>
              </a:rPr>
              <a:t>(Popper)</a:t>
            </a:r>
            <a:r>
              <a:rPr lang="ko-KR" altLang="en-US" b="1" u="sng" dirty="0">
                <a:solidFill>
                  <a:srgbClr val="0070C0"/>
                </a:solidFill>
              </a:rPr>
              <a:t>의 과학적 방법</a:t>
            </a:r>
            <a:r>
              <a:rPr lang="ko-KR" altLang="en-US" dirty="0"/>
              <a:t>에 대한 가설적</a:t>
            </a:r>
            <a:r>
              <a:rPr lang="en-US" altLang="ko-KR" dirty="0"/>
              <a:t>-</a:t>
            </a:r>
            <a:r>
              <a:rPr lang="ko-KR" altLang="en-US" dirty="0"/>
              <a:t>연역적 원리는 널리 인정되고 있다</a:t>
            </a:r>
            <a:r>
              <a:rPr lang="en-US" altLang="ko-KR" dirty="0"/>
              <a:t>. </a:t>
            </a:r>
            <a:r>
              <a:rPr lang="ko-KR" altLang="en-US" dirty="0"/>
              <a:t>그러나 과학자들은 조금 다른 방법으로 연구를 수행</a:t>
            </a:r>
            <a:endParaRPr lang="en-US" altLang="ko-KR" dirty="0"/>
          </a:p>
          <a:p>
            <a:pPr>
              <a:lnSpc>
                <a:spcPct val="115000"/>
              </a:lnSpc>
            </a:pPr>
            <a:r>
              <a:rPr lang="en-US" altLang="ko-KR" dirty="0"/>
              <a:t>1970</a:t>
            </a:r>
            <a:r>
              <a:rPr lang="ko-KR" altLang="en-US" dirty="0"/>
              <a:t>년대 </a:t>
            </a:r>
            <a:r>
              <a:rPr lang="ko-KR" altLang="en-US" b="1" u="sng" dirty="0" err="1">
                <a:solidFill>
                  <a:srgbClr val="0070C0"/>
                </a:solidFill>
              </a:rPr>
              <a:t>쿤</a:t>
            </a:r>
            <a:r>
              <a:rPr lang="en-US" altLang="ko-KR" b="1" u="sng" dirty="0">
                <a:solidFill>
                  <a:srgbClr val="0070C0"/>
                </a:solidFill>
              </a:rPr>
              <a:t>(Kuhn)</a:t>
            </a:r>
            <a:r>
              <a:rPr lang="ko-KR" altLang="en-US" b="1" u="sng" dirty="0">
                <a:solidFill>
                  <a:srgbClr val="0070C0"/>
                </a:solidFill>
              </a:rPr>
              <a:t>은</a:t>
            </a:r>
            <a:r>
              <a:rPr lang="en-US" altLang="ko-KR" b="1" u="sng" dirty="0">
                <a:solidFill>
                  <a:srgbClr val="0070C0"/>
                </a:solidFill>
              </a:rPr>
              <a:t> </a:t>
            </a:r>
            <a:r>
              <a:rPr lang="ko-KR" altLang="en-US" b="1" u="sng" dirty="0">
                <a:solidFill>
                  <a:srgbClr val="0070C0"/>
                </a:solidFill>
              </a:rPr>
              <a:t>과학적 연구</a:t>
            </a:r>
            <a:r>
              <a:rPr lang="ko-KR" altLang="en-US" dirty="0"/>
              <a:t>에서 지속적인 검정</a:t>
            </a:r>
            <a:r>
              <a:rPr lang="en-US" altLang="ko-KR" dirty="0"/>
              <a:t>, </a:t>
            </a:r>
            <a:r>
              <a:rPr lang="ko-KR" altLang="en-US" dirty="0"/>
              <a:t>가설의 채택이나 기각은 필요하지 않다고 주장했다</a:t>
            </a:r>
            <a:r>
              <a:rPr lang="en-US" altLang="ko-KR" dirty="0"/>
              <a:t>. </a:t>
            </a:r>
            <a:r>
              <a:rPr lang="ko-KR" altLang="en-US" dirty="0"/>
              <a:t>그 대신 부분적인 일반성을 갖고 초기 검증과정을 통과한 가설들은 잘 정립된 이론이나 패러다임으로 발전하여 그 이후에 검정과정에서 반대되는 증거들이 나올지라도 상대적으로 잘 기각되지 않게 된다</a:t>
            </a:r>
            <a:r>
              <a:rPr lang="en-US" altLang="ko-KR" dirty="0"/>
              <a:t>.</a:t>
            </a:r>
          </a:p>
          <a:p>
            <a:pPr lvl="1">
              <a:lnSpc>
                <a:spcPct val="115000"/>
              </a:lnSpc>
            </a:pPr>
            <a:r>
              <a:rPr lang="ko-KR" altLang="en-US" dirty="0"/>
              <a:t>몇몇 부정적인 결과들은 패러다임이 모든 가능한 증거에 계속하여 적합하도록 개선하는 데 사용된다</a:t>
            </a:r>
            <a:r>
              <a:rPr lang="en-US" altLang="ko-KR" dirty="0"/>
              <a:t>.</a:t>
            </a:r>
          </a:p>
          <a:p>
            <a:pPr lvl="1">
              <a:lnSpc>
                <a:spcPct val="115000"/>
              </a:lnSpc>
            </a:pPr>
            <a:r>
              <a:rPr lang="ko-KR" altLang="en-US" dirty="0"/>
              <a:t>부정적인 증거가 압도적으로 많아질 때만 패러다임은 기각되고 새로운 것으로 교체된다</a:t>
            </a:r>
            <a:r>
              <a:rPr lang="en-US" altLang="ko-KR" dirty="0"/>
              <a:t>.</a:t>
            </a:r>
          </a:p>
          <a:p>
            <a:pPr>
              <a:lnSpc>
                <a:spcPct val="115000"/>
              </a:lnSpc>
            </a:pPr>
            <a:r>
              <a:rPr lang="en-US" altLang="ko-KR" dirty="0"/>
              <a:t>1978</a:t>
            </a:r>
            <a:r>
              <a:rPr lang="ko-KR" altLang="en-US" dirty="0"/>
              <a:t>년 </a:t>
            </a:r>
            <a:r>
              <a:rPr lang="ko-KR" altLang="en-US" b="1" u="sng" dirty="0" err="1">
                <a:solidFill>
                  <a:srgbClr val="0070C0"/>
                </a:solidFill>
              </a:rPr>
              <a:t>라카토스</a:t>
            </a:r>
            <a:r>
              <a:rPr lang="en-US" altLang="ko-KR" b="1" u="sng" dirty="0">
                <a:solidFill>
                  <a:srgbClr val="0070C0"/>
                </a:solidFill>
              </a:rPr>
              <a:t>(Lakatos) </a:t>
            </a:r>
            <a:r>
              <a:rPr lang="ko-KR" altLang="en-US" b="1" u="sng" dirty="0">
                <a:solidFill>
                  <a:srgbClr val="0070C0"/>
                </a:solidFill>
              </a:rPr>
              <a:t>또한 과학적 연구</a:t>
            </a:r>
            <a:r>
              <a:rPr lang="ko-KR" altLang="en-US" dirty="0"/>
              <a:t>에 엄격한 가설적</a:t>
            </a:r>
            <a:r>
              <a:rPr lang="en-US" altLang="ko-KR" dirty="0"/>
              <a:t>-</a:t>
            </a:r>
            <a:r>
              <a:rPr lang="ko-KR" altLang="en-US" dirty="0"/>
              <a:t>연역적 원리는 필요하지 않다고 주장</a:t>
            </a:r>
            <a:endParaRPr lang="en-US" altLang="ko-KR" dirty="0"/>
          </a:p>
          <a:p>
            <a:pPr>
              <a:lnSpc>
                <a:spcPct val="115000"/>
              </a:lnSpc>
            </a:pPr>
            <a:r>
              <a:rPr lang="ko-KR" altLang="en-US" dirty="0" err="1"/>
              <a:t>라카토스는</a:t>
            </a:r>
            <a:r>
              <a:rPr lang="ko-KR" altLang="en-US" dirty="0"/>
              <a:t> </a:t>
            </a:r>
            <a:r>
              <a:rPr lang="en-US" altLang="ko-KR" dirty="0"/>
              <a:t>“</a:t>
            </a:r>
            <a:r>
              <a:rPr lang="ko-KR" altLang="en-US" dirty="0"/>
              <a:t>견고한 핵</a:t>
            </a:r>
            <a:r>
              <a:rPr lang="en-US" altLang="ko-KR" dirty="0"/>
              <a:t>＂</a:t>
            </a:r>
            <a:r>
              <a:rPr lang="ko-KR" altLang="en-US" dirty="0"/>
              <a:t>과 보호대라는 개념을 도입하여 과학지식의 발달 모형을 진화적 변화과정으로 설명</a:t>
            </a:r>
            <a:endParaRPr lang="en-US" altLang="ko-KR" dirty="0"/>
          </a:p>
          <a:p>
            <a:pPr>
              <a:lnSpc>
                <a:spcPct val="115000"/>
              </a:lnSpc>
            </a:pPr>
            <a:r>
              <a:rPr lang="ko-KR" altLang="en-US" dirty="0"/>
              <a:t>견고한 핵이란 과학지식의 기본적</a:t>
            </a:r>
            <a:r>
              <a:rPr lang="en-US" altLang="ko-KR" dirty="0"/>
              <a:t>, </a:t>
            </a:r>
            <a:r>
              <a:rPr lang="ko-KR" altLang="en-US" dirty="0"/>
              <a:t>기초적 원리로서 보조 가설이 더해지거나 보호대가 수정되는 과정에 있는 한 부정되거나 기각되지 않은 것을 말한다</a:t>
            </a:r>
            <a:r>
              <a:rPr lang="en-US" altLang="ko-KR" dirty="0"/>
              <a:t>.</a:t>
            </a:r>
          </a:p>
          <a:p>
            <a:pPr lvl="1">
              <a:lnSpc>
                <a:spcPct val="115000"/>
              </a:lnSpc>
            </a:pPr>
            <a:r>
              <a:rPr lang="ko-KR" altLang="en-US" dirty="0"/>
              <a:t>연구프로그램은 연구에 있어서 기본적으로 부정적 발견법과 긍정적 발견법으로 구분</a:t>
            </a:r>
            <a:r>
              <a:rPr lang="en-US" altLang="ko-KR" dirty="0"/>
              <a:t>. </a:t>
            </a:r>
          </a:p>
          <a:p>
            <a:pPr lvl="1">
              <a:lnSpc>
                <a:spcPct val="115000"/>
              </a:lnSpc>
            </a:pPr>
            <a:r>
              <a:rPr lang="ko-KR" altLang="en-US" b="1" u="sng" dirty="0">
                <a:solidFill>
                  <a:srgbClr val="0070C0"/>
                </a:solidFill>
              </a:rPr>
              <a:t>부정적 발견법</a:t>
            </a:r>
            <a:r>
              <a:rPr lang="ko-KR" altLang="en-US" dirty="0"/>
              <a:t>은 연구에서 피해야 할 방법으로 견고한 핵인 기초적 원리를 부정하거나 의심해서는 안된다는 </a:t>
            </a:r>
            <a:r>
              <a:rPr lang="ko-KR" altLang="en-US" dirty="0" err="1"/>
              <a:t>관례로서</a:t>
            </a:r>
            <a:r>
              <a:rPr lang="ko-KR" altLang="en-US" dirty="0"/>
              <a:t> 핵을 이루고 있는 이론과 일치하지 않는 한 한두가지 자료로는 견고한 핵이 기각되지 않게 하는 연구법</a:t>
            </a:r>
            <a:endParaRPr lang="en-US" altLang="ko-KR" dirty="0"/>
          </a:p>
          <a:p>
            <a:pPr lvl="1">
              <a:lnSpc>
                <a:spcPct val="115000"/>
              </a:lnSpc>
            </a:pPr>
            <a:r>
              <a:rPr lang="ko-KR" altLang="en-US" b="1" u="sng" dirty="0">
                <a:solidFill>
                  <a:srgbClr val="0070C0"/>
                </a:solidFill>
              </a:rPr>
              <a:t>긍정적 발견법</a:t>
            </a:r>
            <a:r>
              <a:rPr lang="ko-KR" altLang="en-US" dirty="0"/>
              <a:t>은 연구에서 추구해야 할 방법으로 견고한 핵이 좀 더 넣은 범위에서 자연현상을 예측하고 설명할 수 있도록 보호대를 수정 및 보완하는 방법</a:t>
            </a:r>
            <a:endParaRPr lang="en-US" altLang="ko-KR" dirty="0"/>
          </a:p>
        </p:txBody>
      </p:sp>
    </p:spTree>
    <p:extLst>
      <p:ext uri="{BB962C8B-B14F-4D97-AF65-F5344CB8AC3E}">
        <p14:creationId xmlns:p14="http://schemas.microsoft.com/office/powerpoint/2010/main" val="3978295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581"/>
        <p:cNvGrpSpPr/>
        <p:nvPr/>
      </p:nvGrpSpPr>
      <p:grpSpPr>
        <a:xfrm>
          <a:off x="0" y="0"/>
          <a:ext cx="0" cy="0"/>
          <a:chOff x="0" y="0"/>
          <a:chExt cx="0" cy="0"/>
        </a:xfrm>
      </p:grpSpPr>
      <p:sp>
        <p:nvSpPr>
          <p:cNvPr id="582" name="Google Shape;582;p51"/>
          <p:cNvSpPr txBox="1">
            <a:spLocks noGrp="1"/>
          </p:cNvSpPr>
          <p:nvPr>
            <p:ph type="title"/>
          </p:nvPr>
        </p:nvSpPr>
        <p:spPr>
          <a:xfrm>
            <a:off x="2070275" y="1887125"/>
            <a:ext cx="6988200" cy="6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t>실험설계 기초개념</a:t>
            </a:r>
            <a:endParaRPr/>
          </a:p>
        </p:txBody>
      </p:sp>
      <p:sp>
        <p:nvSpPr>
          <p:cNvPr id="583" name="Google Shape;583;p51"/>
          <p:cNvSpPr txBox="1">
            <a:spLocks noGrp="1"/>
          </p:cNvSpPr>
          <p:nvPr>
            <p:ph type="subTitle" idx="1"/>
          </p:nvPr>
        </p:nvSpPr>
        <p:spPr>
          <a:xfrm>
            <a:off x="1850231" y="4085375"/>
            <a:ext cx="5152531" cy="981300"/>
          </a:xfrm>
          <a:prstGeom prst="rect">
            <a:avLst/>
          </a:prstGeom>
        </p:spPr>
        <p:txBody>
          <a:bodyPr spcFirstLastPara="1" wrap="square" lIns="91425" tIns="45700" rIns="91425" bIns="45700" anchor="t" anchorCtr="0">
            <a:normAutofit/>
          </a:bodyPr>
          <a:lstStyle/>
          <a:p>
            <a:pPr marL="685728" lvl="1" indent="-228575" algn="l" rtl="0">
              <a:lnSpc>
                <a:spcPct val="150000"/>
              </a:lnSpc>
              <a:spcBef>
                <a:spcPts val="500"/>
              </a:spcBef>
              <a:spcAft>
                <a:spcPts val="0"/>
              </a:spcAft>
              <a:buSzPts val="1600"/>
              <a:buFont typeface="Malgun Gothic"/>
              <a:buChar char="•"/>
            </a:pPr>
            <a:r>
              <a:rPr lang="ko-KR" dirty="0"/>
              <a:t>실험의 목적을 이해하고, 가설을 수립할 수 있다.</a:t>
            </a:r>
            <a:endParaRPr dirty="0"/>
          </a:p>
        </p:txBody>
      </p:sp>
      <p:pic>
        <p:nvPicPr>
          <p:cNvPr id="584" name="Google Shape;584;p51"/>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585" name="Google Shape;585;p51"/>
          <p:cNvSpPr txBox="1"/>
          <p:nvPr/>
        </p:nvSpPr>
        <p:spPr>
          <a:xfrm>
            <a:off x="870775" y="969625"/>
            <a:ext cx="7845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4</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Autofit/>
          </a:bodyPr>
          <a:lstStyle/>
          <a:p>
            <a:pPr marL="0" lvl="0" indent="0" algn="r" rtl="0">
              <a:spcBef>
                <a:spcPts val="1000"/>
              </a:spcBef>
              <a:spcAft>
                <a:spcPts val="0"/>
              </a:spcAft>
              <a:buNone/>
            </a:pPr>
            <a:r>
              <a:rPr lang="ko-KR" dirty="0"/>
              <a:t>4. 실험설계 기초개념</a:t>
            </a:r>
            <a:endParaRPr dirty="0"/>
          </a:p>
        </p:txBody>
      </p:sp>
      <p:sp>
        <p:nvSpPr>
          <p:cNvPr id="591" name="Google Shape;591;p5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47</a:t>
            </a:fld>
            <a:endParaRPr/>
          </a:p>
        </p:txBody>
      </p:sp>
      <p:sp>
        <p:nvSpPr>
          <p:cNvPr id="592" name="Google Shape;592;p52"/>
          <p:cNvSpPr txBox="1">
            <a:spLocks noGrp="1"/>
          </p:cNvSpPr>
          <p:nvPr>
            <p:ph type="body" idx="4294967295"/>
          </p:nvPr>
        </p:nvSpPr>
        <p:spPr>
          <a:xfrm>
            <a:off x="295275" y="1114425"/>
            <a:ext cx="8411578" cy="51588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실험: 현존하는 조건 및 인위적으로 설정한 조건하에서 일어나는 생물현상을 관찰</a:t>
            </a:r>
            <a:endParaRPr dirty="0">
              <a:latin typeface="Malgun Gothic"/>
              <a:ea typeface="Malgun Gothic"/>
              <a:cs typeface="Malgun Gothic"/>
              <a:sym typeface="Malgun Gothic"/>
            </a:endParaRPr>
          </a:p>
          <a:p>
            <a:pPr lvl="1">
              <a:lnSpc>
                <a:spcPct val="115000"/>
              </a:lnSpc>
            </a:pPr>
            <a:r>
              <a:rPr lang="ko-KR" dirty="0">
                <a:latin typeface="Malgun Gothic"/>
                <a:ea typeface="Malgun Gothic"/>
                <a:cs typeface="Malgun Gothic"/>
                <a:sym typeface="Malgun Gothic"/>
              </a:rPr>
              <a:t>연구자는 실험에 들어가기에 앞서 실험계획을 세운다</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실험계획은 실험을 어떻게 수행하고, 데이터를 어떻게 수집하며, 어떠한 통계적 방법으로 분석하면 최소의 실험으로 최대의 정보를 얻을 수 있는지 계획</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실험의 목적</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새로운 사실을 알고 싶거나, 기존의 실험결과를 긍정 또는 부정하기 위함</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이를 위하여 실험목적에 대한 가설을 세우고 그 가설을 검정</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실험계획은 관심이 있는 문제에 대한 가설을 증명하기 위한 절차를 정하는 일</a:t>
            </a:r>
            <a:endParaRPr lang="en-US" altLang="ko-KR" dirty="0">
              <a:latin typeface="Malgun Gothic"/>
              <a:ea typeface="Malgun Gothic"/>
              <a:cs typeface="Malgun Gothic"/>
              <a:sym typeface="Malgun Gothic"/>
            </a:endParaRPr>
          </a:p>
          <a:p>
            <a:pPr lvl="1">
              <a:lnSpc>
                <a:spcPct val="115000"/>
              </a:lnSpc>
            </a:pPr>
            <a:endParaRPr dirty="0">
              <a:latin typeface="Malgun Gothic"/>
              <a:ea typeface="Malgun Gothic"/>
              <a:cs typeface="Malgun Gothic"/>
              <a:sym typeface="Malgun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실험설계의 예</a:t>
            </a:r>
            <a:endParaRPr/>
          </a:p>
        </p:txBody>
      </p:sp>
      <p:sp>
        <p:nvSpPr>
          <p:cNvPr id="598" name="Google Shape;598;p5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Autofit/>
          </a:bodyPr>
          <a:lstStyle/>
          <a:p>
            <a:pPr marL="0" lvl="0" indent="0" algn="r" rtl="0">
              <a:spcBef>
                <a:spcPts val="1000"/>
              </a:spcBef>
              <a:spcAft>
                <a:spcPts val="0"/>
              </a:spcAft>
              <a:buNone/>
            </a:pPr>
            <a:r>
              <a:rPr lang="ko-KR"/>
              <a:t>4. 실험설계 기초개념</a:t>
            </a:r>
            <a:endParaRPr/>
          </a:p>
        </p:txBody>
      </p:sp>
      <p:sp>
        <p:nvSpPr>
          <p:cNvPr id="599" name="Google Shape;599;p5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48</a:t>
            </a:fld>
            <a:endParaRPr/>
          </a:p>
        </p:txBody>
      </p:sp>
      <p:sp>
        <p:nvSpPr>
          <p:cNvPr id="600" name="Google Shape;600;p53"/>
          <p:cNvSpPr txBox="1">
            <a:spLocks noGrp="1"/>
          </p:cNvSpPr>
          <p:nvPr>
            <p:ph type="body" idx="4294967295"/>
          </p:nvPr>
        </p:nvSpPr>
        <p:spPr>
          <a:xfrm>
            <a:off x="295275" y="1114425"/>
            <a:ext cx="8703600" cy="51588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“육성된 </a:t>
            </a:r>
            <a:r>
              <a:rPr lang="ko-KR" dirty="0" err="1">
                <a:latin typeface="Malgun Gothic"/>
                <a:ea typeface="Malgun Gothic"/>
                <a:cs typeface="Malgun Gothic"/>
                <a:sym typeface="Malgun Gothic"/>
              </a:rPr>
              <a:t>다수성</a:t>
            </a:r>
            <a:r>
              <a:rPr lang="ko-KR" dirty="0">
                <a:latin typeface="Malgun Gothic"/>
                <a:ea typeface="Malgun Gothic"/>
                <a:cs typeface="Malgun Gothic"/>
                <a:sym typeface="Malgun Gothic"/>
              </a:rPr>
              <a:t> 벼 신품종은 도열병에 약하기 때문에 </a:t>
            </a:r>
            <a:r>
              <a:rPr lang="ko-KR" dirty="0" err="1">
                <a:latin typeface="Malgun Gothic"/>
                <a:ea typeface="Malgun Gothic"/>
                <a:cs typeface="Malgun Gothic"/>
                <a:sym typeface="Malgun Gothic"/>
              </a:rPr>
              <a:t>A지역에</a:t>
            </a:r>
            <a:r>
              <a:rPr lang="ko-KR" dirty="0">
                <a:latin typeface="Malgun Gothic"/>
                <a:ea typeface="Malgun Gothic"/>
                <a:cs typeface="Malgun Gothic"/>
                <a:sym typeface="Malgun Gothic"/>
              </a:rPr>
              <a:t> 널리 재배되지 </a:t>
            </a:r>
            <a:r>
              <a:rPr lang="ko-KR" dirty="0" err="1">
                <a:latin typeface="Malgun Gothic"/>
                <a:ea typeface="Malgun Gothic"/>
                <a:cs typeface="Malgun Gothic"/>
                <a:sym typeface="Malgun Gothic"/>
              </a:rPr>
              <a:t>않는다”는</a:t>
            </a:r>
            <a:r>
              <a:rPr lang="ko-KR" dirty="0">
                <a:latin typeface="Malgun Gothic"/>
                <a:ea typeface="Malgun Gothic"/>
                <a:cs typeface="Malgun Gothic"/>
                <a:sym typeface="Malgun Gothic"/>
              </a:rPr>
              <a:t> 가설을 입증하는 실험계획</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실험의 목적을 분명히 한다: 신품종의 도열병 발생과 벼 수량성의 관계를 알고자 함</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적합한 실험재료: 신품종과 </a:t>
            </a:r>
            <a:r>
              <a:rPr lang="ko-KR" dirty="0" err="1">
                <a:latin typeface="Malgun Gothic"/>
                <a:ea typeface="Malgun Gothic"/>
                <a:cs typeface="Malgun Gothic"/>
                <a:sym typeface="Malgun Gothic"/>
              </a:rPr>
              <a:t>A지역의</a:t>
            </a:r>
            <a:r>
              <a:rPr lang="ko-KR" dirty="0">
                <a:latin typeface="Malgun Gothic"/>
                <a:ea typeface="Malgun Gothic"/>
                <a:cs typeface="Malgun Gothic"/>
                <a:sym typeface="Malgun Gothic"/>
              </a:rPr>
              <a:t> 주요품종</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관찰할 변수 선택: 실험목적에 부합하는 변수가 관찰대상, 도열병에 대한 </a:t>
            </a:r>
            <a:r>
              <a:rPr lang="ko-KR" dirty="0" err="1">
                <a:latin typeface="Malgun Gothic"/>
                <a:ea typeface="Malgun Gothic"/>
                <a:cs typeface="Malgun Gothic"/>
                <a:sym typeface="Malgun Gothic"/>
              </a:rPr>
              <a:t>이병률</a:t>
            </a:r>
            <a:r>
              <a:rPr lang="ko-KR" dirty="0">
                <a:latin typeface="Malgun Gothic"/>
                <a:ea typeface="Malgun Gothic"/>
                <a:cs typeface="Malgun Gothic"/>
                <a:sym typeface="Malgun Gothic"/>
              </a:rPr>
              <a:t>, 벼 수량 관찰</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변수의 관찰방법: 실험처리(</a:t>
            </a:r>
            <a:r>
              <a:rPr lang="ko-KR" dirty="0" err="1">
                <a:latin typeface="Malgun Gothic"/>
                <a:ea typeface="Malgun Gothic"/>
                <a:cs typeface="Malgun Gothic"/>
                <a:sym typeface="Malgun Gothic"/>
              </a:rPr>
              <a:t>반복수</a:t>
            </a:r>
            <a:r>
              <a:rPr lang="ko-KR" dirty="0">
                <a:latin typeface="Malgun Gothic"/>
                <a:ea typeface="Malgun Gothic"/>
                <a:cs typeface="Malgun Gothic"/>
                <a:sym typeface="Malgun Gothic"/>
              </a:rPr>
              <a:t>) 등, 즉 실험처리 3처리(품종), </a:t>
            </a:r>
            <a:r>
              <a:rPr lang="ko-KR" dirty="0" err="1">
                <a:latin typeface="Malgun Gothic"/>
                <a:ea typeface="Malgun Gothic"/>
                <a:cs typeface="Malgun Gothic"/>
                <a:sym typeface="Malgun Gothic"/>
              </a:rPr>
              <a:t>난괴법</a:t>
            </a:r>
            <a:r>
              <a:rPr lang="ko-KR" dirty="0">
                <a:latin typeface="Malgun Gothic"/>
                <a:ea typeface="Malgun Gothic"/>
                <a:cs typeface="Malgun Gothic"/>
                <a:sym typeface="Malgun Gothic"/>
              </a:rPr>
              <a:t> 4반복 배치, 각 실험구에서 품종당 50</a:t>
            </a:r>
            <a:r>
              <a:rPr lang="en-US" altLang="ko-KR" dirty="0">
                <a:latin typeface="Malgun Gothic"/>
                <a:ea typeface="Malgun Gothic"/>
                <a:cs typeface="Malgun Gothic"/>
                <a:sym typeface="Malgun Gothic"/>
              </a:rPr>
              <a:t> </a:t>
            </a:r>
            <a:r>
              <a:rPr lang="ko-KR" altLang="en-US" dirty="0">
                <a:latin typeface="Malgun Gothic"/>
                <a:ea typeface="Malgun Gothic"/>
                <a:cs typeface="Malgun Gothic"/>
                <a:sym typeface="Malgun Gothic"/>
              </a:rPr>
              <a:t>개체</a:t>
            </a:r>
            <a:r>
              <a:rPr lang="ko-KR" dirty="0">
                <a:latin typeface="Malgun Gothic"/>
                <a:ea typeface="Malgun Gothic"/>
                <a:cs typeface="Malgun Gothic"/>
                <a:sym typeface="Malgun Gothic"/>
              </a:rPr>
              <a:t>, 도열병 </a:t>
            </a:r>
            <a:r>
              <a:rPr lang="ko-KR" dirty="0" err="1">
                <a:latin typeface="Malgun Gothic"/>
                <a:ea typeface="Malgun Gothic"/>
                <a:cs typeface="Malgun Gothic"/>
                <a:sym typeface="Malgun Gothic"/>
              </a:rPr>
              <a:t>이병률</a:t>
            </a:r>
            <a:r>
              <a:rPr lang="ko-KR" dirty="0">
                <a:latin typeface="Malgun Gothic"/>
                <a:ea typeface="Malgun Gothic"/>
                <a:cs typeface="Malgun Gothic"/>
                <a:sym typeface="Malgun Gothic"/>
              </a:rPr>
              <a:t> 조사, 1평당 벼의 수량 측정 등</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err="1">
                <a:latin typeface="Malgun Gothic"/>
                <a:ea typeface="Malgun Gothic"/>
                <a:cs typeface="Malgun Gothic"/>
                <a:sym typeface="Malgun Gothic"/>
              </a:rPr>
              <a:t>관찰값을</a:t>
            </a:r>
            <a:r>
              <a:rPr lang="ko-KR" dirty="0">
                <a:latin typeface="Malgun Gothic"/>
                <a:ea typeface="Malgun Gothic"/>
                <a:cs typeface="Malgun Gothic"/>
                <a:sym typeface="Malgun Gothic"/>
              </a:rPr>
              <a:t> 분석하는 통계적 방법 설정: 도열병 </a:t>
            </a:r>
            <a:r>
              <a:rPr lang="ko-KR" dirty="0" err="1">
                <a:latin typeface="Malgun Gothic"/>
                <a:ea typeface="Malgun Gothic"/>
                <a:cs typeface="Malgun Gothic"/>
                <a:sym typeface="Malgun Gothic"/>
              </a:rPr>
              <a:t>이병률과</a:t>
            </a:r>
            <a:r>
              <a:rPr lang="ko-KR" dirty="0">
                <a:latin typeface="Malgun Gothic"/>
                <a:ea typeface="Malgun Gothic"/>
                <a:cs typeface="Malgun Gothic"/>
                <a:sym typeface="Malgun Gothic"/>
              </a:rPr>
              <a:t> 벼 </a:t>
            </a:r>
            <a:r>
              <a:rPr lang="ko-KR" dirty="0" err="1">
                <a:latin typeface="Malgun Gothic"/>
                <a:ea typeface="Malgun Gothic"/>
                <a:cs typeface="Malgun Gothic"/>
                <a:sym typeface="Malgun Gothic"/>
              </a:rPr>
              <a:t>수량간의</a:t>
            </a:r>
            <a:r>
              <a:rPr lang="ko-KR" dirty="0">
                <a:latin typeface="Malgun Gothic"/>
                <a:ea typeface="Malgun Gothic"/>
                <a:cs typeface="Malgun Gothic"/>
                <a:sym typeface="Malgun Gothic"/>
              </a:rPr>
              <a:t> 관계 분석(분산분석 등)</a:t>
            </a:r>
            <a:endParaRPr dirty="0">
              <a:latin typeface="Malgun Gothic"/>
              <a:ea typeface="Malgun Gothic"/>
              <a:cs typeface="Malgun Gothic"/>
              <a:sym typeface="Malgun Gothic"/>
            </a:endParaRPr>
          </a:p>
        </p:txBody>
      </p:sp>
      <p:sp>
        <p:nvSpPr>
          <p:cNvPr id="2" name="TextBox 1">
            <a:extLst>
              <a:ext uri="{FF2B5EF4-FFF2-40B4-BE49-F238E27FC236}">
                <a16:creationId xmlns:a16="http://schemas.microsoft.com/office/drawing/2014/main" id="{9B884CC9-6FBE-F9B1-59A3-33E5F0471D82}"/>
              </a:ext>
            </a:extLst>
          </p:cNvPr>
          <p:cNvSpPr txBox="1"/>
          <p:nvPr/>
        </p:nvSpPr>
        <p:spPr>
          <a:xfrm>
            <a:off x="525600" y="5738400"/>
            <a:ext cx="2467342" cy="523220"/>
          </a:xfrm>
          <a:prstGeom prst="rect">
            <a:avLst/>
          </a:prstGeom>
          <a:noFill/>
        </p:spPr>
        <p:txBody>
          <a:bodyPr wrap="none" rtlCol="0">
            <a:spAutoFit/>
          </a:bodyPr>
          <a:lstStyle/>
          <a:p>
            <a:pPr marL="285750" indent="-285750" algn="l">
              <a:buFont typeface="Wingdings" panose="05000000000000000000" pitchFamily="2" charset="2"/>
              <a:buChar char="§"/>
            </a:pPr>
            <a:r>
              <a:rPr lang="ko-KR" altLang="en-US" dirty="0" err="1"/>
              <a:t>다수성</a:t>
            </a:r>
            <a:r>
              <a:rPr lang="en-US" altLang="ko-KR" dirty="0"/>
              <a:t>: </a:t>
            </a:r>
            <a:r>
              <a:rPr lang="ko-KR" altLang="en-US" dirty="0"/>
              <a:t>수확량이 많은 벼</a:t>
            </a:r>
            <a:endParaRPr lang="en-US" altLang="ko-KR" dirty="0"/>
          </a:p>
          <a:p>
            <a:pPr marL="285750" indent="-285750" algn="l">
              <a:buFont typeface="Wingdings" panose="05000000000000000000" pitchFamily="2" charset="2"/>
              <a:buChar char="§"/>
            </a:pPr>
            <a:r>
              <a:rPr lang="ko-KR" altLang="en-US" dirty="0" err="1"/>
              <a:t>이병률</a:t>
            </a:r>
            <a:r>
              <a:rPr lang="en-US" altLang="ko-KR" dirty="0"/>
              <a:t>: </a:t>
            </a:r>
            <a:r>
              <a:rPr lang="ko-KR" altLang="en-US" dirty="0"/>
              <a:t>병이 진행</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실험의 종류</a:t>
            </a:r>
            <a:endParaRPr/>
          </a:p>
        </p:txBody>
      </p:sp>
      <p:sp>
        <p:nvSpPr>
          <p:cNvPr id="606" name="Google Shape;606;p5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4. 실험설계 기초개념</a:t>
            </a:r>
            <a:endParaRPr/>
          </a:p>
        </p:txBody>
      </p:sp>
      <p:sp>
        <p:nvSpPr>
          <p:cNvPr id="607" name="Google Shape;607;p5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49</a:t>
            </a:fld>
            <a:endParaRPr/>
          </a:p>
        </p:txBody>
      </p:sp>
      <p:sp>
        <p:nvSpPr>
          <p:cNvPr id="608" name="Google Shape;608;p54"/>
          <p:cNvSpPr txBox="1">
            <a:spLocks noGrp="1"/>
          </p:cNvSpPr>
          <p:nvPr>
            <p:ph type="body" idx="4294967295"/>
          </p:nvPr>
        </p:nvSpPr>
        <p:spPr>
          <a:xfrm>
            <a:off x="295275" y="1114425"/>
            <a:ext cx="8703600" cy="51588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Mensurative experiment (Observation),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Measure something (Height, weight), 대상의 표현형을 측정; 현존하는 조건으로부터 자료를 추출</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Manipulative experiment (Experiment)</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조건을 바꾸어가면서, 효과를 관찰; 잘 설정된 조건으로 부터 자료를 추출하고 분석 </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Measurements; 측정치의 정확도가 매우 중요</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Accuracy(정확도) : 실제값과 가까운 정도(측정값, 19, 실제값 20)</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Precision(정밀도) : 반복데이터의 퍼짐 정도, 다양성(여러 번 반복데이터가 계속 10)</a:t>
            </a:r>
            <a:endParaRPr>
              <a:latin typeface="Malgun Gothic"/>
              <a:ea typeface="Malgun Gothic"/>
              <a:cs typeface="Malgun Gothic"/>
              <a:sym typeface="Malgun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빅데이터와 데이터과학 열풍</a:t>
            </a:r>
            <a:endParaRPr/>
          </a:p>
        </p:txBody>
      </p:sp>
      <p:sp>
        <p:nvSpPr>
          <p:cNvPr id="75" name="Google Shape;75;p1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76" name="Google Shape;76;p1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5</a:t>
            </a:fld>
            <a:endParaRPr/>
          </a:p>
        </p:txBody>
      </p:sp>
      <p:sp>
        <p:nvSpPr>
          <p:cNvPr id="77" name="Google Shape;77;p12"/>
          <p:cNvSpPr txBox="1">
            <a:spLocks noGrp="1"/>
          </p:cNvSpPr>
          <p:nvPr>
            <p:ph type="body" idx="4294967295"/>
          </p:nvPr>
        </p:nvSpPr>
        <p:spPr>
          <a:xfrm>
            <a:off x="315300" y="1110000"/>
            <a:ext cx="8513400" cy="42147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데이터과학에 대한 의구심을 갖게 하는 요소는??</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가장 기본적인 용어에 대한 정의가 없다.</a:t>
            </a:r>
            <a:endParaRPr>
              <a:latin typeface="Malgun Gothic"/>
              <a:ea typeface="Malgun Gothic"/>
              <a:cs typeface="Malgun Gothic"/>
              <a:sym typeface="Malgun Gothic"/>
            </a:endParaRPr>
          </a:p>
          <a:p>
            <a:pPr marL="1371600" lvl="2"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빅데이터가 무엇인가? 데이터과학은 빅데이터의 과학인가? 등 용어가 애매 모호하다.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데이터를 연구하던 연구자들이 존경을 받지 못한다.</a:t>
            </a:r>
            <a:endParaRPr>
              <a:latin typeface="Malgun Gothic"/>
              <a:ea typeface="Malgun Gothic"/>
              <a:cs typeface="Malgun Gothic"/>
              <a:sym typeface="Malgun Gothic"/>
            </a:endParaRPr>
          </a:p>
          <a:p>
            <a:pPr marL="1371600" lvl="2"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데이터과학은 기존의 통계학자, 컴퓨터과학자, 수학자, 공학자의 범주를 넘지 못한다. 기계학습은 최근에 개발된 것이 아니라 과거에 이미 개발된 기술이다.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열풍이 너무 지나치다.</a:t>
            </a:r>
            <a:endParaRPr>
              <a:latin typeface="Malgun Gothic"/>
              <a:ea typeface="Malgun Gothic"/>
              <a:cs typeface="Malgun Gothic"/>
              <a:sym typeface="Malgun Gothic"/>
            </a:endParaRPr>
          </a:p>
          <a:p>
            <a:pPr marL="1371600" lvl="2"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데이터과학자는 모든지 다 할 수 있다. 모든 것을 다 예측할 수 있다.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이미 통계학자들이 데이터과학을 하고 있다.</a:t>
            </a:r>
            <a:endParaRPr>
              <a:latin typeface="Malgun Gothic"/>
              <a:ea typeface="Malgun Gothic"/>
              <a:cs typeface="Malgun Gothic"/>
              <a:sym typeface="Malgun Gothic"/>
            </a:endParaRPr>
          </a:p>
          <a:p>
            <a:pPr marL="1371600" lvl="2"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데이터과학은 통계학이나 기계학습을 재포장하는 것이 아니고, 그 나름대로의 고유한 영역이 있다. 그러나 언론은 그렇게 묘사하지 않는다.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“자신을 과학이라고 불러야 하는 어떤 것도 과학이 아니다“</a:t>
            </a:r>
            <a:endParaRPr>
              <a:latin typeface="Malgun Gothic"/>
              <a:ea typeface="Malgun Gothic"/>
              <a:cs typeface="Malgun Gothic"/>
              <a:sym typeface="Malgun Gothic"/>
            </a:endParaRPr>
          </a:p>
          <a:p>
            <a:pPr marL="1371600" lvl="2"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데이터과학 ?? 사실일까? 과학이라기 보다는 기교(기술)</a:t>
            </a:r>
            <a:endParaRPr>
              <a:latin typeface="Malgun Gothic"/>
              <a:ea typeface="Malgun Gothic"/>
              <a:cs typeface="Malgun Gothic"/>
              <a:sym typeface="Malgun Gothic"/>
            </a:endParaRPr>
          </a:p>
        </p:txBody>
      </p:sp>
      <p:sp>
        <p:nvSpPr>
          <p:cNvPr id="78" name="Google Shape;78;p12"/>
          <p:cNvSpPr txBox="1"/>
          <p:nvPr/>
        </p:nvSpPr>
        <p:spPr>
          <a:xfrm>
            <a:off x="1395050" y="5431350"/>
            <a:ext cx="6411300" cy="6249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ko-KR" sz="1300" b="1">
                <a:solidFill>
                  <a:schemeClr val="dk1"/>
                </a:solidFill>
                <a:latin typeface="Malgun Gothic"/>
                <a:ea typeface="Malgun Gothic"/>
                <a:cs typeface="Malgun Gothic"/>
                <a:sym typeface="Malgun Gothic"/>
              </a:rPr>
              <a:t>과학 : 자연의 법칙 규칙성에 대한 이해</a:t>
            </a:r>
            <a:endParaRPr sz="1300" b="1">
              <a:solidFill>
                <a:schemeClr val="dk1"/>
              </a:solidFill>
              <a:latin typeface="Malgun Gothic"/>
              <a:ea typeface="Malgun Gothic"/>
              <a:cs typeface="Malgun Gothic"/>
              <a:sym typeface="Malgun Gothic"/>
            </a:endParaRPr>
          </a:p>
          <a:p>
            <a:pPr marL="0" lvl="0" indent="0" algn="l" rtl="0">
              <a:lnSpc>
                <a:spcPct val="120000"/>
              </a:lnSpc>
              <a:spcBef>
                <a:spcPts val="0"/>
              </a:spcBef>
              <a:spcAft>
                <a:spcPts val="0"/>
              </a:spcAft>
              <a:buNone/>
            </a:pPr>
            <a:r>
              <a:rPr lang="ko-KR" sz="1300" b="1">
                <a:solidFill>
                  <a:schemeClr val="dk1"/>
                </a:solidFill>
                <a:latin typeface="Malgun Gothic"/>
                <a:ea typeface="Malgun Gothic"/>
                <a:cs typeface="Malgun Gothic"/>
                <a:sym typeface="Malgun Gothic"/>
              </a:rPr>
              <a:t>기술 : 과학이론을 적용하고 가공하여 인간 생활에 유용하도록 하는 수단</a:t>
            </a:r>
            <a:endParaRPr sz="1300" b="1">
              <a:solidFill>
                <a:schemeClr val="dk1"/>
              </a:solidFill>
              <a:latin typeface="Malgun Gothic"/>
              <a:ea typeface="Malgun Gothic"/>
              <a:cs typeface="Malgun Gothic"/>
              <a:sym typeface="Malgun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5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Bias vs. variability</a:t>
            </a:r>
            <a:endParaRPr/>
          </a:p>
        </p:txBody>
      </p:sp>
      <p:sp>
        <p:nvSpPr>
          <p:cNvPr id="614" name="Google Shape;614;p5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4. 실험설계 기초개념</a:t>
            </a:r>
            <a:endParaRPr/>
          </a:p>
        </p:txBody>
      </p:sp>
      <p:sp>
        <p:nvSpPr>
          <p:cNvPr id="615" name="Google Shape;615;p5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50</a:t>
            </a:fld>
            <a:endParaRPr/>
          </a:p>
        </p:txBody>
      </p:sp>
      <p:sp>
        <p:nvSpPr>
          <p:cNvPr id="616" name="Google Shape;616;p55"/>
          <p:cNvSpPr txBox="1">
            <a:spLocks noGrp="1"/>
          </p:cNvSpPr>
          <p:nvPr>
            <p:ph type="body" idx="4294967295"/>
          </p:nvPr>
        </p:nvSpPr>
        <p:spPr>
          <a:xfrm>
            <a:off x="250325" y="1114425"/>
            <a:ext cx="8578500" cy="901200"/>
          </a:xfrm>
          <a:prstGeom prst="rect">
            <a:avLst/>
          </a:prstGeom>
          <a:noFill/>
          <a:ln>
            <a:noFill/>
          </a:ln>
        </p:spPr>
        <p:txBody>
          <a:bodyPr spcFirstLastPara="1" wrap="square" lIns="91425" tIns="45700" rIns="91425" bIns="45700" anchor="t" anchorCtr="0">
            <a:normAutofit fontScale="92500" lnSpcReduction="20000"/>
          </a:bodyPr>
          <a:lstStyle/>
          <a:p>
            <a:pPr marL="457200" lvl="0" indent="-349250" algn="l" rtl="0">
              <a:lnSpc>
                <a:spcPct val="115000"/>
              </a:lnSpc>
              <a:spcBef>
                <a:spcPts val="1000"/>
              </a:spcBef>
              <a:spcAft>
                <a:spcPts val="0"/>
              </a:spcAft>
              <a:buSzPts val="1900"/>
              <a:buFont typeface="Malgun Gothic"/>
              <a:buChar char="•"/>
            </a:pPr>
            <a:r>
              <a:rPr lang="ko-KR" sz="1900">
                <a:latin typeface="Malgun Gothic"/>
                <a:ea typeface="Malgun Gothic"/>
                <a:cs typeface="Malgun Gothic"/>
                <a:sym typeface="Malgun Gothic"/>
              </a:rPr>
              <a:t>Accuracy : 실제값과 가까운 정도 (측정값, 19, 실제값 20)</a:t>
            </a:r>
            <a:endParaRPr sz="1900">
              <a:latin typeface="Malgun Gothic"/>
              <a:ea typeface="Malgun Gothic"/>
              <a:cs typeface="Malgun Gothic"/>
              <a:sym typeface="Malgun Gothic"/>
            </a:endParaRPr>
          </a:p>
          <a:p>
            <a:pPr marL="457200" lvl="0" indent="-349250" algn="l" rtl="0">
              <a:lnSpc>
                <a:spcPct val="115000"/>
              </a:lnSpc>
              <a:spcBef>
                <a:spcPts val="1000"/>
              </a:spcBef>
              <a:spcAft>
                <a:spcPts val="0"/>
              </a:spcAft>
              <a:buSzPts val="1900"/>
              <a:buFont typeface="Malgun Gothic"/>
              <a:buChar char="•"/>
            </a:pPr>
            <a:r>
              <a:rPr lang="ko-KR" sz="1900">
                <a:latin typeface="Malgun Gothic"/>
                <a:ea typeface="Malgun Gothic"/>
                <a:cs typeface="Malgun Gothic"/>
                <a:sym typeface="Malgun Gothic"/>
              </a:rPr>
              <a:t>Precision : 반복데이터의 퍼짐정도, 다양성 (반복 측정값이 계속 10)</a:t>
            </a:r>
            <a:endParaRPr sz="1900">
              <a:latin typeface="Malgun Gothic"/>
              <a:ea typeface="Malgun Gothic"/>
              <a:cs typeface="Malgun Gothic"/>
              <a:sym typeface="Malgun Gothic"/>
            </a:endParaRPr>
          </a:p>
        </p:txBody>
      </p:sp>
      <p:sp>
        <p:nvSpPr>
          <p:cNvPr id="617" name="Google Shape;617;p55"/>
          <p:cNvSpPr/>
          <p:nvPr/>
        </p:nvSpPr>
        <p:spPr>
          <a:xfrm>
            <a:off x="3040525" y="2184900"/>
            <a:ext cx="1647600" cy="15369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5"/>
          <p:cNvSpPr/>
          <p:nvPr/>
        </p:nvSpPr>
        <p:spPr>
          <a:xfrm>
            <a:off x="3216418" y="2329179"/>
            <a:ext cx="1295700" cy="1248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5"/>
          <p:cNvSpPr/>
          <p:nvPr/>
        </p:nvSpPr>
        <p:spPr>
          <a:xfrm>
            <a:off x="3394753" y="2493721"/>
            <a:ext cx="939300" cy="9195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5"/>
          <p:cNvSpPr/>
          <p:nvPr/>
        </p:nvSpPr>
        <p:spPr>
          <a:xfrm>
            <a:off x="3556731" y="2656920"/>
            <a:ext cx="615300" cy="5931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5"/>
          <p:cNvSpPr/>
          <p:nvPr/>
        </p:nvSpPr>
        <p:spPr>
          <a:xfrm>
            <a:off x="3721514" y="2821583"/>
            <a:ext cx="285600" cy="2637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5"/>
          <p:cNvSpPr/>
          <p:nvPr/>
        </p:nvSpPr>
        <p:spPr>
          <a:xfrm>
            <a:off x="4810323" y="2184900"/>
            <a:ext cx="1647600" cy="15369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5"/>
          <p:cNvSpPr/>
          <p:nvPr/>
        </p:nvSpPr>
        <p:spPr>
          <a:xfrm>
            <a:off x="4986216" y="2329179"/>
            <a:ext cx="1295700" cy="1248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5"/>
          <p:cNvSpPr/>
          <p:nvPr/>
        </p:nvSpPr>
        <p:spPr>
          <a:xfrm>
            <a:off x="5164551" y="2493721"/>
            <a:ext cx="939300" cy="9195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5"/>
          <p:cNvSpPr/>
          <p:nvPr/>
        </p:nvSpPr>
        <p:spPr>
          <a:xfrm>
            <a:off x="5326529" y="2656920"/>
            <a:ext cx="615300" cy="5931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5"/>
          <p:cNvSpPr/>
          <p:nvPr/>
        </p:nvSpPr>
        <p:spPr>
          <a:xfrm>
            <a:off x="5491312" y="2821583"/>
            <a:ext cx="285600" cy="2637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 name="Google Shape;627;p55"/>
          <p:cNvGrpSpPr/>
          <p:nvPr/>
        </p:nvGrpSpPr>
        <p:grpSpPr>
          <a:xfrm>
            <a:off x="4082901" y="2424496"/>
            <a:ext cx="164781" cy="144210"/>
            <a:chOff x="1942375" y="3979873"/>
            <a:chExt cx="202484" cy="177206"/>
          </a:xfrm>
        </p:grpSpPr>
        <p:sp>
          <p:nvSpPr>
            <p:cNvPr id="628" name="Google Shape;628;p55"/>
            <p:cNvSpPr/>
            <p:nvPr/>
          </p:nvSpPr>
          <p:spPr>
            <a:xfrm>
              <a:off x="2019917" y="3982504"/>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5"/>
            <p:cNvSpPr/>
            <p:nvPr/>
          </p:nvSpPr>
          <p:spPr>
            <a:xfrm>
              <a:off x="2058688" y="3982504"/>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5"/>
            <p:cNvSpPr/>
            <p:nvPr/>
          </p:nvSpPr>
          <p:spPr>
            <a:xfrm>
              <a:off x="2058688" y="4065287"/>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5"/>
            <p:cNvSpPr/>
            <p:nvPr/>
          </p:nvSpPr>
          <p:spPr>
            <a:xfrm>
              <a:off x="2097459" y="4023896"/>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5"/>
            <p:cNvSpPr/>
            <p:nvPr/>
          </p:nvSpPr>
          <p:spPr>
            <a:xfrm>
              <a:off x="2058688" y="4065287"/>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5"/>
            <p:cNvSpPr/>
            <p:nvPr/>
          </p:nvSpPr>
          <p:spPr>
            <a:xfrm>
              <a:off x="2058688" y="4023896"/>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5"/>
            <p:cNvSpPr/>
            <p:nvPr/>
          </p:nvSpPr>
          <p:spPr>
            <a:xfrm>
              <a:off x="2019917" y="4065287"/>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5"/>
            <p:cNvSpPr/>
            <p:nvPr/>
          </p:nvSpPr>
          <p:spPr>
            <a:xfrm>
              <a:off x="1981146" y="4023896"/>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5"/>
            <p:cNvSpPr/>
            <p:nvPr/>
          </p:nvSpPr>
          <p:spPr>
            <a:xfrm>
              <a:off x="2097459" y="4106679"/>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5"/>
            <p:cNvSpPr/>
            <p:nvPr/>
          </p:nvSpPr>
          <p:spPr>
            <a:xfrm>
              <a:off x="2019917" y="4106679"/>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5"/>
            <p:cNvSpPr/>
            <p:nvPr/>
          </p:nvSpPr>
          <p:spPr>
            <a:xfrm>
              <a:off x="1942375" y="4065287"/>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5"/>
            <p:cNvSpPr/>
            <p:nvPr/>
          </p:nvSpPr>
          <p:spPr>
            <a:xfrm>
              <a:off x="1973394" y="3979873"/>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5"/>
            <p:cNvSpPr/>
            <p:nvPr/>
          </p:nvSpPr>
          <p:spPr>
            <a:xfrm>
              <a:off x="2058688" y="4065287"/>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55"/>
          <p:cNvGrpSpPr/>
          <p:nvPr/>
        </p:nvGrpSpPr>
        <p:grpSpPr>
          <a:xfrm>
            <a:off x="5556907" y="2877472"/>
            <a:ext cx="164781" cy="144210"/>
            <a:chOff x="1942375" y="3979873"/>
            <a:chExt cx="202484" cy="177206"/>
          </a:xfrm>
        </p:grpSpPr>
        <p:sp>
          <p:nvSpPr>
            <p:cNvPr id="642" name="Google Shape;642;p55"/>
            <p:cNvSpPr/>
            <p:nvPr/>
          </p:nvSpPr>
          <p:spPr>
            <a:xfrm>
              <a:off x="2019917" y="3982504"/>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5"/>
            <p:cNvSpPr/>
            <p:nvPr/>
          </p:nvSpPr>
          <p:spPr>
            <a:xfrm>
              <a:off x="2058688" y="3982504"/>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5"/>
            <p:cNvSpPr/>
            <p:nvPr/>
          </p:nvSpPr>
          <p:spPr>
            <a:xfrm>
              <a:off x="2058688" y="4065287"/>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5"/>
            <p:cNvSpPr/>
            <p:nvPr/>
          </p:nvSpPr>
          <p:spPr>
            <a:xfrm>
              <a:off x="2097459" y="4023896"/>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5"/>
            <p:cNvSpPr/>
            <p:nvPr/>
          </p:nvSpPr>
          <p:spPr>
            <a:xfrm>
              <a:off x="2058688" y="4065287"/>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5"/>
            <p:cNvSpPr/>
            <p:nvPr/>
          </p:nvSpPr>
          <p:spPr>
            <a:xfrm>
              <a:off x="2058688" y="4023896"/>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5"/>
            <p:cNvSpPr/>
            <p:nvPr/>
          </p:nvSpPr>
          <p:spPr>
            <a:xfrm>
              <a:off x="2019917" y="4065287"/>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5"/>
            <p:cNvSpPr/>
            <p:nvPr/>
          </p:nvSpPr>
          <p:spPr>
            <a:xfrm>
              <a:off x="1981146" y="4023896"/>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5"/>
            <p:cNvSpPr/>
            <p:nvPr/>
          </p:nvSpPr>
          <p:spPr>
            <a:xfrm>
              <a:off x="2097459" y="4106679"/>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5"/>
            <p:cNvSpPr/>
            <p:nvPr/>
          </p:nvSpPr>
          <p:spPr>
            <a:xfrm>
              <a:off x="2019917" y="4106679"/>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5"/>
            <p:cNvSpPr/>
            <p:nvPr/>
          </p:nvSpPr>
          <p:spPr>
            <a:xfrm>
              <a:off x="1942375" y="4065287"/>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5"/>
            <p:cNvSpPr/>
            <p:nvPr/>
          </p:nvSpPr>
          <p:spPr>
            <a:xfrm>
              <a:off x="1973394" y="3979873"/>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5"/>
            <p:cNvSpPr/>
            <p:nvPr/>
          </p:nvSpPr>
          <p:spPr>
            <a:xfrm>
              <a:off x="2058688" y="4065287"/>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 name="Google Shape;655;p55"/>
          <p:cNvSpPr/>
          <p:nvPr/>
        </p:nvSpPr>
        <p:spPr>
          <a:xfrm>
            <a:off x="3079526" y="3850701"/>
            <a:ext cx="1647600" cy="15369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5"/>
          <p:cNvSpPr/>
          <p:nvPr/>
        </p:nvSpPr>
        <p:spPr>
          <a:xfrm>
            <a:off x="3274337" y="3994980"/>
            <a:ext cx="1295700" cy="1248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5"/>
          <p:cNvSpPr/>
          <p:nvPr/>
        </p:nvSpPr>
        <p:spPr>
          <a:xfrm>
            <a:off x="3452672" y="4159522"/>
            <a:ext cx="939300" cy="9195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5"/>
          <p:cNvSpPr/>
          <p:nvPr/>
        </p:nvSpPr>
        <p:spPr>
          <a:xfrm>
            <a:off x="3614650" y="4322721"/>
            <a:ext cx="615300" cy="5931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5"/>
          <p:cNvSpPr/>
          <p:nvPr/>
        </p:nvSpPr>
        <p:spPr>
          <a:xfrm>
            <a:off x="3779433" y="4487384"/>
            <a:ext cx="285600" cy="2637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5"/>
          <p:cNvSpPr/>
          <p:nvPr/>
        </p:nvSpPr>
        <p:spPr>
          <a:xfrm>
            <a:off x="4829241" y="3797115"/>
            <a:ext cx="1647600" cy="15369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5"/>
          <p:cNvSpPr/>
          <p:nvPr/>
        </p:nvSpPr>
        <p:spPr>
          <a:xfrm>
            <a:off x="5005134" y="3941394"/>
            <a:ext cx="1295700" cy="1248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5"/>
          <p:cNvSpPr/>
          <p:nvPr/>
        </p:nvSpPr>
        <p:spPr>
          <a:xfrm>
            <a:off x="5183469" y="4105936"/>
            <a:ext cx="939300" cy="9195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5"/>
          <p:cNvSpPr/>
          <p:nvPr/>
        </p:nvSpPr>
        <p:spPr>
          <a:xfrm>
            <a:off x="5345447" y="4269135"/>
            <a:ext cx="615300" cy="5931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55"/>
          <p:cNvGrpSpPr/>
          <p:nvPr/>
        </p:nvGrpSpPr>
        <p:grpSpPr>
          <a:xfrm>
            <a:off x="3866174" y="3843265"/>
            <a:ext cx="721793" cy="638161"/>
            <a:chOff x="2150336" y="2329352"/>
            <a:chExt cx="886942" cy="784175"/>
          </a:xfrm>
        </p:grpSpPr>
        <p:sp>
          <p:nvSpPr>
            <p:cNvPr id="665" name="Google Shape;665;p55"/>
            <p:cNvSpPr/>
            <p:nvPr/>
          </p:nvSpPr>
          <p:spPr>
            <a:xfrm>
              <a:off x="2798707" y="2634152"/>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5"/>
            <p:cNvSpPr/>
            <p:nvPr/>
          </p:nvSpPr>
          <p:spPr>
            <a:xfrm>
              <a:off x="2456478" y="2329352"/>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5"/>
            <p:cNvSpPr/>
            <p:nvPr/>
          </p:nvSpPr>
          <p:spPr>
            <a:xfrm>
              <a:off x="2456478" y="2793135"/>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5"/>
            <p:cNvSpPr/>
            <p:nvPr/>
          </p:nvSpPr>
          <p:spPr>
            <a:xfrm>
              <a:off x="2571449" y="2599343"/>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5"/>
            <p:cNvSpPr/>
            <p:nvPr/>
          </p:nvSpPr>
          <p:spPr>
            <a:xfrm>
              <a:off x="2380278" y="3021735"/>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5"/>
            <p:cNvSpPr/>
            <p:nvPr/>
          </p:nvSpPr>
          <p:spPr>
            <a:xfrm>
              <a:off x="2761278" y="2446943"/>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5"/>
            <p:cNvSpPr/>
            <p:nvPr/>
          </p:nvSpPr>
          <p:spPr>
            <a:xfrm>
              <a:off x="2874907" y="2945535"/>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5"/>
            <p:cNvSpPr/>
            <p:nvPr/>
          </p:nvSpPr>
          <p:spPr>
            <a:xfrm>
              <a:off x="2150336" y="2827943"/>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5"/>
            <p:cNvSpPr/>
            <p:nvPr/>
          </p:nvSpPr>
          <p:spPr>
            <a:xfrm>
              <a:off x="2647649" y="3063126"/>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5"/>
            <p:cNvSpPr/>
            <p:nvPr/>
          </p:nvSpPr>
          <p:spPr>
            <a:xfrm>
              <a:off x="2722507" y="2758326"/>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5"/>
            <p:cNvSpPr/>
            <p:nvPr/>
          </p:nvSpPr>
          <p:spPr>
            <a:xfrm>
              <a:off x="2340165" y="2640735"/>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5"/>
            <p:cNvSpPr/>
            <p:nvPr/>
          </p:nvSpPr>
          <p:spPr>
            <a:xfrm>
              <a:off x="2294984" y="2479121"/>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5"/>
            <p:cNvSpPr/>
            <p:nvPr/>
          </p:nvSpPr>
          <p:spPr>
            <a:xfrm>
              <a:off x="2989878" y="2716935"/>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55"/>
          <p:cNvSpPr/>
          <p:nvPr/>
        </p:nvSpPr>
        <p:spPr>
          <a:xfrm>
            <a:off x="5520282" y="4429791"/>
            <a:ext cx="285600" cy="263700"/>
          </a:xfrm>
          <a:prstGeom prst="ellipse">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55"/>
          <p:cNvGrpSpPr/>
          <p:nvPr/>
        </p:nvGrpSpPr>
        <p:grpSpPr>
          <a:xfrm>
            <a:off x="5320095" y="4233196"/>
            <a:ext cx="721793" cy="638161"/>
            <a:chOff x="2150336" y="2329352"/>
            <a:chExt cx="886942" cy="784175"/>
          </a:xfrm>
        </p:grpSpPr>
        <p:sp>
          <p:nvSpPr>
            <p:cNvPr id="680" name="Google Shape;680;p55"/>
            <p:cNvSpPr/>
            <p:nvPr/>
          </p:nvSpPr>
          <p:spPr>
            <a:xfrm>
              <a:off x="2798707" y="2634152"/>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5"/>
            <p:cNvSpPr/>
            <p:nvPr/>
          </p:nvSpPr>
          <p:spPr>
            <a:xfrm>
              <a:off x="2456478" y="2329352"/>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5"/>
            <p:cNvSpPr/>
            <p:nvPr/>
          </p:nvSpPr>
          <p:spPr>
            <a:xfrm>
              <a:off x="2456478" y="2793135"/>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5"/>
            <p:cNvSpPr/>
            <p:nvPr/>
          </p:nvSpPr>
          <p:spPr>
            <a:xfrm>
              <a:off x="2571449" y="2599343"/>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5"/>
            <p:cNvSpPr/>
            <p:nvPr/>
          </p:nvSpPr>
          <p:spPr>
            <a:xfrm>
              <a:off x="2380278" y="3021735"/>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5"/>
            <p:cNvSpPr/>
            <p:nvPr/>
          </p:nvSpPr>
          <p:spPr>
            <a:xfrm>
              <a:off x="2761278" y="2446943"/>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5"/>
            <p:cNvSpPr/>
            <p:nvPr/>
          </p:nvSpPr>
          <p:spPr>
            <a:xfrm>
              <a:off x="2874907" y="2945535"/>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5"/>
            <p:cNvSpPr/>
            <p:nvPr/>
          </p:nvSpPr>
          <p:spPr>
            <a:xfrm>
              <a:off x="2150336" y="2827943"/>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5"/>
            <p:cNvSpPr/>
            <p:nvPr/>
          </p:nvSpPr>
          <p:spPr>
            <a:xfrm>
              <a:off x="2647649" y="3063126"/>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5"/>
            <p:cNvSpPr/>
            <p:nvPr/>
          </p:nvSpPr>
          <p:spPr>
            <a:xfrm>
              <a:off x="2722507" y="2758326"/>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5"/>
            <p:cNvSpPr/>
            <p:nvPr/>
          </p:nvSpPr>
          <p:spPr>
            <a:xfrm>
              <a:off x="2340165" y="2640735"/>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5"/>
            <p:cNvSpPr/>
            <p:nvPr/>
          </p:nvSpPr>
          <p:spPr>
            <a:xfrm>
              <a:off x="2294984" y="2479121"/>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5"/>
            <p:cNvSpPr/>
            <p:nvPr/>
          </p:nvSpPr>
          <p:spPr>
            <a:xfrm>
              <a:off x="2989878" y="2716935"/>
              <a:ext cx="47400" cy="50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55"/>
          <p:cNvSpPr txBox="1"/>
          <p:nvPr/>
        </p:nvSpPr>
        <p:spPr>
          <a:xfrm>
            <a:off x="4515845" y="3445023"/>
            <a:ext cx="1959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ko-KR" sz="1200">
                <a:latin typeface="Malgun Gothic"/>
                <a:ea typeface="Malgun Gothic"/>
                <a:cs typeface="Malgun Gothic"/>
                <a:sym typeface="Malgun Gothic"/>
              </a:rPr>
              <a:t>(a) </a:t>
            </a:r>
            <a:endParaRPr sz="1200">
              <a:latin typeface="Malgun Gothic"/>
              <a:ea typeface="Malgun Gothic"/>
              <a:cs typeface="Malgun Gothic"/>
              <a:sym typeface="Malgun Gothic"/>
            </a:endParaRPr>
          </a:p>
        </p:txBody>
      </p:sp>
      <p:sp>
        <p:nvSpPr>
          <p:cNvPr id="694" name="Google Shape;694;p55"/>
          <p:cNvSpPr txBox="1"/>
          <p:nvPr/>
        </p:nvSpPr>
        <p:spPr>
          <a:xfrm>
            <a:off x="76100" y="5779300"/>
            <a:ext cx="9000900" cy="400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ko-KR" sz="1300" b="1">
                <a:latin typeface="Malgun Gothic"/>
                <a:ea typeface="Malgun Gothic"/>
                <a:cs typeface="Malgun Gothic"/>
                <a:sym typeface="Malgun Gothic"/>
              </a:rPr>
              <a:t>FIGURE</a:t>
            </a:r>
            <a:r>
              <a:rPr lang="ko-KR" sz="1300">
                <a:latin typeface="Malgun Gothic"/>
                <a:ea typeface="Malgun Gothic"/>
                <a:cs typeface="Malgun Gothic"/>
                <a:sym typeface="Malgun Gothic"/>
              </a:rPr>
              <a:t>  Bias and variability (a) High bias, low variability (b) </a:t>
            </a:r>
            <a:r>
              <a:rPr lang="ko-KR" sz="1300">
                <a:solidFill>
                  <a:schemeClr val="dk1"/>
                </a:solidFill>
                <a:latin typeface="Malgun Gothic"/>
                <a:ea typeface="Malgun Gothic"/>
                <a:cs typeface="Malgun Gothic"/>
                <a:sym typeface="Malgun Gothic"/>
              </a:rPr>
              <a:t>Low bias, high variability </a:t>
            </a:r>
            <a:endParaRPr sz="1300">
              <a:solidFill>
                <a:schemeClr val="dk1"/>
              </a:solidFill>
              <a:latin typeface="Malgun Gothic"/>
              <a:ea typeface="Malgun Gothic"/>
              <a:cs typeface="Malgun Gothic"/>
              <a:sym typeface="Malgun Gothic"/>
            </a:endParaRPr>
          </a:p>
          <a:p>
            <a:pPr marL="0" lvl="0" indent="0" algn="ctr" rtl="0">
              <a:spcBef>
                <a:spcPts val="0"/>
              </a:spcBef>
              <a:spcAft>
                <a:spcPts val="0"/>
              </a:spcAft>
              <a:buNone/>
            </a:pPr>
            <a:r>
              <a:rPr lang="ko-KR" sz="1300">
                <a:solidFill>
                  <a:schemeClr val="dk1"/>
                </a:solidFill>
                <a:latin typeface="Malgun Gothic"/>
                <a:ea typeface="Malgun Gothic"/>
                <a:cs typeface="Malgun Gothic"/>
                <a:sym typeface="Malgun Gothic"/>
              </a:rPr>
              <a:t>(c) High bias, high variability (d) The ideal : low bias, low variability</a:t>
            </a:r>
            <a:endParaRPr sz="1300">
              <a:latin typeface="Malgun Gothic"/>
              <a:ea typeface="Malgun Gothic"/>
              <a:cs typeface="Malgun Gothic"/>
              <a:sym typeface="Malgun Gothic"/>
            </a:endParaRPr>
          </a:p>
        </p:txBody>
      </p:sp>
      <p:sp>
        <p:nvSpPr>
          <p:cNvPr id="695" name="Google Shape;695;p55"/>
          <p:cNvSpPr txBox="1"/>
          <p:nvPr/>
        </p:nvSpPr>
        <p:spPr>
          <a:xfrm>
            <a:off x="6299891" y="3445023"/>
            <a:ext cx="1959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ko-KR" sz="1200">
                <a:latin typeface="Malgun Gothic"/>
                <a:ea typeface="Malgun Gothic"/>
                <a:cs typeface="Malgun Gothic"/>
                <a:sym typeface="Malgun Gothic"/>
              </a:rPr>
              <a:t>(b) </a:t>
            </a:r>
            <a:endParaRPr sz="1200">
              <a:latin typeface="Malgun Gothic"/>
              <a:ea typeface="Malgun Gothic"/>
              <a:cs typeface="Malgun Gothic"/>
              <a:sym typeface="Malgun Gothic"/>
            </a:endParaRPr>
          </a:p>
        </p:txBody>
      </p:sp>
      <p:sp>
        <p:nvSpPr>
          <p:cNvPr id="696" name="Google Shape;696;p55"/>
          <p:cNvSpPr txBox="1"/>
          <p:nvPr/>
        </p:nvSpPr>
        <p:spPr>
          <a:xfrm>
            <a:off x="4515845" y="5119246"/>
            <a:ext cx="1959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ko-KR" sz="1200">
                <a:latin typeface="Malgun Gothic"/>
                <a:ea typeface="Malgun Gothic"/>
                <a:cs typeface="Malgun Gothic"/>
                <a:sym typeface="Malgun Gothic"/>
              </a:rPr>
              <a:t>(c) </a:t>
            </a:r>
            <a:endParaRPr sz="1200">
              <a:latin typeface="Malgun Gothic"/>
              <a:ea typeface="Malgun Gothic"/>
              <a:cs typeface="Malgun Gothic"/>
              <a:sym typeface="Malgun Gothic"/>
            </a:endParaRPr>
          </a:p>
        </p:txBody>
      </p:sp>
      <p:sp>
        <p:nvSpPr>
          <p:cNvPr id="697" name="Google Shape;697;p55"/>
          <p:cNvSpPr txBox="1"/>
          <p:nvPr/>
        </p:nvSpPr>
        <p:spPr>
          <a:xfrm>
            <a:off x="6299891" y="5119246"/>
            <a:ext cx="1959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ko-KR" sz="1200">
                <a:latin typeface="Malgun Gothic"/>
                <a:ea typeface="Malgun Gothic"/>
                <a:cs typeface="Malgun Gothic"/>
                <a:sym typeface="Malgun Gothic"/>
              </a:rPr>
              <a:t>(d) </a:t>
            </a:r>
            <a:endParaRPr sz="1200">
              <a:latin typeface="Malgun Gothic"/>
              <a:ea typeface="Malgun Gothic"/>
              <a:cs typeface="Malgun Gothic"/>
              <a:sym typeface="Malgun Gothic"/>
            </a:endParaRPr>
          </a:p>
        </p:txBody>
      </p:sp>
      <p:cxnSp>
        <p:nvCxnSpPr>
          <p:cNvPr id="698" name="Google Shape;698;p55"/>
          <p:cNvCxnSpPr/>
          <p:nvPr/>
        </p:nvCxnSpPr>
        <p:spPr>
          <a:xfrm>
            <a:off x="2916275" y="5452300"/>
            <a:ext cx="3665100" cy="0"/>
          </a:xfrm>
          <a:prstGeom prst="straightConnector1">
            <a:avLst/>
          </a:prstGeom>
          <a:noFill/>
          <a:ln w="9525" cap="flat" cmpd="sng">
            <a:solidFill>
              <a:schemeClr val="dk2"/>
            </a:solidFill>
            <a:prstDash val="solid"/>
            <a:round/>
            <a:headEnd type="none" w="med" len="med"/>
            <a:tailEnd type="triangle" w="med" len="med"/>
          </a:ln>
        </p:spPr>
      </p:cxnSp>
      <p:cxnSp>
        <p:nvCxnSpPr>
          <p:cNvPr id="699" name="Google Shape;699;p55"/>
          <p:cNvCxnSpPr/>
          <p:nvPr/>
        </p:nvCxnSpPr>
        <p:spPr>
          <a:xfrm rot="10800000">
            <a:off x="2916275" y="1994800"/>
            <a:ext cx="0" cy="3457500"/>
          </a:xfrm>
          <a:prstGeom prst="straightConnector1">
            <a:avLst/>
          </a:prstGeom>
          <a:noFill/>
          <a:ln w="9525" cap="flat" cmpd="sng">
            <a:solidFill>
              <a:schemeClr val="dk2"/>
            </a:solidFill>
            <a:prstDash val="solid"/>
            <a:round/>
            <a:headEnd type="none" w="med" len="med"/>
            <a:tailEnd type="triangle" w="med" len="med"/>
          </a:ln>
        </p:spPr>
      </p:cxnSp>
      <p:sp>
        <p:nvSpPr>
          <p:cNvPr id="700" name="Google Shape;700;p55"/>
          <p:cNvSpPr txBox="1"/>
          <p:nvPr/>
        </p:nvSpPr>
        <p:spPr>
          <a:xfrm>
            <a:off x="5977475" y="5470002"/>
            <a:ext cx="1063500" cy="263700"/>
          </a:xfrm>
          <a:prstGeom prst="rect">
            <a:avLst/>
          </a:prstGeom>
          <a:noFill/>
          <a:ln>
            <a:noFill/>
          </a:ln>
        </p:spPr>
        <p:txBody>
          <a:bodyPr spcFirstLastPara="1" wrap="square" lIns="0" tIns="0" rIns="0" bIns="0" anchor="ctr" anchorCtr="0">
            <a:noAutofit/>
          </a:bodyPr>
          <a:lstStyle/>
          <a:p>
            <a:pPr marL="0" lvl="0" indent="0" algn="ctr" rtl="0">
              <a:lnSpc>
                <a:spcPct val="115000"/>
              </a:lnSpc>
              <a:spcBef>
                <a:spcPts val="1000"/>
              </a:spcBef>
              <a:spcAft>
                <a:spcPts val="0"/>
              </a:spcAft>
              <a:buNone/>
            </a:pPr>
            <a:r>
              <a:rPr lang="ko-KR" sz="1700" b="1">
                <a:solidFill>
                  <a:schemeClr val="dk1"/>
                </a:solidFill>
                <a:latin typeface="Malgun Gothic"/>
                <a:ea typeface="Malgun Gothic"/>
                <a:cs typeface="Malgun Gothic"/>
                <a:sym typeface="Malgun Gothic"/>
              </a:rPr>
              <a:t>Accuracy</a:t>
            </a:r>
            <a:endParaRPr sz="1200" b="1">
              <a:latin typeface="Malgun Gothic"/>
              <a:ea typeface="Malgun Gothic"/>
              <a:cs typeface="Malgun Gothic"/>
              <a:sym typeface="Malgun Gothic"/>
            </a:endParaRPr>
          </a:p>
        </p:txBody>
      </p:sp>
      <p:sp>
        <p:nvSpPr>
          <p:cNvPr id="701" name="Google Shape;701;p55"/>
          <p:cNvSpPr txBox="1"/>
          <p:nvPr/>
        </p:nvSpPr>
        <p:spPr>
          <a:xfrm>
            <a:off x="1786475" y="2086600"/>
            <a:ext cx="1063500" cy="263700"/>
          </a:xfrm>
          <a:prstGeom prst="rect">
            <a:avLst/>
          </a:prstGeom>
          <a:noFill/>
          <a:ln>
            <a:noFill/>
          </a:ln>
        </p:spPr>
        <p:txBody>
          <a:bodyPr spcFirstLastPara="1" wrap="square" lIns="0" tIns="0" rIns="0" bIns="0" anchor="ctr" anchorCtr="0">
            <a:noAutofit/>
          </a:bodyPr>
          <a:lstStyle/>
          <a:p>
            <a:pPr marL="0" lvl="0" indent="0" algn="ctr" rtl="0">
              <a:lnSpc>
                <a:spcPct val="115000"/>
              </a:lnSpc>
              <a:spcBef>
                <a:spcPts val="1000"/>
              </a:spcBef>
              <a:spcAft>
                <a:spcPts val="0"/>
              </a:spcAft>
              <a:buNone/>
            </a:pPr>
            <a:r>
              <a:rPr lang="ko-KR" sz="1700" b="1">
                <a:solidFill>
                  <a:schemeClr val="dk1"/>
                </a:solidFill>
                <a:latin typeface="Malgun Gothic"/>
                <a:ea typeface="Malgun Gothic"/>
                <a:cs typeface="Malgun Gothic"/>
                <a:sym typeface="Malgun Gothic"/>
              </a:rPr>
              <a:t>Precision</a:t>
            </a:r>
            <a:endParaRPr sz="1200" b="1">
              <a:latin typeface="Malgun Gothic"/>
              <a:ea typeface="Malgun Gothic"/>
              <a:cs typeface="Malgun Gothic"/>
              <a:sym typeface="Malgun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5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err="1"/>
              <a:t>Sampling</a:t>
            </a:r>
            <a:r>
              <a:rPr lang="ko-KR" dirty="0"/>
              <a:t>; </a:t>
            </a:r>
            <a:r>
              <a:rPr lang="ko-KR" dirty="0" err="1"/>
              <a:t>Me</a:t>
            </a:r>
            <a:r>
              <a:rPr lang="en-US" altLang="ko-KR" dirty="0" err="1"/>
              <a:t>nsurative</a:t>
            </a:r>
            <a:r>
              <a:rPr lang="ko-KR" dirty="0"/>
              <a:t> </a:t>
            </a:r>
            <a:r>
              <a:rPr lang="ko-KR" dirty="0" err="1"/>
              <a:t>experiments</a:t>
            </a:r>
            <a:r>
              <a:rPr lang="ko-KR" dirty="0"/>
              <a:t> 표본추출; 측정 실험</a:t>
            </a:r>
            <a:endParaRPr dirty="0"/>
          </a:p>
        </p:txBody>
      </p:sp>
      <p:sp>
        <p:nvSpPr>
          <p:cNvPr id="707" name="Google Shape;707;p5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4. 실험설계 기초개념</a:t>
            </a:r>
            <a:endParaRPr/>
          </a:p>
        </p:txBody>
      </p:sp>
      <p:sp>
        <p:nvSpPr>
          <p:cNvPr id="708" name="Google Shape;708;p5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51</a:t>
            </a:fld>
            <a:endParaRPr/>
          </a:p>
        </p:txBody>
      </p:sp>
      <p:sp>
        <p:nvSpPr>
          <p:cNvPr id="709" name="Google Shape;709;p56"/>
          <p:cNvSpPr txBox="1">
            <a:spLocks noGrp="1"/>
          </p:cNvSpPr>
          <p:nvPr>
            <p:ph type="body" idx="4294967295"/>
          </p:nvPr>
        </p:nvSpPr>
        <p:spPr>
          <a:xfrm>
            <a:off x="295275" y="1114425"/>
            <a:ext cx="8703600" cy="51588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가설설정 및 가설검증의 매우 적합한 방법</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그러나, 측정실험 연구에서는 </a:t>
            </a:r>
            <a:r>
              <a:rPr lang="ko-KR" b="1" dirty="0">
                <a:latin typeface="Malgun Gothic"/>
                <a:ea typeface="Malgun Gothic"/>
                <a:cs typeface="Malgun Gothic"/>
                <a:sym typeface="Malgun Gothic"/>
              </a:rPr>
              <a:t>실험적으로 잘 설정된 조건들이 아니라, 이미 현존하는 </a:t>
            </a:r>
            <a:r>
              <a:rPr lang="ko-KR" b="1" dirty="0" err="1">
                <a:latin typeface="Malgun Gothic"/>
                <a:ea typeface="Malgun Gothic"/>
                <a:cs typeface="Malgun Gothic"/>
                <a:sym typeface="Malgun Gothic"/>
              </a:rPr>
              <a:t>조건들로부터</a:t>
            </a:r>
            <a:r>
              <a:rPr lang="ko-KR" b="1" dirty="0">
                <a:latin typeface="Malgun Gothic"/>
                <a:ea typeface="Malgun Gothic"/>
                <a:cs typeface="Malgun Gothic"/>
                <a:sym typeface="Malgun Gothic"/>
              </a:rPr>
              <a:t> 자료를 추출</a:t>
            </a:r>
            <a:endParaRPr b="1" dirty="0">
              <a:latin typeface="Malgun Gothic"/>
              <a:ea typeface="Malgun Gothic"/>
              <a:cs typeface="Malgun Gothic"/>
              <a:sym typeface="Malgun Gothic"/>
            </a:endParaRPr>
          </a:p>
          <a:p>
            <a:pPr marL="1371600" lvl="2"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 </a:t>
            </a:r>
            <a:r>
              <a:rPr lang="ko-KR" b="1" dirty="0">
                <a:latin typeface="Malgun Gothic"/>
                <a:ea typeface="Malgun Gothic"/>
                <a:cs typeface="Malgun Gothic"/>
                <a:sym typeface="Malgun Gothic"/>
              </a:rPr>
              <a:t>예) 불이 환하게 밝혀진 500개의 집, 잘 밝혀지지 않은 500개의 집을 추출</a:t>
            </a:r>
            <a:endParaRPr b="1"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측정실험결과를 해석할 때 매우 주의를 기울여야 한다. 추출한 집단 간에 몇몇 다른 차이점이 있을 지도 모른다; </a:t>
            </a:r>
            <a:r>
              <a:rPr lang="ko-KR" b="1" dirty="0">
                <a:latin typeface="Malgun Gothic"/>
                <a:ea typeface="Malgun Gothic"/>
                <a:cs typeface="Malgun Gothic"/>
                <a:sym typeface="Malgun Gothic"/>
              </a:rPr>
              <a:t>관찰하지 못한 새로운 변수</a:t>
            </a:r>
            <a:endParaRPr b="1" dirty="0">
              <a:latin typeface="Malgun Gothic"/>
              <a:ea typeface="Malgun Gothic"/>
              <a:cs typeface="Malgun Gothic"/>
              <a:sym typeface="Malgun Gothic"/>
            </a:endParaRPr>
          </a:p>
          <a:p>
            <a:pPr marL="1371600" lvl="2"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예) 포르투갈 노린재 실험, 불이 잘 밝혀진 집들은 좀 더 개방형 설계를 해서 차이점이 있을 지도 모른다 등</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실제 존재하는 조건에서 표본추출</a:t>
            </a:r>
            <a:endParaRPr dirty="0">
              <a:latin typeface="Malgun Gothic"/>
              <a:ea typeface="Malgun Gothic"/>
              <a:cs typeface="Malgun Gothic"/>
              <a:sym typeface="Malgun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800"/>
              <a:buFont typeface="Verdana"/>
              <a:buNone/>
            </a:pPr>
            <a:r>
              <a:rPr lang="ko-KR" sz="1900">
                <a:solidFill>
                  <a:schemeClr val="dk1"/>
                </a:solidFill>
              </a:rPr>
              <a:t>Confusing a correlation with causality ; 인과관계를 가진 상관관계의 혼란</a:t>
            </a:r>
            <a:endParaRPr sz="1900"/>
          </a:p>
        </p:txBody>
      </p:sp>
      <p:sp>
        <p:nvSpPr>
          <p:cNvPr id="715" name="Google Shape;715;p5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4. 실험설계 기초개념</a:t>
            </a:r>
            <a:endParaRPr/>
          </a:p>
        </p:txBody>
      </p:sp>
      <p:sp>
        <p:nvSpPr>
          <p:cNvPr id="716" name="Google Shape;716;p5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52</a:t>
            </a:fld>
            <a:endParaRPr/>
          </a:p>
        </p:txBody>
      </p:sp>
      <p:sp>
        <p:nvSpPr>
          <p:cNvPr id="717" name="Google Shape;717;p57"/>
          <p:cNvSpPr txBox="1">
            <a:spLocks noGrp="1"/>
          </p:cNvSpPr>
          <p:nvPr>
            <p:ph type="body" idx="4294967295"/>
          </p:nvPr>
        </p:nvSpPr>
        <p:spPr>
          <a:xfrm>
            <a:off x="295275" y="1114425"/>
            <a:ext cx="8703600" cy="11334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두 변수간 상관은 매우 다양하다. </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양의 상관 ; 하나의 변수가 큰 값을 가지면, 다른 변수도 큰 값을 갖는다</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음의 상관 ; 하나의 변수가 낮은 값을 가지면, 다른 변수는 큰 값을 갖는다</a:t>
            </a:r>
            <a:endParaRPr dirty="0">
              <a:latin typeface="Malgun Gothic"/>
              <a:ea typeface="Malgun Gothic"/>
              <a:cs typeface="Malgun Gothic"/>
              <a:sym typeface="Malgun Gothic"/>
            </a:endParaRPr>
          </a:p>
        </p:txBody>
      </p:sp>
      <p:sp>
        <p:nvSpPr>
          <p:cNvPr id="718" name="Google Shape;718;p57"/>
          <p:cNvSpPr txBox="1"/>
          <p:nvPr/>
        </p:nvSpPr>
        <p:spPr>
          <a:xfrm>
            <a:off x="4297650" y="3059550"/>
            <a:ext cx="48462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600"/>
              <a:buFont typeface="Arial"/>
              <a:buNone/>
            </a:pPr>
            <a:r>
              <a:rPr lang="ko-KR" b="1" i="0" u="none" strike="noStrike" cap="none">
                <a:solidFill>
                  <a:schemeClr val="dk1"/>
                </a:solidFill>
                <a:latin typeface="Malgun Gothic"/>
                <a:ea typeface="Malgun Gothic"/>
                <a:cs typeface="Malgun Gothic"/>
                <a:sym typeface="Malgun Gothic"/>
              </a:rPr>
              <a:t>상관은 가끔 해석상의 오류가 발생 !!!</a:t>
            </a:r>
            <a:endParaRPr b="1" i="0" u="none" strike="noStrike" cap="none">
              <a:solidFill>
                <a:schemeClr val="dk1"/>
              </a:solidFill>
              <a:latin typeface="Malgun Gothic"/>
              <a:ea typeface="Malgun Gothic"/>
              <a:cs typeface="Malgun Gothic"/>
              <a:sym typeface="Malgun Gothic"/>
            </a:endParaRPr>
          </a:p>
          <a:p>
            <a:pPr marL="0" marR="0" lvl="0" indent="0" algn="l" rtl="0">
              <a:lnSpc>
                <a:spcPct val="100000"/>
              </a:lnSpc>
              <a:spcBef>
                <a:spcPts val="0"/>
              </a:spcBef>
              <a:spcAft>
                <a:spcPts val="0"/>
              </a:spcAft>
              <a:buClr>
                <a:srgbClr val="C00000"/>
              </a:buClr>
              <a:buSzPts val="1600"/>
              <a:buFont typeface="Arial"/>
              <a:buNone/>
            </a:pPr>
            <a:r>
              <a:rPr lang="ko-KR" b="1" i="0" u="none" strike="noStrike" cap="none">
                <a:solidFill>
                  <a:schemeClr val="dk1"/>
                </a:solidFill>
                <a:latin typeface="Malgun Gothic"/>
                <a:ea typeface="Malgun Gothic"/>
                <a:cs typeface="Malgun Gothic"/>
                <a:sym typeface="Malgun Gothic"/>
              </a:rPr>
              <a:t>그림과 같은 상관은 우연히 발생할 수 있다…</a:t>
            </a:r>
            <a:endParaRPr b="1" i="0" u="none" strike="noStrike" cap="none">
              <a:solidFill>
                <a:schemeClr val="dk1"/>
              </a:solidFill>
              <a:latin typeface="Malgun Gothic"/>
              <a:ea typeface="Malgun Gothic"/>
              <a:cs typeface="Malgun Gothic"/>
              <a:sym typeface="Malgun Gothic"/>
            </a:endParaRPr>
          </a:p>
          <a:p>
            <a:pPr marL="0" marR="0" lvl="0" indent="0" algn="l" rtl="0">
              <a:lnSpc>
                <a:spcPct val="100000"/>
              </a:lnSpc>
              <a:spcBef>
                <a:spcPts val="0"/>
              </a:spcBef>
              <a:spcAft>
                <a:spcPts val="0"/>
              </a:spcAft>
              <a:buClr>
                <a:srgbClr val="C00000"/>
              </a:buClr>
              <a:buSzPts val="1600"/>
              <a:buFont typeface="Arial"/>
              <a:buNone/>
            </a:pPr>
            <a:r>
              <a:rPr lang="ko-KR" b="1" i="0" u="none" strike="noStrike" cap="none">
                <a:solidFill>
                  <a:schemeClr val="dk1"/>
                </a:solidFill>
                <a:latin typeface="Malgun Gothic"/>
                <a:ea typeface="Malgun Gothic"/>
                <a:cs typeface="Malgun Gothic"/>
                <a:sym typeface="Malgun Gothic"/>
              </a:rPr>
              <a:t>즉, 상관이 반드시 두 변수간 인과 관계를 보여주지</a:t>
            </a:r>
            <a:r>
              <a:rPr lang="ko-KR" b="1">
                <a:solidFill>
                  <a:schemeClr val="dk1"/>
                </a:solidFill>
                <a:latin typeface="Malgun Gothic"/>
                <a:ea typeface="Malgun Gothic"/>
                <a:cs typeface="Malgun Gothic"/>
                <a:sym typeface="Malgun Gothic"/>
              </a:rPr>
              <a:t> </a:t>
            </a:r>
            <a:r>
              <a:rPr lang="ko-KR" b="1" i="0" u="none" strike="noStrike" cap="none">
                <a:solidFill>
                  <a:schemeClr val="dk1"/>
                </a:solidFill>
                <a:latin typeface="Malgun Gothic"/>
                <a:ea typeface="Malgun Gothic"/>
                <a:cs typeface="Malgun Gothic"/>
                <a:sym typeface="Malgun Gothic"/>
              </a:rPr>
              <a:t>않는다</a:t>
            </a:r>
            <a:endParaRPr b="1" i="0" u="none" strike="noStrike" cap="none">
              <a:solidFill>
                <a:schemeClr val="dk1"/>
              </a:solidFill>
              <a:latin typeface="Malgun Gothic"/>
              <a:ea typeface="Malgun Gothic"/>
              <a:cs typeface="Malgun Gothic"/>
              <a:sym typeface="Malgun Gothic"/>
            </a:endParaRPr>
          </a:p>
        </p:txBody>
      </p:sp>
      <p:sp>
        <p:nvSpPr>
          <p:cNvPr id="719" name="Google Shape;719;p57"/>
          <p:cNvSpPr txBox="1"/>
          <p:nvPr/>
        </p:nvSpPr>
        <p:spPr>
          <a:xfrm>
            <a:off x="155237" y="2986825"/>
            <a:ext cx="1277100" cy="5541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500" i="0" u="none" strike="noStrike" cap="none">
                <a:solidFill>
                  <a:srgbClr val="000000"/>
                </a:solidFill>
                <a:latin typeface="Malgun Gothic"/>
                <a:ea typeface="Malgun Gothic"/>
                <a:cs typeface="Malgun Gothic"/>
                <a:sym typeface="Malgun Gothic"/>
              </a:rPr>
              <a:t>평방 미터 당 </a:t>
            </a:r>
            <a:endParaRPr sz="1500" i="0" u="none" strike="noStrike" cap="none">
              <a:solidFill>
                <a:srgbClr val="000000"/>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000000"/>
              </a:buClr>
              <a:buSzPts val="1800"/>
              <a:buFont typeface="Arial"/>
              <a:buNone/>
            </a:pPr>
            <a:r>
              <a:rPr lang="ko-KR" sz="1500" i="0" u="none" strike="noStrike" cap="none">
                <a:solidFill>
                  <a:srgbClr val="000000"/>
                </a:solidFill>
                <a:latin typeface="Malgun Gothic"/>
                <a:ea typeface="Malgun Gothic"/>
                <a:cs typeface="Malgun Gothic"/>
                <a:sym typeface="Malgun Gothic"/>
              </a:rPr>
              <a:t>쥐의 수</a:t>
            </a:r>
            <a:endParaRPr sz="1100" i="0" u="none" strike="noStrike" cap="none">
              <a:solidFill>
                <a:srgbClr val="000000"/>
              </a:solidFill>
              <a:latin typeface="Malgun Gothic"/>
              <a:ea typeface="Malgun Gothic"/>
              <a:cs typeface="Malgun Gothic"/>
              <a:sym typeface="Malgun Gothic"/>
            </a:endParaRPr>
          </a:p>
        </p:txBody>
      </p:sp>
      <p:cxnSp>
        <p:nvCxnSpPr>
          <p:cNvPr id="720" name="Google Shape;720;p57"/>
          <p:cNvCxnSpPr/>
          <p:nvPr/>
        </p:nvCxnSpPr>
        <p:spPr>
          <a:xfrm>
            <a:off x="1566084" y="5015825"/>
            <a:ext cx="3483600" cy="0"/>
          </a:xfrm>
          <a:prstGeom prst="straightConnector1">
            <a:avLst/>
          </a:prstGeom>
          <a:noFill/>
          <a:ln w="9525" cap="flat" cmpd="sng">
            <a:solidFill>
              <a:srgbClr val="000000"/>
            </a:solidFill>
            <a:prstDash val="solid"/>
            <a:round/>
            <a:headEnd type="none" w="med" len="med"/>
            <a:tailEnd type="none" w="med" len="med"/>
          </a:ln>
        </p:spPr>
      </p:cxnSp>
      <p:sp>
        <p:nvSpPr>
          <p:cNvPr id="721" name="Google Shape;721;p57"/>
          <p:cNvSpPr txBox="1"/>
          <p:nvPr/>
        </p:nvSpPr>
        <p:spPr>
          <a:xfrm>
            <a:off x="4297650" y="5081450"/>
            <a:ext cx="2441400" cy="3231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500" i="0" u="none" strike="noStrike" cap="none">
                <a:solidFill>
                  <a:srgbClr val="000000"/>
                </a:solidFill>
                <a:latin typeface="Malgun Gothic"/>
                <a:ea typeface="Malgun Gothic"/>
                <a:cs typeface="Malgun Gothic"/>
                <a:sym typeface="Malgun Gothic"/>
              </a:rPr>
              <a:t>평방 미터 당</a:t>
            </a:r>
            <a:r>
              <a:rPr lang="ko-KR" sz="1500">
                <a:latin typeface="Malgun Gothic"/>
                <a:ea typeface="Malgun Gothic"/>
                <a:cs typeface="Malgun Gothic"/>
                <a:sym typeface="Malgun Gothic"/>
              </a:rPr>
              <a:t> 밀의 수확량</a:t>
            </a:r>
            <a:endParaRPr sz="1100" i="0" u="none" strike="noStrike" cap="none">
              <a:solidFill>
                <a:srgbClr val="000000"/>
              </a:solidFill>
              <a:latin typeface="Malgun Gothic"/>
              <a:ea typeface="Malgun Gothic"/>
              <a:cs typeface="Malgun Gothic"/>
              <a:sym typeface="Malgun Gothic"/>
            </a:endParaRPr>
          </a:p>
        </p:txBody>
      </p:sp>
      <p:sp>
        <p:nvSpPr>
          <p:cNvPr id="722" name="Google Shape;722;p57"/>
          <p:cNvSpPr txBox="1"/>
          <p:nvPr/>
        </p:nvSpPr>
        <p:spPr>
          <a:xfrm>
            <a:off x="683575" y="5423986"/>
            <a:ext cx="78177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a:latin typeface="Malgun Gothic"/>
                <a:ea typeface="Malgun Gothic"/>
                <a:cs typeface="Malgun Gothic"/>
                <a:sym typeface="Malgun Gothic"/>
              </a:rPr>
              <a:t>Figure 4.1</a:t>
            </a:r>
            <a:r>
              <a:rPr lang="ko-KR">
                <a:latin typeface="Malgun Gothic"/>
                <a:ea typeface="Malgun Gothic"/>
                <a:cs typeface="Malgun Gothic"/>
                <a:sym typeface="Malgun Gothic"/>
              </a:rPr>
              <a:t> Example of a positive correlation between the numbers of mice and the weight of wheat plants per square metre.</a:t>
            </a:r>
            <a:endParaRPr>
              <a:latin typeface="Malgun Gothic"/>
              <a:ea typeface="Malgun Gothic"/>
              <a:cs typeface="Malgun Gothic"/>
              <a:sym typeface="Malgun Gothic"/>
            </a:endParaRPr>
          </a:p>
        </p:txBody>
      </p:sp>
      <p:sp>
        <p:nvSpPr>
          <p:cNvPr id="723" name="Google Shape;723;p57"/>
          <p:cNvSpPr/>
          <p:nvPr/>
        </p:nvSpPr>
        <p:spPr>
          <a:xfrm>
            <a:off x="1823936" y="4568950"/>
            <a:ext cx="72900" cy="72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4" name="Google Shape;724;p57"/>
          <p:cNvSpPr/>
          <p:nvPr/>
        </p:nvSpPr>
        <p:spPr>
          <a:xfrm>
            <a:off x="2162186" y="4372875"/>
            <a:ext cx="72900" cy="72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5" name="Google Shape;725;p57"/>
          <p:cNvSpPr/>
          <p:nvPr/>
        </p:nvSpPr>
        <p:spPr>
          <a:xfrm>
            <a:off x="2738561" y="4153575"/>
            <a:ext cx="72900" cy="72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6" name="Google Shape;726;p57"/>
          <p:cNvSpPr/>
          <p:nvPr/>
        </p:nvSpPr>
        <p:spPr>
          <a:xfrm>
            <a:off x="3314936" y="3957500"/>
            <a:ext cx="72900" cy="72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7" name="Google Shape;727;p57"/>
          <p:cNvSpPr/>
          <p:nvPr/>
        </p:nvSpPr>
        <p:spPr>
          <a:xfrm>
            <a:off x="3314936" y="3314200"/>
            <a:ext cx="72900" cy="72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8" name="Google Shape;728;p57"/>
          <p:cNvSpPr/>
          <p:nvPr/>
        </p:nvSpPr>
        <p:spPr>
          <a:xfrm>
            <a:off x="3658986" y="3540925"/>
            <a:ext cx="72900" cy="72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9" name="Google Shape;729;p57"/>
          <p:cNvSpPr/>
          <p:nvPr/>
        </p:nvSpPr>
        <p:spPr>
          <a:xfrm>
            <a:off x="3914648" y="3540925"/>
            <a:ext cx="72900" cy="72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0" name="Google Shape;730;p57"/>
          <p:cNvSpPr/>
          <p:nvPr/>
        </p:nvSpPr>
        <p:spPr>
          <a:xfrm>
            <a:off x="3914648" y="3089300"/>
            <a:ext cx="72900" cy="72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1" name="Google Shape;731;p57"/>
          <p:cNvSpPr/>
          <p:nvPr/>
        </p:nvSpPr>
        <p:spPr>
          <a:xfrm>
            <a:off x="3759223" y="2914825"/>
            <a:ext cx="72900" cy="72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2" name="Google Shape;732;p57"/>
          <p:cNvSpPr/>
          <p:nvPr/>
        </p:nvSpPr>
        <p:spPr>
          <a:xfrm>
            <a:off x="4097398" y="2881375"/>
            <a:ext cx="72900" cy="720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3" name="Google Shape;733;p57"/>
          <p:cNvSpPr txBox="1"/>
          <p:nvPr/>
        </p:nvSpPr>
        <p:spPr>
          <a:xfrm>
            <a:off x="18237" y="3540925"/>
            <a:ext cx="1614300" cy="2463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000">
                <a:latin typeface="Malgun Gothic"/>
                <a:ea typeface="Malgun Gothic"/>
                <a:cs typeface="Malgun Gothic"/>
                <a:sym typeface="Malgun Gothic"/>
              </a:rPr>
              <a:t>Number of mice per m</a:t>
            </a:r>
            <a:r>
              <a:rPr lang="ko-KR" sz="1000" baseline="30000">
                <a:latin typeface="Malgun Gothic"/>
                <a:ea typeface="Malgun Gothic"/>
                <a:cs typeface="Malgun Gothic"/>
                <a:sym typeface="Malgun Gothic"/>
              </a:rPr>
              <a:t>2</a:t>
            </a:r>
            <a:endParaRPr sz="600" i="0" u="none" strike="noStrike" cap="none" baseline="30000">
              <a:solidFill>
                <a:srgbClr val="000000"/>
              </a:solidFill>
              <a:latin typeface="Malgun Gothic"/>
              <a:ea typeface="Malgun Gothic"/>
              <a:cs typeface="Malgun Gothic"/>
              <a:sym typeface="Malgun Gothic"/>
            </a:endParaRPr>
          </a:p>
        </p:txBody>
      </p:sp>
      <p:sp>
        <p:nvSpPr>
          <p:cNvPr id="734" name="Google Shape;734;p57"/>
          <p:cNvSpPr txBox="1"/>
          <p:nvPr/>
        </p:nvSpPr>
        <p:spPr>
          <a:xfrm>
            <a:off x="2553500" y="5119850"/>
            <a:ext cx="1854000" cy="2463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000">
                <a:latin typeface="Malgun Gothic"/>
                <a:ea typeface="Malgun Gothic"/>
                <a:cs typeface="Malgun Gothic"/>
                <a:sym typeface="Malgun Gothic"/>
              </a:rPr>
              <a:t>Kilograms of wheat per m</a:t>
            </a:r>
            <a:r>
              <a:rPr lang="ko-KR" sz="1000" baseline="30000">
                <a:latin typeface="Malgun Gothic"/>
                <a:ea typeface="Malgun Gothic"/>
                <a:cs typeface="Malgun Gothic"/>
                <a:sym typeface="Malgun Gothic"/>
              </a:rPr>
              <a:t>2</a:t>
            </a:r>
            <a:endParaRPr sz="600" i="0" u="none" strike="noStrike" cap="none" baseline="30000">
              <a:solidFill>
                <a:srgbClr val="000000"/>
              </a:solidFill>
              <a:latin typeface="Malgun Gothic"/>
              <a:ea typeface="Malgun Gothic"/>
              <a:cs typeface="Malgun Gothic"/>
              <a:sym typeface="Malgun Gothic"/>
            </a:endParaRPr>
          </a:p>
        </p:txBody>
      </p:sp>
      <p:cxnSp>
        <p:nvCxnSpPr>
          <p:cNvPr id="735" name="Google Shape;735;p57"/>
          <p:cNvCxnSpPr/>
          <p:nvPr/>
        </p:nvCxnSpPr>
        <p:spPr>
          <a:xfrm rot="10800000">
            <a:off x="1568575" y="2735950"/>
            <a:ext cx="0" cy="2289000"/>
          </a:xfrm>
          <a:prstGeom prst="straightConnector1">
            <a:avLst/>
          </a:prstGeom>
          <a:noFill/>
          <a:ln w="9525" cap="flat" cmpd="sng">
            <a:solidFill>
              <a:srgbClr val="000000"/>
            </a:solidFill>
            <a:prstDash val="solid"/>
            <a:round/>
            <a:headEnd type="none" w="med" len="med"/>
            <a:tailEnd type="none" w="med" len="med"/>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5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인과관계를 가진 상관관계의 혼란성</a:t>
            </a:r>
            <a:endParaRPr/>
          </a:p>
        </p:txBody>
      </p:sp>
      <p:sp>
        <p:nvSpPr>
          <p:cNvPr id="741" name="Google Shape;741;p5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4. 실험설계 기초개념</a:t>
            </a:r>
            <a:endParaRPr/>
          </a:p>
        </p:txBody>
      </p:sp>
      <p:sp>
        <p:nvSpPr>
          <p:cNvPr id="742" name="Google Shape;742;p5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53</a:t>
            </a:fld>
            <a:endParaRPr/>
          </a:p>
        </p:txBody>
      </p:sp>
      <p:sp>
        <p:nvSpPr>
          <p:cNvPr id="743" name="Google Shape;743;p58"/>
          <p:cNvSpPr txBox="1">
            <a:spLocks noGrp="1"/>
          </p:cNvSpPr>
          <p:nvPr>
            <p:ph type="body" idx="4294967295"/>
          </p:nvPr>
        </p:nvSpPr>
        <p:spPr>
          <a:xfrm>
            <a:off x="295275" y="1114425"/>
            <a:ext cx="8703600" cy="8727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측정하지 않은 변수 또는 우연에 의한 제 3의 변수가 이들 두 변수에 영향 -&gt; 토양의 수분이 쥐의 수, 밀의 수량에 영향을 미친다 !!!</a:t>
            </a:r>
            <a:endParaRPr b="1">
              <a:latin typeface="Malgun Gothic"/>
              <a:ea typeface="Malgun Gothic"/>
              <a:cs typeface="Malgun Gothic"/>
              <a:sym typeface="Malgun Gothic"/>
            </a:endParaRPr>
          </a:p>
        </p:txBody>
      </p:sp>
      <p:sp>
        <p:nvSpPr>
          <p:cNvPr id="744" name="Google Shape;744;p58"/>
          <p:cNvSpPr txBox="1"/>
          <p:nvPr/>
        </p:nvSpPr>
        <p:spPr>
          <a:xfrm>
            <a:off x="4994047" y="4081450"/>
            <a:ext cx="1748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b="1" i="0" u="none" strike="noStrike" cap="none">
                <a:solidFill>
                  <a:srgbClr val="000000"/>
                </a:solidFill>
                <a:latin typeface="Malgun Gothic"/>
                <a:ea typeface="Malgun Gothic"/>
                <a:cs typeface="Malgun Gothic"/>
                <a:sym typeface="Malgun Gothic"/>
              </a:rPr>
              <a:t>제3의 변수</a:t>
            </a:r>
            <a:endParaRPr sz="1400" i="0" u="none" strike="noStrike" cap="none">
              <a:solidFill>
                <a:srgbClr val="000000"/>
              </a:solidFill>
              <a:latin typeface="Malgun Gothic"/>
              <a:ea typeface="Malgun Gothic"/>
              <a:cs typeface="Malgun Gothic"/>
              <a:sym typeface="Malgun Gothic"/>
            </a:endParaRPr>
          </a:p>
        </p:txBody>
      </p:sp>
      <p:sp>
        <p:nvSpPr>
          <p:cNvPr id="745" name="Google Shape;745;p58"/>
          <p:cNvSpPr txBox="1"/>
          <p:nvPr/>
        </p:nvSpPr>
        <p:spPr>
          <a:xfrm>
            <a:off x="839225" y="4696300"/>
            <a:ext cx="7485600" cy="1046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dirty="0" err="1">
                <a:solidFill>
                  <a:schemeClr val="dk1"/>
                </a:solidFill>
                <a:latin typeface="Malgun Gothic"/>
                <a:ea typeface="Malgun Gothic"/>
                <a:cs typeface="Malgun Gothic"/>
                <a:sym typeface="Malgun Gothic"/>
              </a:rPr>
              <a:t>Figure</a:t>
            </a:r>
            <a:r>
              <a:rPr lang="ko-KR" b="1" dirty="0">
                <a:solidFill>
                  <a:schemeClr val="dk1"/>
                </a:solidFill>
                <a:latin typeface="Malgun Gothic"/>
                <a:ea typeface="Malgun Gothic"/>
                <a:cs typeface="Malgun Gothic"/>
                <a:sym typeface="Malgun Gothic"/>
              </a:rPr>
              <a:t> 4.2 </a:t>
            </a:r>
            <a:r>
              <a:rPr lang="ko-KR" dirty="0">
                <a:solidFill>
                  <a:schemeClr val="dk1"/>
                </a:solidFill>
                <a:latin typeface="Malgun Gothic"/>
                <a:ea typeface="Malgun Gothic"/>
                <a:cs typeface="Malgun Gothic"/>
                <a:sym typeface="Malgun Gothic"/>
              </a:rPr>
              <a:t>The </a:t>
            </a:r>
            <a:r>
              <a:rPr lang="ko-KR" dirty="0" err="1">
                <a:solidFill>
                  <a:schemeClr val="dk1"/>
                </a:solidFill>
                <a:latin typeface="Malgun Gothic"/>
                <a:ea typeface="Malgun Gothic"/>
                <a:cs typeface="Malgun Gothic"/>
                <a:sym typeface="Malgun Gothic"/>
              </a:rPr>
              <a:t>involvement</a:t>
            </a:r>
            <a:r>
              <a:rPr lang="ko-KR" dirty="0">
                <a:solidFill>
                  <a:schemeClr val="dk1"/>
                </a:solidFill>
                <a:latin typeface="Malgun Gothic"/>
                <a:ea typeface="Malgun Gothic"/>
                <a:cs typeface="Malgun Gothic"/>
                <a:sym typeface="Malgun Gothic"/>
              </a:rPr>
              <a:t> of </a:t>
            </a:r>
            <a:r>
              <a:rPr lang="ko-KR" dirty="0" err="1">
                <a:solidFill>
                  <a:schemeClr val="dk1"/>
                </a:solidFill>
                <a:latin typeface="Malgun Gothic"/>
                <a:ea typeface="Malgun Gothic"/>
                <a:cs typeface="Malgun Gothic"/>
                <a:sym typeface="Malgun Gothic"/>
              </a:rPr>
              <a:t>a</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third</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variable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Soil</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moisture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that</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determines</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Numbers</a:t>
            </a:r>
            <a:r>
              <a:rPr lang="ko-KR" dirty="0">
                <a:solidFill>
                  <a:schemeClr val="dk1"/>
                </a:solidFill>
                <a:latin typeface="Malgun Gothic"/>
                <a:ea typeface="Malgun Gothic"/>
                <a:cs typeface="Malgun Gothic"/>
                <a:sym typeface="Malgun Gothic"/>
              </a:rPr>
              <a:t> of </a:t>
            </a:r>
            <a:r>
              <a:rPr lang="ko-KR" dirty="0" err="1">
                <a:solidFill>
                  <a:schemeClr val="dk1"/>
                </a:solidFill>
                <a:latin typeface="Malgun Gothic"/>
                <a:ea typeface="Malgun Gothic"/>
                <a:cs typeface="Malgun Gothic"/>
                <a:sym typeface="Malgun Gothic"/>
              </a:rPr>
              <a:t>mice</a:t>
            </a:r>
            <a:r>
              <a:rPr lang="ko-KR" dirty="0">
                <a:solidFill>
                  <a:schemeClr val="dk1"/>
                </a:solidFill>
                <a:latin typeface="Malgun Gothic"/>
                <a:ea typeface="Malgun Gothic"/>
                <a:cs typeface="Malgun Gothic"/>
                <a:sym typeface="Malgun Gothic"/>
              </a:rPr>
              <a:t>’ and ‘</a:t>
            </a:r>
            <a:r>
              <a:rPr lang="ko-KR" dirty="0" err="1">
                <a:solidFill>
                  <a:schemeClr val="dk1"/>
                </a:solidFill>
                <a:latin typeface="Malgun Gothic"/>
                <a:ea typeface="Malgun Gothic"/>
                <a:cs typeface="Malgun Gothic"/>
                <a:sym typeface="Malgun Gothic"/>
              </a:rPr>
              <a:t>Kilograms</a:t>
            </a:r>
            <a:r>
              <a:rPr lang="ko-KR" dirty="0">
                <a:solidFill>
                  <a:schemeClr val="dk1"/>
                </a:solidFill>
                <a:latin typeface="Malgun Gothic"/>
                <a:ea typeface="Malgun Gothic"/>
                <a:cs typeface="Malgun Gothic"/>
                <a:sym typeface="Malgun Gothic"/>
              </a:rPr>
              <a:t> of </a:t>
            </a:r>
            <a:r>
              <a:rPr lang="ko-KR" dirty="0" err="1">
                <a:solidFill>
                  <a:schemeClr val="dk1"/>
                </a:solidFill>
                <a:latin typeface="Malgun Gothic"/>
                <a:ea typeface="Malgun Gothic"/>
                <a:cs typeface="Malgun Gothic"/>
                <a:sym typeface="Malgun Gothic"/>
              </a:rPr>
              <a:t>wheat</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per</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square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metre</a:t>
            </a:r>
            <a:r>
              <a:rPr lang="ko-KR" dirty="0">
                <a:solidFill>
                  <a:schemeClr val="dk1"/>
                </a:solidFill>
                <a:latin typeface="Malgun Gothic"/>
                <a:ea typeface="Malgun Gothic"/>
                <a:cs typeface="Malgun Gothic"/>
                <a:sym typeface="Malgun Gothic"/>
              </a:rPr>
              <a:t>. </a:t>
            </a:r>
            <a:endParaRPr dirty="0">
              <a:solidFill>
                <a:schemeClr val="dk1"/>
              </a:solidFill>
              <a:latin typeface="Malgun Gothic"/>
              <a:ea typeface="Malgun Gothic"/>
              <a:cs typeface="Malgun Gothic"/>
              <a:sym typeface="Malgun Gothic"/>
            </a:endParaRPr>
          </a:p>
          <a:p>
            <a:pPr marL="0" lvl="0" indent="0" algn="l" rtl="0">
              <a:spcBef>
                <a:spcPts val="0"/>
              </a:spcBef>
              <a:spcAft>
                <a:spcPts val="0"/>
              </a:spcAft>
              <a:buClr>
                <a:schemeClr val="dk1"/>
              </a:buClr>
              <a:buSzPts val="1100"/>
              <a:buFont typeface="Arial"/>
              <a:buNone/>
            </a:pPr>
            <a:r>
              <a:rPr lang="ko-KR" dirty="0" err="1">
                <a:solidFill>
                  <a:schemeClr val="dk1"/>
                </a:solidFill>
                <a:latin typeface="Malgun Gothic"/>
                <a:ea typeface="Malgun Gothic"/>
                <a:cs typeface="Malgun Gothic"/>
                <a:sym typeface="Malgun Gothic"/>
              </a:rPr>
              <a:t>Even</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though</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there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is</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no</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causal</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relationship</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between</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number</a:t>
            </a:r>
            <a:r>
              <a:rPr lang="ko-KR" dirty="0">
                <a:solidFill>
                  <a:schemeClr val="dk1"/>
                </a:solidFill>
                <a:latin typeface="Malgun Gothic"/>
                <a:ea typeface="Malgun Gothic"/>
                <a:cs typeface="Malgun Gothic"/>
                <a:sym typeface="Malgun Gothic"/>
              </a:rPr>
              <a:t> of </a:t>
            </a:r>
            <a:r>
              <a:rPr lang="ko-KR" dirty="0" err="1">
                <a:solidFill>
                  <a:schemeClr val="dk1"/>
                </a:solidFill>
                <a:latin typeface="Malgun Gothic"/>
                <a:ea typeface="Malgun Gothic"/>
                <a:cs typeface="Malgun Gothic"/>
                <a:sym typeface="Malgun Gothic"/>
              </a:rPr>
              <a:t>mice</a:t>
            </a:r>
            <a:r>
              <a:rPr lang="ko-KR" dirty="0">
                <a:solidFill>
                  <a:schemeClr val="dk1"/>
                </a:solidFill>
                <a:latin typeface="Malgun Gothic"/>
                <a:ea typeface="Malgun Gothic"/>
                <a:cs typeface="Malgun Gothic"/>
                <a:sym typeface="Malgun Gothic"/>
              </a:rPr>
              <a:t> and </a:t>
            </a:r>
            <a:r>
              <a:rPr lang="ko-KR" dirty="0" err="1">
                <a:solidFill>
                  <a:schemeClr val="dk1"/>
                </a:solidFill>
                <a:latin typeface="Malgun Gothic"/>
                <a:ea typeface="Malgun Gothic"/>
                <a:cs typeface="Malgun Gothic"/>
                <a:sym typeface="Malgun Gothic"/>
              </a:rPr>
              <a:t>weight</a:t>
            </a:r>
            <a:r>
              <a:rPr lang="ko-KR" dirty="0">
                <a:solidFill>
                  <a:schemeClr val="dk1"/>
                </a:solidFill>
                <a:latin typeface="Malgun Gothic"/>
                <a:ea typeface="Malgun Gothic"/>
                <a:cs typeface="Malgun Gothic"/>
                <a:sym typeface="Malgun Gothic"/>
              </a:rPr>
              <a:t> of </a:t>
            </a:r>
            <a:r>
              <a:rPr lang="ko-KR" dirty="0" err="1">
                <a:solidFill>
                  <a:schemeClr val="dk1"/>
                </a:solidFill>
                <a:latin typeface="Malgun Gothic"/>
                <a:ea typeface="Malgun Gothic"/>
                <a:cs typeface="Malgun Gothic"/>
                <a:sym typeface="Malgun Gothic"/>
              </a:rPr>
              <a:t>wheat</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the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two</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variables</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are</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positively</a:t>
            </a:r>
            <a:r>
              <a:rPr lang="ko-KR" dirty="0">
                <a:solidFill>
                  <a:schemeClr val="dk1"/>
                </a:solidFill>
                <a:latin typeface="Malgun Gothic"/>
                <a:ea typeface="Malgun Gothic"/>
                <a:cs typeface="Malgun Gothic"/>
                <a:sym typeface="Malgun Gothic"/>
              </a:rPr>
              <a:t> </a:t>
            </a:r>
            <a:r>
              <a:rPr lang="ko-KR" dirty="0" err="1">
                <a:solidFill>
                  <a:schemeClr val="dk1"/>
                </a:solidFill>
                <a:latin typeface="Malgun Gothic"/>
                <a:ea typeface="Malgun Gothic"/>
                <a:cs typeface="Malgun Gothic"/>
                <a:sym typeface="Malgun Gothic"/>
              </a:rPr>
              <a:t>correlated</a:t>
            </a:r>
            <a:r>
              <a:rPr lang="ko-KR" dirty="0">
                <a:solidFill>
                  <a:schemeClr val="dk1"/>
                </a:solidFill>
                <a:latin typeface="Malgun Gothic"/>
                <a:ea typeface="Malgun Gothic"/>
                <a:cs typeface="Malgun Gothic"/>
                <a:sym typeface="Malgun Gothic"/>
              </a:rPr>
              <a:t>.</a:t>
            </a:r>
            <a:endParaRPr dirty="0">
              <a:solidFill>
                <a:schemeClr val="dk1"/>
              </a:solidFill>
              <a:latin typeface="Malgun Gothic"/>
              <a:ea typeface="Malgun Gothic"/>
              <a:cs typeface="Malgun Gothic"/>
              <a:sym typeface="Malgun Gothic"/>
            </a:endParaRPr>
          </a:p>
        </p:txBody>
      </p:sp>
      <p:sp>
        <p:nvSpPr>
          <p:cNvPr id="746" name="Google Shape;746;p58"/>
          <p:cNvSpPr/>
          <p:nvPr/>
        </p:nvSpPr>
        <p:spPr>
          <a:xfrm>
            <a:off x="2861517" y="3995359"/>
            <a:ext cx="1973100" cy="541500"/>
          </a:xfrm>
          <a:prstGeom prst="ellipse">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747" name="Google Shape;747;p58"/>
          <p:cNvSpPr txBox="1"/>
          <p:nvPr/>
        </p:nvSpPr>
        <p:spPr>
          <a:xfrm>
            <a:off x="3209525" y="4119850"/>
            <a:ext cx="1277100" cy="2925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300">
                <a:latin typeface="Malgun Gothic"/>
                <a:ea typeface="Malgun Gothic"/>
                <a:cs typeface="Malgun Gothic"/>
                <a:sym typeface="Malgun Gothic"/>
              </a:rPr>
              <a:t>Soil moisture</a:t>
            </a:r>
            <a:endParaRPr sz="900" i="0" u="none" strike="noStrike" cap="none" baseline="30000">
              <a:solidFill>
                <a:srgbClr val="000000"/>
              </a:solidFill>
              <a:latin typeface="Malgun Gothic"/>
              <a:ea typeface="Malgun Gothic"/>
              <a:cs typeface="Malgun Gothic"/>
              <a:sym typeface="Malgun Gothic"/>
            </a:endParaRPr>
          </a:p>
        </p:txBody>
      </p:sp>
      <p:sp>
        <p:nvSpPr>
          <p:cNvPr id="748" name="Google Shape;748;p58"/>
          <p:cNvSpPr txBox="1"/>
          <p:nvPr/>
        </p:nvSpPr>
        <p:spPr>
          <a:xfrm>
            <a:off x="1504750" y="2273950"/>
            <a:ext cx="1903500" cy="2925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300">
                <a:latin typeface="Malgun Gothic"/>
                <a:ea typeface="Malgun Gothic"/>
                <a:cs typeface="Malgun Gothic"/>
                <a:sym typeface="Malgun Gothic"/>
              </a:rPr>
              <a:t>Number of mice</a:t>
            </a:r>
            <a:endParaRPr sz="900" i="0" u="none" strike="noStrike" cap="none" baseline="30000">
              <a:solidFill>
                <a:srgbClr val="000000"/>
              </a:solidFill>
              <a:latin typeface="Malgun Gothic"/>
              <a:ea typeface="Malgun Gothic"/>
              <a:cs typeface="Malgun Gothic"/>
              <a:sym typeface="Malgun Gothic"/>
            </a:endParaRPr>
          </a:p>
        </p:txBody>
      </p:sp>
      <p:sp>
        <p:nvSpPr>
          <p:cNvPr id="749" name="Google Shape;749;p58"/>
          <p:cNvSpPr txBox="1"/>
          <p:nvPr/>
        </p:nvSpPr>
        <p:spPr>
          <a:xfrm>
            <a:off x="4377450" y="2273950"/>
            <a:ext cx="1686900" cy="2925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300">
                <a:latin typeface="Malgun Gothic"/>
                <a:ea typeface="Malgun Gothic"/>
                <a:cs typeface="Malgun Gothic"/>
                <a:sym typeface="Malgun Gothic"/>
              </a:rPr>
              <a:t>Weight of wheat</a:t>
            </a:r>
            <a:endParaRPr sz="900" i="0" u="none" strike="noStrike" cap="none" baseline="30000">
              <a:solidFill>
                <a:srgbClr val="000000"/>
              </a:solidFill>
              <a:latin typeface="Malgun Gothic"/>
              <a:ea typeface="Malgun Gothic"/>
              <a:cs typeface="Malgun Gothic"/>
              <a:sym typeface="Malgun Gothic"/>
            </a:endParaRPr>
          </a:p>
        </p:txBody>
      </p:sp>
      <p:cxnSp>
        <p:nvCxnSpPr>
          <p:cNvPr id="750" name="Google Shape;750;p58"/>
          <p:cNvCxnSpPr>
            <a:endCxn id="748" idx="2"/>
          </p:cNvCxnSpPr>
          <p:nvPr/>
        </p:nvCxnSpPr>
        <p:spPr>
          <a:xfrm rot="10800000">
            <a:off x="2456500" y="2566450"/>
            <a:ext cx="1072800" cy="1455300"/>
          </a:xfrm>
          <a:prstGeom prst="straightConnector1">
            <a:avLst/>
          </a:prstGeom>
          <a:noFill/>
          <a:ln w="9525" cap="flat" cmpd="sng">
            <a:solidFill>
              <a:srgbClr val="000000"/>
            </a:solidFill>
            <a:prstDash val="solid"/>
            <a:round/>
            <a:headEnd type="none" w="med" len="med"/>
            <a:tailEnd type="stealth" w="med" len="med"/>
          </a:ln>
        </p:spPr>
      </p:cxnSp>
      <p:cxnSp>
        <p:nvCxnSpPr>
          <p:cNvPr id="751" name="Google Shape;751;p58"/>
          <p:cNvCxnSpPr>
            <a:endCxn id="749" idx="2"/>
          </p:cNvCxnSpPr>
          <p:nvPr/>
        </p:nvCxnSpPr>
        <p:spPr>
          <a:xfrm rot="10800000" flipH="1">
            <a:off x="4268100" y="2566450"/>
            <a:ext cx="952800" cy="1473600"/>
          </a:xfrm>
          <a:prstGeom prst="straightConnector1">
            <a:avLst/>
          </a:prstGeom>
          <a:noFill/>
          <a:ln w="9525" cap="flat" cmpd="sng">
            <a:solidFill>
              <a:srgbClr val="000000"/>
            </a:solidFill>
            <a:prstDash val="solid"/>
            <a:round/>
            <a:headEnd type="none" w="med" len="med"/>
            <a:tailEnd type="stealth" w="med" len="med"/>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5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우연에 의한 제 3의 변수 포함; 시간효과가 교락된 표본 추출</a:t>
            </a:r>
            <a:endParaRPr/>
          </a:p>
        </p:txBody>
      </p:sp>
      <p:sp>
        <p:nvSpPr>
          <p:cNvPr id="757" name="Google Shape;757;p5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4. 실험설계 기초개념</a:t>
            </a:r>
            <a:endParaRPr/>
          </a:p>
        </p:txBody>
      </p:sp>
      <p:sp>
        <p:nvSpPr>
          <p:cNvPr id="758" name="Google Shape;758;p5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54</a:t>
            </a:fld>
            <a:endParaRPr/>
          </a:p>
        </p:txBody>
      </p:sp>
      <p:sp>
        <p:nvSpPr>
          <p:cNvPr id="759" name="Google Shape;759;p59"/>
          <p:cNvSpPr txBox="1">
            <a:spLocks noGrp="1"/>
          </p:cNvSpPr>
          <p:nvPr>
            <p:ph type="body" idx="4294967295"/>
          </p:nvPr>
        </p:nvSpPr>
        <p:spPr>
          <a:xfrm>
            <a:off x="295275" y="1114425"/>
            <a:ext cx="8703600" cy="49797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tLang="en-US" sz="1600" dirty="0">
                <a:latin typeface="Malgun Gothic"/>
                <a:ea typeface="Malgun Gothic"/>
                <a:cs typeface="Malgun Gothic"/>
                <a:sym typeface="Malgun Gothic"/>
              </a:rPr>
              <a:t>연구자들은</a:t>
            </a:r>
            <a:r>
              <a:rPr lang="en-US" altLang="ko-KR" sz="1600" dirty="0">
                <a:latin typeface="Malgun Gothic"/>
                <a:ea typeface="Malgun Gothic"/>
                <a:cs typeface="Malgun Gothic"/>
                <a:sym typeface="Malgun Gothic"/>
              </a:rPr>
              <a:t> </a:t>
            </a:r>
            <a:r>
              <a:rPr lang="ko-KR" altLang="en-US" sz="1600" dirty="0">
                <a:latin typeface="Malgun Gothic"/>
                <a:ea typeface="Malgun Gothic"/>
                <a:cs typeface="Malgun Gothic"/>
                <a:sym typeface="Malgun Gothic"/>
              </a:rPr>
              <a:t>때때로</a:t>
            </a:r>
            <a:r>
              <a:rPr lang="en-US" altLang="ko-KR" sz="1600" dirty="0">
                <a:latin typeface="Malgun Gothic"/>
                <a:ea typeface="Malgun Gothic"/>
                <a:cs typeface="Malgun Gothic"/>
                <a:sym typeface="Malgun Gothic"/>
              </a:rPr>
              <a:t>, </a:t>
            </a:r>
            <a:r>
              <a:rPr lang="ko-KR" altLang="en-US" sz="1600" dirty="0">
                <a:latin typeface="Malgun Gothic"/>
                <a:ea typeface="Malgun Gothic"/>
                <a:cs typeface="Malgun Gothic"/>
                <a:sym typeface="Malgun Gothic"/>
              </a:rPr>
              <a:t>같은 종을 다른 시간</a:t>
            </a:r>
            <a:r>
              <a:rPr lang="en-US" altLang="ko-KR" sz="1600" dirty="0">
                <a:latin typeface="Malgun Gothic"/>
                <a:ea typeface="Malgun Gothic"/>
                <a:cs typeface="Malgun Gothic"/>
                <a:sym typeface="Malgun Gothic"/>
              </a:rPr>
              <a:t>, </a:t>
            </a:r>
            <a:r>
              <a:rPr lang="ko-KR" altLang="en-US" sz="1600" dirty="0">
                <a:latin typeface="Malgun Gothic"/>
                <a:ea typeface="Malgun Gothic"/>
                <a:cs typeface="Malgun Gothic"/>
                <a:sym typeface="Malgun Gothic"/>
              </a:rPr>
              <a:t>다른 서식지</a:t>
            </a:r>
            <a:r>
              <a:rPr lang="en-US" altLang="ko-KR" sz="1600" dirty="0">
                <a:latin typeface="Malgun Gothic"/>
                <a:ea typeface="Malgun Gothic"/>
                <a:cs typeface="Malgun Gothic"/>
                <a:sym typeface="Malgun Gothic"/>
              </a:rPr>
              <a:t>, </a:t>
            </a:r>
            <a:r>
              <a:rPr lang="ko-KR" altLang="en-US" sz="1600" dirty="0">
                <a:latin typeface="Malgun Gothic"/>
                <a:ea typeface="Malgun Gothic"/>
                <a:cs typeface="Malgun Gothic"/>
                <a:sym typeface="Malgun Gothic"/>
              </a:rPr>
              <a:t>다른 모집단에서 </a:t>
            </a:r>
            <a:r>
              <a:rPr lang="ko-KR" sz="1600" dirty="0">
                <a:latin typeface="Malgun Gothic"/>
                <a:ea typeface="Malgun Gothic"/>
                <a:cs typeface="Malgun Gothic"/>
                <a:sym typeface="Malgun Gothic"/>
              </a:rPr>
              <a:t>표본추출</a:t>
            </a:r>
            <a:r>
              <a:rPr lang="en-US" altLang="ko-KR" sz="1600" dirty="0">
                <a:latin typeface="Malgun Gothic"/>
                <a:ea typeface="Malgun Gothic"/>
                <a:cs typeface="Malgun Gothic"/>
                <a:sym typeface="Malgun Gothic"/>
              </a:rPr>
              <a:t> </a:t>
            </a:r>
            <a:r>
              <a:rPr lang="ko-KR" altLang="en-US" sz="1600" dirty="0">
                <a:latin typeface="Malgun Gothic"/>
                <a:ea typeface="Malgun Gothic"/>
                <a:cs typeface="Malgun Gothic"/>
                <a:sym typeface="Malgun Gothic"/>
              </a:rPr>
              <a:t>할 경우가 생긴다</a:t>
            </a:r>
            <a:r>
              <a:rPr lang="en-US" altLang="ko-KR" sz="1600" dirty="0">
                <a:latin typeface="Malgun Gothic"/>
                <a:ea typeface="Malgun Gothic"/>
                <a:cs typeface="Malgun Gothic"/>
                <a:sym typeface="Malgun Gothic"/>
              </a:rPr>
              <a:t>. </a:t>
            </a:r>
            <a:r>
              <a:rPr lang="ko-KR" sz="1600" dirty="0">
                <a:latin typeface="Malgun Gothic"/>
                <a:ea typeface="Malgun Gothic"/>
                <a:cs typeface="Malgun Gothic"/>
                <a:sym typeface="Malgun Gothic"/>
              </a:rPr>
              <a:t>이러한 정보를 해석 시, 매우 주의를 기울여야 한다!!!</a:t>
            </a:r>
            <a:endParaRPr sz="1600"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sz="1600" dirty="0">
                <a:latin typeface="Malgun Gothic"/>
                <a:ea typeface="Malgun Gothic"/>
                <a:cs typeface="Malgun Gothic"/>
                <a:sym typeface="Malgun Gothic"/>
              </a:rPr>
              <a:t>그 이유는, </a:t>
            </a:r>
            <a:r>
              <a:rPr lang="ko-KR" sz="1600" u="sng" dirty="0">
                <a:solidFill>
                  <a:srgbClr val="C00000"/>
                </a:solidFill>
                <a:latin typeface="Malgun Gothic"/>
                <a:ea typeface="Malgun Gothic"/>
                <a:cs typeface="Malgun Gothic"/>
                <a:sym typeface="Malgun Gothic"/>
              </a:rPr>
              <a:t>시간에 따라 발생하는 변화가 표본 추출하는 중에 차이에 영향을 미치기 때문</a:t>
            </a:r>
            <a:r>
              <a:rPr lang="ko-KR" sz="1600" dirty="0">
                <a:latin typeface="Malgun Gothic"/>
                <a:ea typeface="Malgun Gothic"/>
                <a:cs typeface="Malgun Gothic"/>
                <a:sym typeface="Malgun Gothic"/>
              </a:rPr>
              <a:t>, 즉 하나이상의 변수가 결과에 영향을 미치기 때문에 이러한 표본을 </a:t>
            </a:r>
            <a:r>
              <a:rPr lang="ko-KR" sz="1600" b="1" dirty="0" err="1">
                <a:latin typeface="Malgun Gothic"/>
                <a:ea typeface="Malgun Gothic"/>
                <a:cs typeface="Malgun Gothic"/>
                <a:sym typeface="Malgun Gothic"/>
              </a:rPr>
              <a:t>교락</a:t>
            </a:r>
            <a:r>
              <a:rPr lang="ko-KR" sz="1600" b="1" dirty="0">
                <a:latin typeface="Malgun Gothic"/>
                <a:ea typeface="Malgun Gothic"/>
                <a:cs typeface="Malgun Gothic"/>
                <a:sym typeface="Malgun Gothic"/>
              </a:rPr>
              <a:t>, </a:t>
            </a:r>
            <a:r>
              <a:rPr lang="ko-KR" sz="1600" b="1" dirty="0" err="1">
                <a:latin typeface="Malgun Gothic"/>
                <a:ea typeface="Malgun Gothic"/>
                <a:cs typeface="Malgun Gothic"/>
                <a:sym typeface="Malgun Gothic"/>
              </a:rPr>
              <a:t>confound</a:t>
            </a:r>
            <a:r>
              <a:rPr lang="ko-KR" sz="1600" dirty="0">
                <a:latin typeface="Malgun Gothic"/>
                <a:ea typeface="Malgun Gothic"/>
                <a:cs typeface="Malgun Gothic"/>
                <a:sym typeface="Malgun Gothic"/>
              </a:rPr>
              <a:t> 된다고 한다.</a:t>
            </a:r>
            <a:endParaRPr sz="1600"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예) 가설설정</a:t>
            </a:r>
            <a:endParaRPr dirty="0">
              <a:latin typeface="Malgun Gothic"/>
              <a:ea typeface="Malgun Gothic"/>
              <a:cs typeface="Malgun Gothic"/>
              <a:sym typeface="Malgun Gothic"/>
            </a:endParaRPr>
          </a:p>
          <a:p>
            <a:pPr marL="914400" lvl="1" indent="-317500" algn="l" rtl="0">
              <a:lnSpc>
                <a:spcPct val="100000"/>
              </a:lnSpc>
              <a:spcBef>
                <a:spcPts val="500"/>
              </a:spcBef>
              <a:spcAft>
                <a:spcPts val="0"/>
              </a:spcAft>
              <a:buSzPts val="1400"/>
              <a:buFont typeface="Malgun Gothic"/>
              <a:buChar char="•"/>
            </a:pPr>
            <a:r>
              <a:rPr lang="ko-KR" b="1" dirty="0">
                <a:latin typeface="Malgun Gothic"/>
                <a:ea typeface="Malgun Gothic"/>
                <a:cs typeface="Malgun Gothic"/>
                <a:sym typeface="Malgun Gothic"/>
              </a:rPr>
              <a:t>가설 : 땅 위 </a:t>
            </a:r>
            <a:r>
              <a:rPr lang="ko-KR" b="1" u="sng" dirty="0">
                <a:solidFill>
                  <a:srgbClr val="C00000"/>
                </a:solidFill>
                <a:latin typeface="Malgun Gothic"/>
                <a:ea typeface="Malgun Gothic"/>
                <a:cs typeface="Malgun Gothic"/>
                <a:sym typeface="Malgun Gothic"/>
              </a:rPr>
              <a:t>식물의 밀도</a:t>
            </a:r>
            <a:r>
              <a:rPr lang="ko-KR" b="1" dirty="0">
                <a:latin typeface="Malgun Gothic"/>
                <a:ea typeface="Malgun Gothic"/>
                <a:cs typeface="Malgun Gothic"/>
                <a:sym typeface="Malgun Gothic"/>
              </a:rPr>
              <a:t>가 </a:t>
            </a:r>
            <a:r>
              <a:rPr lang="ko-KR" b="1" u="sng" dirty="0">
                <a:solidFill>
                  <a:srgbClr val="C00000"/>
                </a:solidFill>
                <a:latin typeface="Malgun Gothic"/>
                <a:ea typeface="Malgun Gothic"/>
                <a:cs typeface="Malgun Gothic"/>
                <a:sym typeface="Malgun Gothic"/>
              </a:rPr>
              <a:t>지렁이의 밀도</a:t>
            </a:r>
            <a:r>
              <a:rPr lang="ko-KR" b="1" dirty="0">
                <a:latin typeface="Malgun Gothic"/>
                <a:ea typeface="Malgun Gothic"/>
                <a:cs typeface="Malgun Gothic"/>
                <a:sym typeface="Malgun Gothic"/>
              </a:rPr>
              <a:t>에 영향을 미친다</a:t>
            </a:r>
            <a:endParaRPr b="1" dirty="0">
              <a:latin typeface="Malgun Gothic"/>
              <a:ea typeface="Malgun Gothic"/>
              <a:cs typeface="Malgun Gothic"/>
              <a:sym typeface="Malgun Gothic"/>
            </a:endParaRPr>
          </a:p>
          <a:p>
            <a:pPr marL="1371600" lvl="0" indent="0" algn="l" rtl="0">
              <a:lnSpc>
                <a:spcPct val="100000"/>
              </a:lnSpc>
              <a:spcBef>
                <a:spcPts val="1000"/>
              </a:spcBef>
              <a:spcAft>
                <a:spcPts val="0"/>
              </a:spcAft>
              <a:buNone/>
            </a:pPr>
            <a:r>
              <a:rPr lang="ko-KR" sz="1400" b="1" dirty="0">
                <a:latin typeface="Malgun Gothic"/>
                <a:ea typeface="Malgun Gothic"/>
                <a:cs typeface="Malgun Gothic"/>
                <a:sym typeface="Malgun Gothic"/>
              </a:rPr>
              <a:t>1. 표본추출(두 </a:t>
            </a:r>
            <a:r>
              <a:rPr lang="ko-KR" sz="1400" b="1" dirty="0" err="1">
                <a:latin typeface="Malgun Gothic"/>
                <a:ea typeface="Malgun Gothic"/>
                <a:cs typeface="Malgun Gothic"/>
                <a:sym typeface="Malgun Gothic"/>
              </a:rPr>
              <a:t>변수_다른</a:t>
            </a:r>
            <a:r>
              <a:rPr lang="ko-KR" sz="1400" b="1" dirty="0">
                <a:latin typeface="Malgun Gothic"/>
                <a:ea typeface="Malgun Gothic"/>
                <a:cs typeface="Malgun Gothic"/>
                <a:sym typeface="Malgun Gothic"/>
              </a:rPr>
              <a:t> 지역에서 추출)</a:t>
            </a:r>
            <a:endParaRPr sz="1400" b="1" dirty="0">
              <a:latin typeface="Malgun Gothic"/>
              <a:ea typeface="Malgun Gothic"/>
              <a:cs typeface="Malgun Gothic"/>
              <a:sym typeface="Malgun Gothic"/>
            </a:endParaRPr>
          </a:p>
          <a:p>
            <a:pPr marL="1828800" lvl="3" indent="-317500" algn="l" rtl="0">
              <a:lnSpc>
                <a:spcPct val="100000"/>
              </a:lnSpc>
              <a:spcBef>
                <a:spcPts val="500"/>
              </a:spcBef>
              <a:spcAft>
                <a:spcPts val="0"/>
              </a:spcAft>
              <a:buSzPts val="1400"/>
              <a:buFont typeface="Malgun Gothic"/>
              <a:buChar char="•"/>
            </a:pPr>
            <a:r>
              <a:rPr lang="ko-KR" dirty="0">
                <a:latin typeface="Malgun Gothic"/>
                <a:ea typeface="Malgun Gothic"/>
                <a:cs typeface="Malgun Gothic"/>
                <a:sym typeface="Malgun Gothic"/>
              </a:rPr>
              <a:t>각각 다른 지역에서 표본추출, 시기는 다르게</a:t>
            </a:r>
            <a:endParaRPr dirty="0">
              <a:latin typeface="Malgun Gothic"/>
              <a:ea typeface="Malgun Gothic"/>
              <a:cs typeface="Malgun Gothic"/>
              <a:sym typeface="Malgun Gothic"/>
            </a:endParaRPr>
          </a:p>
          <a:p>
            <a:pPr marL="1828800" lvl="3" indent="-317500" algn="l" rtl="0">
              <a:lnSpc>
                <a:spcPct val="100000"/>
              </a:lnSpc>
              <a:spcBef>
                <a:spcPts val="500"/>
              </a:spcBef>
              <a:spcAft>
                <a:spcPts val="0"/>
              </a:spcAft>
              <a:buSzPts val="1400"/>
              <a:buFont typeface="Malgun Gothic"/>
              <a:buChar char="•"/>
            </a:pPr>
            <a:r>
              <a:rPr lang="ko-KR" dirty="0">
                <a:latin typeface="Malgun Gothic"/>
                <a:ea typeface="Malgun Gothic"/>
                <a:cs typeface="Malgun Gothic"/>
                <a:sym typeface="Malgun Gothic"/>
              </a:rPr>
              <a:t>1월(</a:t>
            </a:r>
            <a:r>
              <a:rPr lang="ko-KR" dirty="0" err="1">
                <a:latin typeface="Malgun Gothic"/>
                <a:ea typeface="Malgun Gothic"/>
                <a:cs typeface="Malgun Gothic"/>
                <a:sym typeface="Malgun Gothic"/>
              </a:rPr>
              <a:t>low</a:t>
            </a:r>
            <a:r>
              <a:rPr lang="ko-KR" dirty="0">
                <a:latin typeface="Malgun Gothic"/>
                <a:ea typeface="Malgun Gothic"/>
                <a:cs typeface="Malgun Gothic"/>
                <a:sym typeface="Malgun Gothic"/>
              </a:rPr>
              <a:t>), 2월(</a:t>
            </a:r>
            <a:r>
              <a:rPr lang="ko-KR" dirty="0" err="1">
                <a:latin typeface="Malgun Gothic"/>
                <a:ea typeface="Malgun Gothic"/>
                <a:cs typeface="Malgun Gothic"/>
                <a:sym typeface="Malgun Gothic"/>
              </a:rPr>
              <a:t>low-moderate</a:t>
            </a:r>
            <a:r>
              <a:rPr lang="ko-KR" dirty="0">
                <a:latin typeface="Malgun Gothic"/>
                <a:ea typeface="Malgun Gothic"/>
                <a:cs typeface="Malgun Gothic"/>
                <a:sym typeface="Malgun Gothic"/>
              </a:rPr>
              <a:t>), 3월(</a:t>
            </a:r>
            <a:r>
              <a:rPr lang="ko-KR" dirty="0" err="1">
                <a:latin typeface="Malgun Gothic"/>
                <a:ea typeface="Malgun Gothic"/>
                <a:cs typeface="Malgun Gothic"/>
                <a:sym typeface="Malgun Gothic"/>
              </a:rPr>
              <a:t>moderate</a:t>
            </a:r>
            <a:r>
              <a:rPr lang="ko-KR" dirty="0">
                <a:latin typeface="Malgun Gothic"/>
                <a:ea typeface="Malgun Gothic"/>
                <a:cs typeface="Malgun Gothic"/>
                <a:sym typeface="Malgun Gothic"/>
              </a:rPr>
              <a:t>), 4월(</a:t>
            </a:r>
            <a:r>
              <a:rPr lang="ko-KR" dirty="0" err="1">
                <a:latin typeface="Malgun Gothic"/>
                <a:ea typeface="Malgun Gothic"/>
                <a:cs typeface="Malgun Gothic"/>
                <a:sym typeface="Malgun Gothic"/>
              </a:rPr>
              <a:t>high</a:t>
            </a:r>
            <a:r>
              <a:rPr lang="ko-KR" dirty="0">
                <a:latin typeface="Malgun Gothic"/>
                <a:ea typeface="Malgun Gothic"/>
                <a:cs typeface="Malgun Gothic"/>
                <a:sym typeface="Malgun Gothic"/>
              </a:rPr>
              <a:t>)</a:t>
            </a:r>
            <a:endParaRPr dirty="0">
              <a:latin typeface="Malgun Gothic"/>
              <a:ea typeface="Malgun Gothic"/>
              <a:cs typeface="Malgun Gothic"/>
              <a:sym typeface="Malgun Gothic"/>
            </a:endParaRPr>
          </a:p>
          <a:p>
            <a:pPr marL="1371600" lvl="0" indent="0" algn="l" rtl="0">
              <a:lnSpc>
                <a:spcPct val="100000"/>
              </a:lnSpc>
              <a:spcBef>
                <a:spcPts val="1000"/>
              </a:spcBef>
              <a:spcAft>
                <a:spcPts val="0"/>
              </a:spcAft>
              <a:buNone/>
            </a:pPr>
            <a:r>
              <a:rPr lang="ko-KR" sz="1400" b="1" dirty="0">
                <a:latin typeface="Malgun Gothic"/>
                <a:ea typeface="Malgun Gothic"/>
                <a:cs typeface="Malgun Gothic"/>
                <a:sym typeface="Malgun Gothic"/>
              </a:rPr>
              <a:t>2. 결과 (</a:t>
            </a:r>
            <a:r>
              <a:rPr lang="ko-KR" altLang="en-US" sz="1400" b="1" u="sng" dirty="0">
                <a:solidFill>
                  <a:srgbClr val="C00000"/>
                </a:solidFill>
                <a:latin typeface="Malgun Gothic"/>
                <a:ea typeface="Malgun Gothic"/>
                <a:cs typeface="Malgun Gothic"/>
                <a:sym typeface="Malgun Gothic"/>
              </a:rPr>
              <a:t>식물의 밀도와 </a:t>
            </a:r>
            <a:r>
              <a:rPr lang="ko-KR" sz="1400" b="1" u="sng" dirty="0">
                <a:solidFill>
                  <a:srgbClr val="C00000"/>
                </a:solidFill>
                <a:latin typeface="Malgun Gothic"/>
                <a:ea typeface="Malgun Gothic"/>
                <a:cs typeface="Malgun Gothic"/>
                <a:sym typeface="Malgun Gothic"/>
              </a:rPr>
              <a:t>시간</a:t>
            </a:r>
            <a:r>
              <a:rPr lang="ko-KR" sz="1400" b="1" dirty="0">
                <a:latin typeface="Malgun Gothic"/>
                <a:ea typeface="Malgun Gothic"/>
                <a:cs typeface="Malgun Gothic"/>
                <a:sym typeface="Malgun Gothic"/>
              </a:rPr>
              <a:t>이 </a:t>
            </a:r>
            <a:r>
              <a:rPr lang="ko-KR" sz="1400" b="1" dirty="0" err="1">
                <a:latin typeface="Malgun Gothic"/>
                <a:ea typeface="Malgun Gothic"/>
                <a:cs typeface="Malgun Gothic"/>
                <a:sym typeface="Malgun Gothic"/>
              </a:rPr>
              <a:t>교락</a:t>
            </a:r>
            <a:r>
              <a:rPr lang="ko-KR" sz="1400" b="1" dirty="0">
                <a:latin typeface="Malgun Gothic"/>
                <a:ea typeface="Malgun Gothic"/>
                <a:cs typeface="Malgun Gothic"/>
                <a:sym typeface="Malgun Gothic"/>
              </a:rPr>
              <a:t>)</a:t>
            </a:r>
            <a:endParaRPr sz="1400" b="1" dirty="0">
              <a:latin typeface="Malgun Gothic"/>
              <a:ea typeface="Malgun Gothic"/>
              <a:cs typeface="Malgun Gothic"/>
              <a:sym typeface="Malgun Gothic"/>
            </a:endParaRPr>
          </a:p>
          <a:p>
            <a:pPr marL="1828800" lvl="3" indent="-317500" algn="l" rtl="0">
              <a:lnSpc>
                <a:spcPct val="100000"/>
              </a:lnSpc>
              <a:spcBef>
                <a:spcPts val="500"/>
              </a:spcBef>
              <a:spcAft>
                <a:spcPts val="0"/>
              </a:spcAft>
              <a:buSzPts val="1400"/>
              <a:buFont typeface="Malgun Gothic"/>
              <a:buChar char="•"/>
            </a:pPr>
            <a:r>
              <a:rPr lang="ko-KR" dirty="0">
                <a:latin typeface="Malgun Gothic"/>
                <a:ea typeface="Malgun Gothic"/>
                <a:cs typeface="Malgun Gothic"/>
                <a:sym typeface="Malgun Gothic"/>
              </a:rPr>
              <a:t>식물의 밀도와 지렁이의 밀도(-)</a:t>
            </a:r>
            <a:endParaRPr dirty="0">
              <a:latin typeface="Malgun Gothic"/>
              <a:ea typeface="Malgun Gothic"/>
              <a:cs typeface="Malgun Gothic"/>
              <a:sym typeface="Malgun Gothic"/>
            </a:endParaRPr>
          </a:p>
          <a:p>
            <a:pPr marL="1828800" lvl="3" indent="-317500" algn="l" rtl="0">
              <a:lnSpc>
                <a:spcPct val="100000"/>
              </a:lnSpc>
              <a:spcBef>
                <a:spcPts val="500"/>
              </a:spcBef>
              <a:spcAft>
                <a:spcPts val="0"/>
              </a:spcAft>
              <a:buSzPts val="1400"/>
              <a:buFont typeface="Malgun Gothic"/>
              <a:buChar char="•"/>
            </a:pPr>
            <a:r>
              <a:rPr lang="ko-KR" dirty="0">
                <a:latin typeface="Malgun Gothic"/>
                <a:ea typeface="Malgun Gothic"/>
                <a:cs typeface="Malgun Gothic"/>
                <a:sym typeface="Malgun Gothic"/>
              </a:rPr>
              <a:t>지렁이의 밀도는 </a:t>
            </a:r>
            <a:r>
              <a:rPr lang="ko-KR" altLang="en-US" dirty="0">
                <a:latin typeface="Malgun Gothic"/>
                <a:ea typeface="Malgun Gothic"/>
                <a:cs typeface="Malgun Gothic"/>
                <a:sym typeface="Malgun Gothic"/>
              </a:rPr>
              <a:t>모든 지역에서 </a:t>
            </a:r>
            <a:r>
              <a:rPr lang="ko-KR" dirty="0">
                <a:latin typeface="Malgun Gothic"/>
                <a:ea typeface="Malgun Gothic"/>
                <a:cs typeface="Malgun Gothic"/>
                <a:sym typeface="Malgun Gothic"/>
              </a:rPr>
              <a:t>동일, 그러나 시간이 갈수록 수가 감소(생태학자가 알지 못함…)</a:t>
            </a:r>
            <a:endParaRPr dirty="0">
              <a:latin typeface="Malgun Gothic"/>
              <a:ea typeface="Malgun Gothic"/>
              <a:cs typeface="Malgun Gothic"/>
              <a:sym typeface="Malgun Gothic"/>
            </a:endParaRPr>
          </a:p>
        </p:txBody>
      </p:sp>
      <p:sp>
        <p:nvSpPr>
          <p:cNvPr id="760" name="Google Shape;760;p59"/>
          <p:cNvSpPr txBox="1"/>
          <p:nvPr/>
        </p:nvSpPr>
        <p:spPr>
          <a:xfrm>
            <a:off x="2944046" y="5782075"/>
            <a:ext cx="28731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ko-KR" sz="1700" b="1" i="0" u="none" strike="noStrike" cap="none">
                <a:solidFill>
                  <a:schemeClr val="dk1"/>
                </a:solidFill>
                <a:latin typeface="Malgun Gothic"/>
                <a:ea typeface="Malgun Gothic"/>
                <a:cs typeface="Malgun Gothic"/>
                <a:sym typeface="Malgun Gothic"/>
              </a:rPr>
              <a:t>표본추출 오류!!!</a:t>
            </a:r>
            <a:endParaRPr sz="1700" b="1" i="0" u="none" strike="noStrike" cap="none">
              <a:solidFill>
                <a:schemeClr val="dk1"/>
              </a:solidFill>
              <a:latin typeface="Malgun Gothic"/>
              <a:ea typeface="Malgun Gothic"/>
              <a:cs typeface="Malgun Gothic"/>
              <a:sym typeface="Malgun Gothic"/>
            </a:endParaRPr>
          </a:p>
        </p:txBody>
      </p:sp>
      <p:pic>
        <p:nvPicPr>
          <p:cNvPr id="761" name="Google Shape;761;p59"/>
          <p:cNvPicPr preferRelativeResize="0"/>
          <p:nvPr/>
        </p:nvPicPr>
        <p:blipFill>
          <a:blip r:embed="rId3">
            <a:alphaModFix/>
          </a:blip>
          <a:stretch>
            <a:fillRect/>
          </a:stretch>
        </p:blipFill>
        <p:spPr>
          <a:xfrm>
            <a:off x="7375900" y="3253324"/>
            <a:ext cx="1452875" cy="1457125"/>
          </a:xfrm>
          <a:prstGeom prst="rect">
            <a:avLst/>
          </a:prstGeom>
          <a:noFill/>
          <a:ln>
            <a:noFill/>
          </a:ln>
        </p:spPr>
      </p:pic>
      <p:pic>
        <p:nvPicPr>
          <p:cNvPr id="762" name="Google Shape;762;p59"/>
          <p:cNvPicPr preferRelativeResize="0"/>
          <p:nvPr/>
        </p:nvPicPr>
        <p:blipFill>
          <a:blip r:embed="rId4">
            <a:alphaModFix/>
          </a:blip>
          <a:stretch>
            <a:fillRect/>
          </a:stretch>
        </p:blipFill>
        <p:spPr>
          <a:xfrm>
            <a:off x="7701561" y="2620300"/>
            <a:ext cx="801600" cy="543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60"/>
          <p:cNvSpPr txBox="1">
            <a:spLocks noGrp="1"/>
          </p:cNvSpPr>
          <p:nvPr>
            <p:ph type="title"/>
          </p:nvPr>
        </p:nvSpPr>
        <p:spPr>
          <a:xfrm>
            <a:off x="315375" y="527200"/>
            <a:ext cx="8513400" cy="657835"/>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000"/>
              <a:buFont typeface="Verdana"/>
              <a:buNone/>
            </a:pPr>
            <a:r>
              <a:rPr lang="ko-KR" sz="2000" dirty="0"/>
              <a:t>The </a:t>
            </a:r>
            <a:r>
              <a:rPr lang="ko-KR" sz="2000" dirty="0" err="1"/>
              <a:t>need</a:t>
            </a:r>
            <a:r>
              <a:rPr lang="ko-KR" sz="2000" dirty="0"/>
              <a:t> </a:t>
            </a:r>
            <a:r>
              <a:rPr lang="ko-KR" sz="2000" dirty="0" err="1"/>
              <a:t>for</a:t>
            </a:r>
            <a:r>
              <a:rPr lang="ko-KR" sz="2000" dirty="0"/>
              <a:t> </a:t>
            </a:r>
            <a:r>
              <a:rPr lang="ko-KR" sz="2000" dirty="0" err="1"/>
              <a:t>independent</a:t>
            </a:r>
            <a:r>
              <a:rPr lang="ko-KR" sz="2000" dirty="0"/>
              <a:t> </a:t>
            </a:r>
            <a:r>
              <a:rPr lang="ko-KR" sz="2000" dirty="0" err="1"/>
              <a:t>samples</a:t>
            </a:r>
            <a:r>
              <a:rPr lang="ko-KR" sz="2000" dirty="0"/>
              <a:t> </a:t>
            </a:r>
            <a:r>
              <a:rPr lang="ko-KR" sz="2000" dirty="0" err="1"/>
              <a:t>in</a:t>
            </a:r>
            <a:r>
              <a:rPr lang="ko-KR" sz="2000" dirty="0"/>
              <a:t> </a:t>
            </a:r>
            <a:r>
              <a:rPr lang="ko-KR" sz="2000" dirty="0" err="1"/>
              <a:t>mensurative</a:t>
            </a:r>
            <a:r>
              <a:rPr lang="ko-KR" sz="2000" dirty="0"/>
              <a:t> </a:t>
            </a:r>
            <a:r>
              <a:rPr lang="ko-KR" sz="2000" dirty="0" err="1"/>
              <a:t>experiment</a:t>
            </a:r>
            <a:r>
              <a:rPr lang="ko-KR" sz="2000" dirty="0"/>
              <a:t>; 측정실험에 있어서 </a:t>
            </a:r>
            <a:r>
              <a:rPr lang="ko-KR" sz="2000" dirty="0" err="1"/>
              <a:t>독립표본추출</a:t>
            </a:r>
            <a:endParaRPr sz="2000" dirty="0"/>
          </a:p>
        </p:txBody>
      </p:sp>
      <p:sp>
        <p:nvSpPr>
          <p:cNvPr id="768" name="Google Shape;768;p6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4. 실험설계 기초개념</a:t>
            </a:r>
            <a:endParaRPr/>
          </a:p>
        </p:txBody>
      </p:sp>
      <p:sp>
        <p:nvSpPr>
          <p:cNvPr id="769" name="Google Shape;769;p6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55</a:t>
            </a:fld>
            <a:endParaRPr/>
          </a:p>
        </p:txBody>
      </p:sp>
      <p:sp>
        <p:nvSpPr>
          <p:cNvPr id="770" name="Google Shape;770;p60"/>
          <p:cNvSpPr txBox="1">
            <a:spLocks noGrp="1"/>
          </p:cNvSpPr>
          <p:nvPr>
            <p:ph type="body" idx="4294967295"/>
          </p:nvPr>
        </p:nvSpPr>
        <p:spPr>
          <a:xfrm>
            <a:off x="295275" y="1495425"/>
            <a:ext cx="8703600" cy="837823"/>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sz="1400" dirty="0">
                <a:latin typeface="Malgun Gothic"/>
                <a:ea typeface="Malgun Gothic"/>
                <a:cs typeface="Malgun Gothic"/>
                <a:sym typeface="Malgun Gothic"/>
              </a:rPr>
              <a:t>호수의 깊이에 따른 새우 집단의 밀도..</a:t>
            </a:r>
            <a:endParaRPr sz="1400" dirty="0">
              <a:latin typeface="Malgun Gothic"/>
              <a:ea typeface="Malgun Gothic"/>
              <a:cs typeface="Malgun Gothic"/>
              <a:sym typeface="Malgun Gothic"/>
            </a:endParaRPr>
          </a:p>
          <a:p>
            <a:pPr marL="457200" lvl="0" indent="0" algn="l" rtl="0">
              <a:lnSpc>
                <a:spcPct val="115000"/>
              </a:lnSpc>
              <a:spcBef>
                <a:spcPts val="1000"/>
              </a:spcBef>
              <a:spcAft>
                <a:spcPts val="0"/>
              </a:spcAft>
              <a:buNone/>
            </a:pPr>
            <a:r>
              <a:rPr lang="ko-KR" sz="1400" dirty="0">
                <a:latin typeface="Malgun Gothic"/>
                <a:ea typeface="Malgun Gothic"/>
                <a:cs typeface="Malgun Gothic"/>
                <a:sym typeface="Malgun Gothic"/>
              </a:rPr>
              <a:t>-&gt;종의 집단 밀도와 호수의 깊이의 상관을 보기 위하여</a:t>
            </a:r>
            <a:endParaRPr sz="1400" dirty="0">
              <a:latin typeface="Malgun Gothic"/>
              <a:ea typeface="Malgun Gothic"/>
              <a:cs typeface="Malgun Gothic"/>
              <a:sym typeface="Malgun Gothic"/>
            </a:endParaRPr>
          </a:p>
        </p:txBody>
      </p:sp>
      <p:sp>
        <p:nvSpPr>
          <p:cNvPr id="771" name="Google Shape;771;p60"/>
          <p:cNvSpPr txBox="1"/>
          <p:nvPr/>
        </p:nvSpPr>
        <p:spPr>
          <a:xfrm>
            <a:off x="4726002" y="5084543"/>
            <a:ext cx="4127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b="0" i="0" u="none" strike="noStrike" cap="none" dirty="0">
                <a:solidFill>
                  <a:srgbClr val="000000"/>
                </a:solidFill>
                <a:latin typeface="+mn-ea"/>
                <a:ea typeface="+mn-ea"/>
                <a:cs typeface="Verdana"/>
                <a:sym typeface="Verdana"/>
              </a:rPr>
              <a:t>호수 전체에서 반복추출은 보다 좋은 결과를 제시 할 것이다</a:t>
            </a:r>
            <a:endParaRPr sz="1400" b="0" i="0" u="none" strike="noStrike" cap="none" dirty="0">
              <a:solidFill>
                <a:srgbClr val="000000"/>
              </a:solidFill>
              <a:latin typeface="+mn-ea"/>
              <a:ea typeface="+mn-ea"/>
              <a:cs typeface="Arial"/>
              <a:sym typeface="Arial"/>
            </a:endParaRPr>
          </a:p>
        </p:txBody>
      </p:sp>
      <p:sp>
        <p:nvSpPr>
          <p:cNvPr id="772" name="Google Shape;772;p60"/>
          <p:cNvSpPr txBox="1"/>
          <p:nvPr/>
        </p:nvSpPr>
        <p:spPr>
          <a:xfrm>
            <a:off x="4747624" y="4164275"/>
            <a:ext cx="4127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800" b="0" i="0" u="none" strike="noStrike" cap="none" dirty="0">
                <a:solidFill>
                  <a:srgbClr val="000000"/>
                </a:solidFill>
                <a:latin typeface="+mn-ea"/>
                <a:ea typeface="+mn-ea"/>
                <a:cs typeface="Verdana"/>
                <a:sym typeface="Verdana"/>
              </a:rPr>
              <a:t>허위 반복추출(</a:t>
            </a:r>
            <a:r>
              <a:rPr lang="ko-KR" sz="1800" b="0" i="0" u="none" strike="noStrike" cap="none" dirty="0" err="1">
                <a:solidFill>
                  <a:srgbClr val="000000"/>
                </a:solidFill>
                <a:latin typeface="+mn-ea"/>
                <a:ea typeface="+mn-ea"/>
                <a:cs typeface="Verdana"/>
                <a:sym typeface="Verdana"/>
              </a:rPr>
              <a:t>pseudoreplication</a:t>
            </a:r>
            <a:r>
              <a:rPr lang="ko-KR" sz="1800" b="0" i="0" u="none" strike="noStrike" cap="none" dirty="0">
                <a:solidFill>
                  <a:srgbClr val="000000"/>
                </a:solidFill>
                <a:latin typeface="+mn-ea"/>
                <a:ea typeface="+mn-ea"/>
                <a:cs typeface="Verdana"/>
                <a:sym typeface="Verdana"/>
              </a:rPr>
              <a:t>)</a:t>
            </a:r>
            <a:endParaRPr sz="1800" b="0" i="0" u="none" strike="noStrike" cap="none" dirty="0">
              <a:solidFill>
                <a:srgbClr val="000000"/>
              </a:solidFill>
              <a:latin typeface="+mn-ea"/>
              <a:ea typeface="+mn-ea"/>
              <a:cs typeface="Verdana"/>
              <a:sym typeface="Verdana"/>
            </a:endParaRPr>
          </a:p>
        </p:txBody>
      </p:sp>
      <p:grpSp>
        <p:nvGrpSpPr>
          <p:cNvPr id="773" name="Google Shape;773;p60"/>
          <p:cNvGrpSpPr/>
          <p:nvPr/>
        </p:nvGrpSpPr>
        <p:grpSpPr>
          <a:xfrm>
            <a:off x="636023" y="2494123"/>
            <a:ext cx="3903452" cy="944002"/>
            <a:chOff x="636023" y="2494123"/>
            <a:chExt cx="3903452" cy="944002"/>
          </a:xfrm>
        </p:grpSpPr>
        <p:sp>
          <p:nvSpPr>
            <p:cNvPr id="774" name="Google Shape;774;p60"/>
            <p:cNvSpPr/>
            <p:nvPr/>
          </p:nvSpPr>
          <p:spPr>
            <a:xfrm>
              <a:off x="1459150" y="2791625"/>
              <a:ext cx="2881825" cy="646500"/>
            </a:xfrm>
            <a:prstGeom prst="flowChartProcess">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775" name="Google Shape;775;p60"/>
            <p:cNvCxnSpPr/>
            <p:nvPr/>
          </p:nvCxnSpPr>
          <p:spPr>
            <a:xfrm>
              <a:off x="1222025" y="2635600"/>
              <a:ext cx="255300" cy="173400"/>
            </a:xfrm>
            <a:prstGeom prst="straightConnector1">
              <a:avLst/>
            </a:prstGeom>
            <a:noFill/>
            <a:ln w="28575" cap="flat" cmpd="sng">
              <a:solidFill>
                <a:schemeClr val="dk2"/>
              </a:solidFill>
              <a:prstDash val="solid"/>
              <a:round/>
              <a:headEnd type="none" w="med" len="med"/>
              <a:tailEnd type="none" w="med" len="med"/>
            </a:ln>
          </p:spPr>
        </p:cxnSp>
        <p:cxnSp>
          <p:nvCxnSpPr>
            <p:cNvPr id="776" name="Google Shape;776;p60"/>
            <p:cNvCxnSpPr/>
            <p:nvPr/>
          </p:nvCxnSpPr>
          <p:spPr>
            <a:xfrm flipH="1">
              <a:off x="4340575" y="2634475"/>
              <a:ext cx="198900" cy="157200"/>
            </a:xfrm>
            <a:prstGeom prst="straightConnector1">
              <a:avLst/>
            </a:prstGeom>
            <a:noFill/>
            <a:ln w="28575" cap="flat" cmpd="sng">
              <a:solidFill>
                <a:schemeClr val="dk2"/>
              </a:solidFill>
              <a:prstDash val="solid"/>
              <a:round/>
              <a:headEnd type="none" w="med" len="med"/>
              <a:tailEnd type="none" w="med" len="med"/>
            </a:ln>
          </p:spPr>
        </p:cxnSp>
        <p:sp>
          <p:nvSpPr>
            <p:cNvPr id="777" name="Google Shape;777;p60"/>
            <p:cNvSpPr txBox="1"/>
            <p:nvPr/>
          </p:nvSpPr>
          <p:spPr>
            <a:xfrm>
              <a:off x="1519748"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a:t>
              </a:r>
              <a:endParaRPr sz="900">
                <a:solidFill>
                  <a:schemeClr val="dk1"/>
                </a:solidFill>
                <a:latin typeface="Malgun Gothic"/>
                <a:ea typeface="Malgun Gothic"/>
                <a:cs typeface="Malgun Gothic"/>
                <a:sym typeface="Malgun Gothic"/>
              </a:endParaRPr>
            </a:p>
          </p:txBody>
        </p:sp>
        <p:sp>
          <p:nvSpPr>
            <p:cNvPr id="778" name="Google Shape;778;p60"/>
            <p:cNvSpPr txBox="1"/>
            <p:nvPr/>
          </p:nvSpPr>
          <p:spPr>
            <a:xfrm>
              <a:off x="1936614"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100</a:t>
              </a:r>
              <a:endParaRPr sz="900">
                <a:solidFill>
                  <a:schemeClr val="dk1"/>
                </a:solidFill>
                <a:latin typeface="Malgun Gothic"/>
                <a:ea typeface="Malgun Gothic"/>
                <a:cs typeface="Malgun Gothic"/>
                <a:sym typeface="Malgun Gothic"/>
              </a:endParaRPr>
            </a:p>
          </p:txBody>
        </p:sp>
        <p:sp>
          <p:nvSpPr>
            <p:cNvPr id="779" name="Google Shape;779;p60"/>
            <p:cNvSpPr txBox="1"/>
            <p:nvPr/>
          </p:nvSpPr>
          <p:spPr>
            <a:xfrm>
              <a:off x="2470014"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25</a:t>
              </a:r>
              <a:endParaRPr sz="900">
                <a:solidFill>
                  <a:schemeClr val="dk1"/>
                </a:solidFill>
                <a:latin typeface="Malgun Gothic"/>
                <a:ea typeface="Malgun Gothic"/>
                <a:cs typeface="Malgun Gothic"/>
                <a:sym typeface="Malgun Gothic"/>
              </a:endParaRPr>
            </a:p>
          </p:txBody>
        </p:sp>
        <p:sp>
          <p:nvSpPr>
            <p:cNvPr id="780" name="Google Shape;780;p60"/>
            <p:cNvSpPr txBox="1"/>
            <p:nvPr/>
          </p:nvSpPr>
          <p:spPr>
            <a:xfrm>
              <a:off x="3003414"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38</a:t>
              </a:r>
              <a:endParaRPr sz="900">
                <a:solidFill>
                  <a:schemeClr val="dk1"/>
                </a:solidFill>
                <a:latin typeface="Malgun Gothic"/>
                <a:ea typeface="Malgun Gothic"/>
                <a:cs typeface="Malgun Gothic"/>
                <a:sym typeface="Malgun Gothic"/>
              </a:endParaRPr>
            </a:p>
          </p:txBody>
        </p:sp>
        <p:sp>
          <p:nvSpPr>
            <p:cNvPr id="781" name="Google Shape;781;p60"/>
            <p:cNvSpPr txBox="1"/>
            <p:nvPr/>
          </p:nvSpPr>
          <p:spPr>
            <a:xfrm>
              <a:off x="3355614"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34</a:t>
              </a:r>
              <a:endParaRPr sz="900">
                <a:solidFill>
                  <a:schemeClr val="dk1"/>
                </a:solidFill>
                <a:latin typeface="Malgun Gothic"/>
                <a:ea typeface="Malgun Gothic"/>
                <a:cs typeface="Malgun Gothic"/>
                <a:sym typeface="Malgun Gothic"/>
              </a:endParaRPr>
            </a:p>
          </p:txBody>
        </p:sp>
        <p:sp>
          <p:nvSpPr>
            <p:cNvPr id="782" name="Google Shape;782;p60"/>
            <p:cNvSpPr txBox="1"/>
            <p:nvPr/>
          </p:nvSpPr>
          <p:spPr>
            <a:xfrm>
              <a:off x="3729414"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83</a:t>
              </a:r>
              <a:endParaRPr sz="900">
                <a:solidFill>
                  <a:schemeClr val="dk1"/>
                </a:solidFill>
                <a:latin typeface="Malgun Gothic"/>
                <a:ea typeface="Malgun Gothic"/>
                <a:cs typeface="Malgun Gothic"/>
                <a:sym typeface="Malgun Gothic"/>
              </a:endParaRPr>
            </a:p>
          </p:txBody>
        </p:sp>
        <p:sp>
          <p:nvSpPr>
            <p:cNvPr id="783" name="Google Shape;783;p60"/>
            <p:cNvSpPr txBox="1"/>
            <p:nvPr/>
          </p:nvSpPr>
          <p:spPr>
            <a:xfrm>
              <a:off x="1519748"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a:t>
              </a:r>
              <a:endParaRPr sz="900">
                <a:solidFill>
                  <a:schemeClr val="dk1"/>
                </a:solidFill>
                <a:latin typeface="Malgun Gothic"/>
                <a:ea typeface="Malgun Gothic"/>
                <a:cs typeface="Malgun Gothic"/>
                <a:sym typeface="Malgun Gothic"/>
              </a:endParaRPr>
            </a:p>
          </p:txBody>
        </p:sp>
        <p:sp>
          <p:nvSpPr>
            <p:cNvPr id="784" name="Google Shape;784;p60"/>
            <p:cNvSpPr txBox="1"/>
            <p:nvPr/>
          </p:nvSpPr>
          <p:spPr>
            <a:xfrm>
              <a:off x="1936614"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5</a:t>
              </a:r>
              <a:endParaRPr sz="900">
                <a:solidFill>
                  <a:schemeClr val="dk1"/>
                </a:solidFill>
                <a:latin typeface="Malgun Gothic"/>
                <a:ea typeface="Malgun Gothic"/>
                <a:cs typeface="Malgun Gothic"/>
                <a:sym typeface="Malgun Gothic"/>
              </a:endParaRPr>
            </a:p>
          </p:txBody>
        </p:sp>
        <p:sp>
          <p:nvSpPr>
            <p:cNvPr id="785" name="Google Shape;785;p60"/>
            <p:cNvSpPr txBox="1"/>
            <p:nvPr/>
          </p:nvSpPr>
          <p:spPr>
            <a:xfrm>
              <a:off x="2470014"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16</a:t>
              </a:r>
              <a:endParaRPr sz="900">
                <a:solidFill>
                  <a:schemeClr val="dk1"/>
                </a:solidFill>
                <a:latin typeface="Malgun Gothic"/>
                <a:ea typeface="Malgun Gothic"/>
                <a:cs typeface="Malgun Gothic"/>
                <a:sym typeface="Malgun Gothic"/>
              </a:endParaRPr>
            </a:p>
          </p:txBody>
        </p:sp>
        <p:sp>
          <p:nvSpPr>
            <p:cNvPr id="786" name="Google Shape;786;p60"/>
            <p:cNvSpPr txBox="1"/>
            <p:nvPr/>
          </p:nvSpPr>
          <p:spPr>
            <a:xfrm>
              <a:off x="3003414"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99</a:t>
              </a:r>
              <a:endParaRPr sz="900">
                <a:solidFill>
                  <a:schemeClr val="dk1"/>
                </a:solidFill>
                <a:latin typeface="Malgun Gothic"/>
                <a:ea typeface="Malgun Gothic"/>
                <a:cs typeface="Malgun Gothic"/>
                <a:sym typeface="Malgun Gothic"/>
              </a:endParaRPr>
            </a:p>
          </p:txBody>
        </p:sp>
        <p:sp>
          <p:nvSpPr>
            <p:cNvPr id="787" name="Google Shape;787;p60"/>
            <p:cNvSpPr txBox="1"/>
            <p:nvPr/>
          </p:nvSpPr>
          <p:spPr>
            <a:xfrm>
              <a:off x="3355614"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a:t>
              </a:r>
              <a:endParaRPr sz="900">
                <a:solidFill>
                  <a:schemeClr val="dk1"/>
                </a:solidFill>
                <a:latin typeface="Malgun Gothic"/>
                <a:ea typeface="Malgun Gothic"/>
                <a:cs typeface="Malgun Gothic"/>
                <a:sym typeface="Malgun Gothic"/>
              </a:endParaRPr>
            </a:p>
          </p:txBody>
        </p:sp>
        <p:sp>
          <p:nvSpPr>
            <p:cNvPr id="788" name="Google Shape;788;p60"/>
            <p:cNvSpPr txBox="1"/>
            <p:nvPr/>
          </p:nvSpPr>
          <p:spPr>
            <a:xfrm>
              <a:off x="3729414"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126</a:t>
              </a:r>
              <a:endParaRPr sz="900">
                <a:solidFill>
                  <a:schemeClr val="dk1"/>
                </a:solidFill>
                <a:latin typeface="Malgun Gothic"/>
                <a:ea typeface="Malgun Gothic"/>
                <a:cs typeface="Malgun Gothic"/>
                <a:sym typeface="Malgun Gothic"/>
              </a:endParaRPr>
            </a:p>
          </p:txBody>
        </p:sp>
        <p:sp>
          <p:nvSpPr>
            <p:cNvPr id="789" name="Google Shape;789;p60"/>
            <p:cNvSpPr txBox="1"/>
            <p:nvPr/>
          </p:nvSpPr>
          <p:spPr>
            <a:xfrm>
              <a:off x="2932789" y="2645351"/>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b="1">
                  <a:solidFill>
                    <a:schemeClr val="dk1"/>
                  </a:solidFill>
                  <a:latin typeface="Malgun Gothic"/>
                  <a:ea typeface="Malgun Gothic"/>
                  <a:cs typeface="Malgun Gothic"/>
                  <a:sym typeface="Malgun Gothic"/>
                </a:rPr>
                <a:t>*</a:t>
              </a:r>
              <a:endParaRPr sz="900" b="1">
                <a:solidFill>
                  <a:schemeClr val="dk1"/>
                </a:solidFill>
                <a:latin typeface="Malgun Gothic"/>
                <a:ea typeface="Malgun Gothic"/>
                <a:cs typeface="Malgun Gothic"/>
                <a:sym typeface="Malgun Gothic"/>
              </a:endParaRPr>
            </a:p>
          </p:txBody>
        </p:sp>
        <p:sp>
          <p:nvSpPr>
            <p:cNvPr id="790" name="Google Shape;790;p60"/>
            <p:cNvSpPr txBox="1"/>
            <p:nvPr/>
          </p:nvSpPr>
          <p:spPr>
            <a:xfrm>
              <a:off x="636023"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10m</a:t>
              </a:r>
              <a:endParaRPr sz="900">
                <a:solidFill>
                  <a:schemeClr val="dk1"/>
                </a:solidFill>
                <a:latin typeface="Malgun Gothic"/>
                <a:ea typeface="Malgun Gothic"/>
                <a:cs typeface="Malgun Gothic"/>
                <a:sym typeface="Malgun Gothic"/>
              </a:endParaRPr>
            </a:p>
          </p:txBody>
        </p:sp>
        <p:sp>
          <p:nvSpPr>
            <p:cNvPr id="791" name="Google Shape;791;p60"/>
            <p:cNvSpPr txBox="1"/>
            <p:nvPr/>
          </p:nvSpPr>
          <p:spPr>
            <a:xfrm>
              <a:off x="636023"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20m</a:t>
              </a:r>
              <a:endParaRPr sz="900">
                <a:solidFill>
                  <a:schemeClr val="dk1"/>
                </a:solidFill>
                <a:latin typeface="Malgun Gothic"/>
                <a:ea typeface="Malgun Gothic"/>
                <a:cs typeface="Malgun Gothic"/>
                <a:sym typeface="Malgun Gothic"/>
              </a:endParaRPr>
            </a:p>
          </p:txBody>
        </p:sp>
        <p:sp>
          <p:nvSpPr>
            <p:cNvPr id="792" name="Google Shape;792;p60"/>
            <p:cNvSpPr txBox="1"/>
            <p:nvPr/>
          </p:nvSpPr>
          <p:spPr>
            <a:xfrm>
              <a:off x="636023" y="249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(a)</a:t>
              </a:r>
              <a:endParaRPr sz="900">
                <a:solidFill>
                  <a:schemeClr val="dk1"/>
                </a:solidFill>
                <a:latin typeface="Malgun Gothic"/>
                <a:ea typeface="Malgun Gothic"/>
                <a:cs typeface="Malgun Gothic"/>
                <a:sym typeface="Malgun Gothic"/>
              </a:endParaRPr>
            </a:p>
          </p:txBody>
        </p:sp>
      </p:grpSp>
      <p:grpSp>
        <p:nvGrpSpPr>
          <p:cNvPr id="793" name="Google Shape;793;p60"/>
          <p:cNvGrpSpPr/>
          <p:nvPr/>
        </p:nvGrpSpPr>
        <p:grpSpPr>
          <a:xfrm>
            <a:off x="636023" y="3775569"/>
            <a:ext cx="3903452" cy="944002"/>
            <a:chOff x="636023" y="2494123"/>
            <a:chExt cx="3903452" cy="944002"/>
          </a:xfrm>
        </p:grpSpPr>
        <p:sp>
          <p:nvSpPr>
            <p:cNvPr id="794" name="Google Shape;794;p60"/>
            <p:cNvSpPr/>
            <p:nvPr/>
          </p:nvSpPr>
          <p:spPr>
            <a:xfrm>
              <a:off x="1459150" y="2791625"/>
              <a:ext cx="2881825" cy="646500"/>
            </a:xfrm>
            <a:prstGeom prst="flowChartProcess">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795" name="Google Shape;795;p60"/>
            <p:cNvCxnSpPr/>
            <p:nvPr/>
          </p:nvCxnSpPr>
          <p:spPr>
            <a:xfrm>
              <a:off x="1222025" y="2635600"/>
              <a:ext cx="255300" cy="173400"/>
            </a:xfrm>
            <a:prstGeom prst="straightConnector1">
              <a:avLst/>
            </a:prstGeom>
            <a:noFill/>
            <a:ln w="28575" cap="flat" cmpd="sng">
              <a:solidFill>
                <a:schemeClr val="dk2"/>
              </a:solidFill>
              <a:prstDash val="solid"/>
              <a:round/>
              <a:headEnd type="none" w="med" len="med"/>
              <a:tailEnd type="none" w="med" len="med"/>
            </a:ln>
          </p:spPr>
        </p:cxnSp>
        <p:cxnSp>
          <p:nvCxnSpPr>
            <p:cNvPr id="796" name="Google Shape;796;p60"/>
            <p:cNvCxnSpPr/>
            <p:nvPr/>
          </p:nvCxnSpPr>
          <p:spPr>
            <a:xfrm flipH="1">
              <a:off x="4340575" y="2634475"/>
              <a:ext cx="198900" cy="157200"/>
            </a:xfrm>
            <a:prstGeom prst="straightConnector1">
              <a:avLst/>
            </a:prstGeom>
            <a:noFill/>
            <a:ln w="28575" cap="flat" cmpd="sng">
              <a:solidFill>
                <a:schemeClr val="dk2"/>
              </a:solidFill>
              <a:prstDash val="solid"/>
              <a:round/>
              <a:headEnd type="none" w="med" len="med"/>
              <a:tailEnd type="none" w="med" len="med"/>
            </a:ln>
          </p:spPr>
        </p:cxnSp>
        <p:sp>
          <p:nvSpPr>
            <p:cNvPr id="797" name="Google Shape;797;p60"/>
            <p:cNvSpPr txBox="1"/>
            <p:nvPr/>
          </p:nvSpPr>
          <p:spPr>
            <a:xfrm>
              <a:off x="1519748"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a:t>
              </a:r>
              <a:endParaRPr sz="900">
                <a:solidFill>
                  <a:schemeClr val="dk1"/>
                </a:solidFill>
                <a:latin typeface="Malgun Gothic"/>
                <a:ea typeface="Malgun Gothic"/>
                <a:cs typeface="Malgun Gothic"/>
                <a:sym typeface="Malgun Gothic"/>
              </a:endParaRPr>
            </a:p>
          </p:txBody>
        </p:sp>
        <p:sp>
          <p:nvSpPr>
            <p:cNvPr id="798" name="Google Shape;798;p60"/>
            <p:cNvSpPr txBox="1"/>
            <p:nvPr/>
          </p:nvSpPr>
          <p:spPr>
            <a:xfrm>
              <a:off x="1936614"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100</a:t>
              </a:r>
              <a:endParaRPr sz="900">
                <a:solidFill>
                  <a:schemeClr val="dk1"/>
                </a:solidFill>
                <a:latin typeface="Malgun Gothic"/>
                <a:ea typeface="Malgun Gothic"/>
                <a:cs typeface="Malgun Gothic"/>
                <a:sym typeface="Malgun Gothic"/>
              </a:endParaRPr>
            </a:p>
          </p:txBody>
        </p:sp>
        <p:sp>
          <p:nvSpPr>
            <p:cNvPr id="799" name="Google Shape;799;p60"/>
            <p:cNvSpPr txBox="1"/>
            <p:nvPr/>
          </p:nvSpPr>
          <p:spPr>
            <a:xfrm>
              <a:off x="2470014"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25</a:t>
              </a:r>
              <a:endParaRPr sz="900">
                <a:solidFill>
                  <a:schemeClr val="dk1"/>
                </a:solidFill>
                <a:latin typeface="Malgun Gothic"/>
                <a:ea typeface="Malgun Gothic"/>
                <a:cs typeface="Malgun Gothic"/>
                <a:sym typeface="Malgun Gothic"/>
              </a:endParaRPr>
            </a:p>
          </p:txBody>
        </p:sp>
        <p:sp>
          <p:nvSpPr>
            <p:cNvPr id="800" name="Google Shape;800;p60"/>
            <p:cNvSpPr txBox="1"/>
            <p:nvPr/>
          </p:nvSpPr>
          <p:spPr>
            <a:xfrm>
              <a:off x="3003414"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38</a:t>
              </a:r>
              <a:endParaRPr sz="900">
                <a:solidFill>
                  <a:schemeClr val="dk1"/>
                </a:solidFill>
                <a:latin typeface="Malgun Gothic"/>
                <a:ea typeface="Malgun Gothic"/>
                <a:cs typeface="Malgun Gothic"/>
                <a:sym typeface="Malgun Gothic"/>
              </a:endParaRPr>
            </a:p>
          </p:txBody>
        </p:sp>
        <p:sp>
          <p:nvSpPr>
            <p:cNvPr id="801" name="Google Shape;801;p60"/>
            <p:cNvSpPr txBox="1"/>
            <p:nvPr/>
          </p:nvSpPr>
          <p:spPr>
            <a:xfrm>
              <a:off x="3355614"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34</a:t>
              </a:r>
              <a:endParaRPr sz="900">
                <a:solidFill>
                  <a:schemeClr val="dk1"/>
                </a:solidFill>
                <a:latin typeface="Malgun Gothic"/>
                <a:ea typeface="Malgun Gothic"/>
                <a:cs typeface="Malgun Gothic"/>
                <a:sym typeface="Malgun Gothic"/>
              </a:endParaRPr>
            </a:p>
          </p:txBody>
        </p:sp>
        <p:sp>
          <p:nvSpPr>
            <p:cNvPr id="802" name="Google Shape;802;p60"/>
            <p:cNvSpPr txBox="1"/>
            <p:nvPr/>
          </p:nvSpPr>
          <p:spPr>
            <a:xfrm>
              <a:off x="3729414"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83</a:t>
              </a:r>
              <a:endParaRPr sz="900">
                <a:solidFill>
                  <a:schemeClr val="dk1"/>
                </a:solidFill>
                <a:latin typeface="Malgun Gothic"/>
                <a:ea typeface="Malgun Gothic"/>
                <a:cs typeface="Malgun Gothic"/>
                <a:sym typeface="Malgun Gothic"/>
              </a:endParaRPr>
            </a:p>
          </p:txBody>
        </p:sp>
        <p:sp>
          <p:nvSpPr>
            <p:cNvPr id="803" name="Google Shape;803;p60"/>
            <p:cNvSpPr txBox="1"/>
            <p:nvPr/>
          </p:nvSpPr>
          <p:spPr>
            <a:xfrm>
              <a:off x="1519748"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a:t>
              </a:r>
              <a:endParaRPr sz="900">
                <a:solidFill>
                  <a:schemeClr val="dk1"/>
                </a:solidFill>
                <a:latin typeface="Malgun Gothic"/>
                <a:ea typeface="Malgun Gothic"/>
                <a:cs typeface="Malgun Gothic"/>
                <a:sym typeface="Malgun Gothic"/>
              </a:endParaRPr>
            </a:p>
          </p:txBody>
        </p:sp>
        <p:sp>
          <p:nvSpPr>
            <p:cNvPr id="804" name="Google Shape;804;p60"/>
            <p:cNvSpPr txBox="1"/>
            <p:nvPr/>
          </p:nvSpPr>
          <p:spPr>
            <a:xfrm>
              <a:off x="1936614"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5</a:t>
              </a:r>
              <a:endParaRPr sz="900">
                <a:solidFill>
                  <a:schemeClr val="dk1"/>
                </a:solidFill>
                <a:latin typeface="Malgun Gothic"/>
                <a:ea typeface="Malgun Gothic"/>
                <a:cs typeface="Malgun Gothic"/>
                <a:sym typeface="Malgun Gothic"/>
              </a:endParaRPr>
            </a:p>
          </p:txBody>
        </p:sp>
        <p:sp>
          <p:nvSpPr>
            <p:cNvPr id="805" name="Google Shape;805;p60"/>
            <p:cNvSpPr txBox="1"/>
            <p:nvPr/>
          </p:nvSpPr>
          <p:spPr>
            <a:xfrm>
              <a:off x="2470014"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16</a:t>
              </a:r>
              <a:endParaRPr sz="900">
                <a:solidFill>
                  <a:schemeClr val="dk1"/>
                </a:solidFill>
                <a:latin typeface="Malgun Gothic"/>
                <a:ea typeface="Malgun Gothic"/>
                <a:cs typeface="Malgun Gothic"/>
                <a:sym typeface="Malgun Gothic"/>
              </a:endParaRPr>
            </a:p>
          </p:txBody>
        </p:sp>
        <p:sp>
          <p:nvSpPr>
            <p:cNvPr id="806" name="Google Shape;806;p60"/>
            <p:cNvSpPr txBox="1"/>
            <p:nvPr/>
          </p:nvSpPr>
          <p:spPr>
            <a:xfrm>
              <a:off x="3003414"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99</a:t>
              </a:r>
              <a:endParaRPr sz="900">
                <a:solidFill>
                  <a:schemeClr val="dk1"/>
                </a:solidFill>
                <a:latin typeface="Malgun Gothic"/>
                <a:ea typeface="Malgun Gothic"/>
                <a:cs typeface="Malgun Gothic"/>
                <a:sym typeface="Malgun Gothic"/>
              </a:endParaRPr>
            </a:p>
          </p:txBody>
        </p:sp>
        <p:sp>
          <p:nvSpPr>
            <p:cNvPr id="807" name="Google Shape;807;p60"/>
            <p:cNvSpPr txBox="1"/>
            <p:nvPr/>
          </p:nvSpPr>
          <p:spPr>
            <a:xfrm>
              <a:off x="3355614"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a:t>
              </a:r>
              <a:endParaRPr sz="900">
                <a:solidFill>
                  <a:schemeClr val="dk1"/>
                </a:solidFill>
                <a:latin typeface="Malgun Gothic"/>
                <a:ea typeface="Malgun Gothic"/>
                <a:cs typeface="Malgun Gothic"/>
                <a:sym typeface="Malgun Gothic"/>
              </a:endParaRPr>
            </a:p>
          </p:txBody>
        </p:sp>
        <p:sp>
          <p:nvSpPr>
            <p:cNvPr id="808" name="Google Shape;808;p60"/>
            <p:cNvSpPr txBox="1"/>
            <p:nvPr/>
          </p:nvSpPr>
          <p:spPr>
            <a:xfrm>
              <a:off x="3729414"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126</a:t>
              </a:r>
              <a:endParaRPr sz="900">
                <a:solidFill>
                  <a:schemeClr val="dk1"/>
                </a:solidFill>
                <a:latin typeface="Malgun Gothic"/>
                <a:ea typeface="Malgun Gothic"/>
                <a:cs typeface="Malgun Gothic"/>
                <a:sym typeface="Malgun Gothic"/>
              </a:endParaRPr>
            </a:p>
          </p:txBody>
        </p:sp>
        <p:sp>
          <p:nvSpPr>
            <p:cNvPr id="809" name="Google Shape;809;p60"/>
            <p:cNvSpPr txBox="1"/>
            <p:nvPr/>
          </p:nvSpPr>
          <p:spPr>
            <a:xfrm>
              <a:off x="2808267" y="2645351"/>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b="1">
                  <a:solidFill>
                    <a:schemeClr val="dk1"/>
                  </a:solidFill>
                  <a:latin typeface="Malgun Gothic"/>
                  <a:ea typeface="Malgun Gothic"/>
                  <a:cs typeface="Malgun Gothic"/>
                  <a:sym typeface="Malgun Gothic"/>
                </a:rPr>
                <a:t>*****</a:t>
              </a:r>
              <a:endParaRPr sz="900" b="1">
                <a:solidFill>
                  <a:schemeClr val="dk1"/>
                </a:solidFill>
                <a:latin typeface="Malgun Gothic"/>
                <a:ea typeface="Malgun Gothic"/>
                <a:cs typeface="Malgun Gothic"/>
                <a:sym typeface="Malgun Gothic"/>
              </a:endParaRPr>
            </a:p>
          </p:txBody>
        </p:sp>
        <p:sp>
          <p:nvSpPr>
            <p:cNvPr id="810" name="Google Shape;810;p60"/>
            <p:cNvSpPr txBox="1"/>
            <p:nvPr/>
          </p:nvSpPr>
          <p:spPr>
            <a:xfrm>
              <a:off x="636023" y="286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10m</a:t>
              </a:r>
              <a:endParaRPr sz="900">
                <a:solidFill>
                  <a:schemeClr val="dk1"/>
                </a:solidFill>
                <a:latin typeface="Malgun Gothic"/>
                <a:ea typeface="Malgun Gothic"/>
                <a:cs typeface="Malgun Gothic"/>
                <a:sym typeface="Malgun Gothic"/>
              </a:endParaRPr>
            </a:p>
          </p:txBody>
        </p:sp>
        <p:sp>
          <p:nvSpPr>
            <p:cNvPr id="811" name="Google Shape;811;p60"/>
            <p:cNvSpPr txBox="1"/>
            <p:nvPr/>
          </p:nvSpPr>
          <p:spPr>
            <a:xfrm>
              <a:off x="636023" y="323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20m</a:t>
              </a:r>
              <a:endParaRPr sz="900">
                <a:solidFill>
                  <a:schemeClr val="dk1"/>
                </a:solidFill>
                <a:latin typeface="Malgun Gothic"/>
                <a:ea typeface="Malgun Gothic"/>
                <a:cs typeface="Malgun Gothic"/>
                <a:sym typeface="Malgun Gothic"/>
              </a:endParaRPr>
            </a:p>
          </p:txBody>
        </p:sp>
        <p:sp>
          <p:nvSpPr>
            <p:cNvPr id="812" name="Google Shape;812;p60"/>
            <p:cNvSpPr txBox="1"/>
            <p:nvPr/>
          </p:nvSpPr>
          <p:spPr>
            <a:xfrm>
              <a:off x="636023" y="2494123"/>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(b)</a:t>
              </a:r>
              <a:endParaRPr sz="900">
                <a:solidFill>
                  <a:schemeClr val="dk1"/>
                </a:solidFill>
                <a:latin typeface="Malgun Gothic"/>
                <a:ea typeface="Malgun Gothic"/>
                <a:cs typeface="Malgun Gothic"/>
                <a:sym typeface="Malgun Gothic"/>
              </a:endParaRPr>
            </a:p>
          </p:txBody>
        </p:sp>
      </p:grpSp>
      <p:sp>
        <p:nvSpPr>
          <p:cNvPr id="813" name="Google Shape;813;p60"/>
          <p:cNvSpPr/>
          <p:nvPr/>
        </p:nvSpPr>
        <p:spPr>
          <a:xfrm>
            <a:off x="1459150" y="5250446"/>
            <a:ext cx="2881825" cy="646500"/>
          </a:xfrm>
          <a:prstGeom prst="flowChartProcess">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814" name="Google Shape;814;p60"/>
          <p:cNvCxnSpPr/>
          <p:nvPr/>
        </p:nvCxnSpPr>
        <p:spPr>
          <a:xfrm>
            <a:off x="1222025" y="5094421"/>
            <a:ext cx="255300" cy="173400"/>
          </a:xfrm>
          <a:prstGeom prst="straightConnector1">
            <a:avLst/>
          </a:prstGeom>
          <a:noFill/>
          <a:ln w="28575" cap="flat" cmpd="sng">
            <a:solidFill>
              <a:schemeClr val="dk2"/>
            </a:solidFill>
            <a:prstDash val="solid"/>
            <a:round/>
            <a:headEnd type="none" w="med" len="med"/>
            <a:tailEnd type="none" w="med" len="med"/>
          </a:ln>
        </p:spPr>
      </p:cxnSp>
      <p:cxnSp>
        <p:nvCxnSpPr>
          <p:cNvPr id="815" name="Google Shape;815;p60"/>
          <p:cNvCxnSpPr/>
          <p:nvPr/>
        </p:nvCxnSpPr>
        <p:spPr>
          <a:xfrm flipH="1">
            <a:off x="4340575" y="5093296"/>
            <a:ext cx="198900" cy="157200"/>
          </a:xfrm>
          <a:prstGeom prst="straightConnector1">
            <a:avLst/>
          </a:prstGeom>
          <a:noFill/>
          <a:ln w="28575" cap="flat" cmpd="sng">
            <a:solidFill>
              <a:schemeClr val="dk2"/>
            </a:solidFill>
            <a:prstDash val="solid"/>
            <a:round/>
            <a:headEnd type="none" w="med" len="med"/>
            <a:tailEnd type="none" w="med" len="med"/>
          </a:ln>
        </p:spPr>
      </p:cxnSp>
      <p:sp>
        <p:nvSpPr>
          <p:cNvPr id="816" name="Google Shape;816;p60"/>
          <p:cNvSpPr txBox="1"/>
          <p:nvPr/>
        </p:nvSpPr>
        <p:spPr>
          <a:xfrm>
            <a:off x="1519748" y="532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a:t>
            </a:r>
            <a:endParaRPr sz="900">
              <a:solidFill>
                <a:schemeClr val="dk1"/>
              </a:solidFill>
              <a:latin typeface="Malgun Gothic"/>
              <a:ea typeface="Malgun Gothic"/>
              <a:cs typeface="Malgun Gothic"/>
              <a:sym typeface="Malgun Gothic"/>
            </a:endParaRPr>
          </a:p>
        </p:txBody>
      </p:sp>
      <p:sp>
        <p:nvSpPr>
          <p:cNvPr id="817" name="Google Shape;817;p60"/>
          <p:cNvSpPr txBox="1"/>
          <p:nvPr/>
        </p:nvSpPr>
        <p:spPr>
          <a:xfrm>
            <a:off x="1936614" y="532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100</a:t>
            </a:r>
            <a:endParaRPr sz="900">
              <a:solidFill>
                <a:schemeClr val="dk1"/>
              </a:solidFill>
              <a:latin typeface="Malgun Gothic"/>
              <a:ea typeface="Malgun Gothic"/>
              <a:cs typeface="Malgun Gothic"/>
              <a:sym typeface="Malgun Gothic"/>
            </a:endParaRPr>
          </a:p>
        </p:txBody>
      </p:sp>
      <p:sp>
        <p:nvSpPr>
          <p:cNvPr id="818" name="Google Shape;818;p60"/>
          <p:cNvSpPr txBox="1"/>
          <p:nvPr/>
        </p:nvSpPr>
        <p:spPr>
          <a:xfrm>
            <a:off x="2470014" y="532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25</a:t>
            </a:r>
            <a:endParaRPr sz="900">
              <a:solidFill>
                <a:schemeClr val="dk1"/>
              </a:solidFill>
              <a:latin typeface="Malgun Gothic"/>
              <a:ea typeface="Malgun Gothic"/>
              <a:cs typeface="Malgun Gothic"/>
              <a:sym typeface="Malgun Gothic"/>
            </a:endParaRPr>
          </a:p>
        </p:txBody>
      </p:sp>
      <p:sp>
        <p:nvSpPr>
          <p:cNvPr id="819" name="Google Shape;819;p60"/>
          <p:cNvSpPr txBox="1"/>
          <p:nvPr/>
        </p:nvSpPr>
        <p:spPr>
          <a:xfrm>
            <a:off x="3003414" y="532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38</a:t>
            </a:r>
            <a:endParaRPr sz="900">
              <a:solidFill>
                <a:schemeClr val="dk1"/>
              </a:solidFill>
              <a:latin typeface="Malgun Gothic"/>
              <a:ea typeface="Malgun Gothic"/>
              <a:cs typeface="Malgun Gothic"/>
              <a:sym typeface="Malgun Gothic"/>
            </a:endParaRPr>
          </a:p>
        </p:txBody>
      </p:sp>
      <p:sp>
        <p:nvSpPr>
          <p:cNvPr id="820" name="Google Shape;820;p60"/>
          <p:cNvSpPr txBox="1"/>
          <p:nvPr/>
        </p:nvSpPr>
        <p:spPr>
          <a:xfrm>
            <a:off x="3355614" y="532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34</a:t>
            </a:r>
            <a:endParaRPr sz="900">
              <a:solidFill>
                <a:schemeClr val="dk1"/>
              </a:solidFill>
              <a:latin typeface="Malgun Gothic"/>
              <a:ea typeface="Malgun Gothic"/>
              <a:cs typeface="Malgun Gothic"/>
              <a:sym typeface="Malgun Gothic"/>
            </a:endParaRPr>
          </a:p>
        </p:txBody>
      </p:sp>
      <p:sp>
        <p:nvSpPr>
          <p:cNvPr id="821" name="Google Shape;821;p60"/>
          <p:cNvSpPr txBox="1"/>
          <p:nvPr/>
        </p:nvSpPr>
        <p:spPr>
          <a:xfrm>
            <a:off x="3729414" y="532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83</a:t>
            </a:r>
            <a:endParaRPr sz="900">
              <a:solidFill>
                <a:schemeClr val="dk1"/>
              </a:solidFill>
              <a:latin typeface="Malgun Gothic"/>
              <a:ea typeface="Malgun Gothic"/>
              <a:cs typeface="Malgun Gothic"/>
              <a:sym typeface="Malgun Gothic"/>
            </a:endParaRPr>
          </a:p>
        </p:txBody>
      </p:sp>
      <p:sp>
        <p:nvSpPr>
          <p:cNvPr id="822" name="Google Shape;822;p60"/>
          <p:cNvSpPr txBox="1"/>
          <p:nvPr/>
        </p:nvSpPr>
        <p:spPr>
          <a:xfrm>
            <a:off x="1519748" y="569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a:t>
            </a:r>
            <a:endParaRPr sz="900">
              <a:solidFill>
                <a:schemeClr val="dk1"/>
              </a:solidFill>
              <a:latin typeface="Malgun Gothic"/>
              <a:ea typeface="Malgun Gothic"/>
              <a:cs typeface="Malgun Gothic"/>
              <a:sym typeface="Malgun Gothic"/>
            </a:endParaRPr>
          </a:p>
        </p:txBody>
      </p:sp>
      <p:sp>
        <p:nvSpPr>
          <p:cNvPr id="823" name="Google Shape;823;p60"/>
          <p:cNvSpPr txBox="1"/>
          <p:nvPr/>
        </p:nvSpPr>
        <p:spPr>
          <a:xfrm>
            <a:off x="1936614" y="569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5</a:t>
            </a:r>
            <a:endParaRPr sz="900">
              <a:solidFill>
                <a:schemeClr val="dk1"/>
              </a:solidFill>
              <a:latin typeface="Malgun Gothic"/>
              <a:ea typeface="Malgun Gothic"/>
              <a:cs typeface="Malgun Gothic"/>
              <a:sym typeface="Malgun Gothic"/>
            </a:endParaRPr>
          </a:p>
        </p:txBody>
      </p:sp>
      <p:sp>
        <p:nvSpPr>
          <p:cNvPr id="824" name="Google Shape;824;p60"/>
          <p:cNvSpPr txBox="1"/>
          <p:nvPr/>
        </p:nvSpPr>
        <p:spPr>
          <a:xfrm>
            <a:off x="2470014" y="569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16</a:t>
            </a:r>
            <a:endParaRPr sz="900">
              <a:solidFill>
                <a:schemeClr val="dk1"/>
              </a:solidFill>
              <a:latin typeface="Malgun Gothic"/>
              <a:ea typeface="Malgun Gothic"/>
              <a:cs typeface="Malgun Gothic"/>
              <a:sym typeface="Malgun Gothic"/>
            </a:endParaRPr>
          </a:p>
        </p:txBody>
      </p:sp>
      <p:sp>
        <p:nvSpPr>
          <p:cNvPr id="825" name="Google Shape;825;p60"/>
          <p:cNvSpPr txBox="1"/>
          <p:nvPr/>
        </p:nvSpPr>
        <p:spPr>
          <a:xfrm>
            <a:off x="3003414" y="569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99</a:t>
            </a:r>
            <a:endParaRPr sz="900">
              <a:solidFill>
                <a:schemeClr val="dk1"/>
              </a:solidFill>
              <a:latin typeface="Malgun Gothic"/>
              <a:ea typeface="Malgun Gothic"/>
              <a:cs typeface="Malgun Gothic"/>
              <a:sym typeface="Malgun Gothic"/>
            </a:endParaRPr>
          </a:p>
        </p:txBody>
      </p:sp>
      <p:sp>
        <p:nvSpPr>
          <p:cNvPr id="826" name="Google Shape;826;p60"/>
          <p:cNvSpPr txBox="1"/>
          <p:nvPr/>
        </p:nvSpPr>
        <p:spPr>
          <a:xfrm>
            <a:off x="3355614" y="569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a:t>
            </a:r>
            <a:endParaRPr sz="900">
              <a:solidFill>
                <a:schemeClr val="dk1"/>
              </a:solidFill>
              <a:latin typeface="Malgun Gothic"/>
              <a:ea typeface="Malgun Gothic"/>
              <a:cs typeface="Malgun Gothic"/>
              <a:sym typeface="Malgun Gothic"/>
            </a:endParaRPr>
          </a:p>
        </p:txBody>
      </p:sp>
      <p:sp>
        <p:nvSpPr>
          <p:cNvPr id="827" name="Google Shape;827;p60"/>
          <p:cNvSpPr txBox="1"/>
          <p:nvPr/>
        </p:nvSpPr>
        <p:spPr>
          <a:xfrm>
            <a:off x="3729414" y="569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126</a:t>
            </a:r>
            <a:endParaRPr sz="900">
              <a:solidFill>
                <a:schemeClr val="dk1"/>
              </a:solidFill>
              <a:latin typeface="Malgun Gothic"/>
              <a:ea typeface="Malgun Gothic"/>
              <a:cs typeface="Malgun Gothic"/>
              <a:sym typeface="Malgun Gothic"/>
            </a:endParaRPr>
          </a:p>
        </p:txBody>
      </p:sp>
      <p:sp>
        <p:nvSpPr>
          <p:cNvPr id="828" name="Google Shape;828;p60"/>
          <p:cNvSpPr txBox="1"/>
          <p:nvPr/>
        </p:nvSpPr>
        <p:spPr>
          <a:xfrm>
            <a:off x="1550038" y="5104172"/>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b="1">
                <a:solidFill>
                  <a:schemeClr val="dk1"/>
                </a:solidFill>
                <a:latin typeface="Malgun Gothic"/>
                <a:ea typeface="Malgun Gothic"/>
                <a:cs typeface="Malgun Gothic"/>
                <a:sym typeface="Malgun Gothic"/>
              </a:rPr>
              <a:t>*</a:t>
            </a:r>
            <a:endParaRPr sz="900" b="1">
              <a:solidFill>
                <a:schemeClr val="dk1"/>
              </a:solidFill>
              <a:latin typeface="Malgun Gothic"/>
              <a:ea typeface="Malgun Gothic"/>
              <a:cs typeface="Malgun Gothic"/>
              <a:sym typeface="Malgun Gothic"/>
            </a:endParaRPr>
          </a:p>
        </p:txBody>
      </p:sp>
      <p:sp>
        <p:nvSpPr>
          <p:cNvPr id="829" name="Google Shape;829;p60"/>
          <p:cNvSpPr txBox="1"/>
          <p:nvPr/>
        </p:nvSpPr>
        <p:spPr>
          <a:xfrm>
            <a:off x="636023" y="532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10m</a:t>
            </a:r>
            <a:endParaRPr sz="900">
              <a:solidFill>
                <a:schemeClr val="dk1"/>
              </a:solidFill>
              <a:latin typeface="Malgun Gothic"/>
              <a:ea typeface="Malgun Gothic"/>
              <a:cs typeface="Malgun Gothic"/>
              <a:sym typeface="Malgun Gothic"/>
            </a:endParaRPr>
          </a:p>
        </p:txBody>
      </p:sp>
      <p:sp>
        <p:nvSpPr>
          <p:cNvPr id="830" name="Google Shape;830;p60"/>
          <p:cNvSpPr txBox="1"/>
          <p:nvPr/>
        </p:nvSpPr>
        <p:spPr>
          <a:xfrm>
            <a:off x="636023" y="569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20m</a:t>
            </a:r>
            <a:endParaRPr sz="900">
              <a:solidFill>
                <a:schemeClr val="dk1"/>
              </a:solidFill>
              <a:latin typeface="Malgun Gothic"/>
              <a:ea typeface="Malgun Gothic"/>
              <a:cs typeface="Malgun Gothic"/>
              <a:sym typeface="Malgun Gothic"/>
            </a:endParaRPr>
          </a:p>
        </p:txBody>
      </p:sp>
      <p:sp>
        <p:nvSpPr>
          <p:cNvPr id="831" name="Google Shape;831;p60"/>
          <p:cNvSpPr txBox="1"/>
          <p:nvPr/>
        </p:nvSpPr>
        <p:spPr>
          <a:xfrm>
            <a:off x="636023" y="4952944"/>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a:solidFill>
                  <a:schemeClr val="dk1"/>
                </a:solidFill>
                <a:latin typeface="Malgun Gothic"/>
                <a:ea typeface="Malgun Gothic"/>
                <a:cs typeface="Malgun Gothic"/>
                <a:sym typeface="Malgun Gothic"/>
              </a:rPr>
              <a:t>(c)</a:t>
            </a:r>
            <a:endParaRPr sz="900">
              <a:solidFill>
                <a:schemeClr val="dk1"/>
              </a:solidFill>
              <a:latin typeface="Malgun Gothic"/>
              <a:ea typeface="Malgun Gothic"/>
              <a:cs typeface="Malgun Gothic"/>
              <a:sym typeface="Malgun Gothic"/>
            </a:endParaRPr>
          </a:p>
        </p:txBody>
      </p:sp>
      <p:sp>
        <p:nvSpPr>
          <p:cNvPr id="832" name="Google Shape;832;p60"/>
          <p:cNvSpPr txBox="1"/>
          <p:nvPr/>
        </p:nvSpPr>
        <p:spPr>
          <a:xfrm>
            <a:off x="1957991" y="5104172"/>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b="1">
                <a:solidFill>
                  <a:schemeClr val="dk1"/>
                </a:solidFill>
                <a:latin typeface="Malgun Gothic"/>
                <a:ea typeface="Malgun Gothic"/>
                <a:cs typeface="Malgun Gothic"/>
                <a:sym typeface="Malgun Gothic"/>
              </a:rPr>
              <a:t>* *</a:t>
            </a:r>
            <a:endParaRPr sz="900" b="1">
              <a:solidFill>
                <a:schemeClr val="dk1"/>
              </a:solidFill>
              <a:latin typeface="Malgun Gothic"/>
              <a:ea typeface="Malgun Gothic"/>
              <a:cs typeface="Malgun Gothic"/>
              <a:sym typeface="Malgun Gothic"/>
            </a:endParaRPr>
          </a:p>
        </p:txBody>
      </p:sp>
      <p:sp>
        <p:nvSpPr>
          <p:cNvPr id="833" name="Google Shape;833;p60"/>
          <p:cNvSpPr txBox="1"/>
          <p:nvPr/>
        </p:nvSpPr>
        <p:spPr>
          <a:xfrm>
            <a:off x="2501620" y="5093672"/>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b="1">
                <a:solidFill>
                  <a:schemeClr val="dk1"/>
                </a:solidFill>
                <a:latin typeface="Malgun Gothic"/>
                <a:ea typeface="Malgun Gothic"/>
                <a:cs typeface="Malgun Gothic"/>
                <a:sym typeface="Malgun Gothic"/>
              </a:rPr>
              <a:t>*</a:t>
            </a:r>
            <a:endParaRPr sz="900" b="1">
              <a:solidFill>
                <a:schemeClr val="dk1"/>
              </a:solidFill>
              <a:latin typeface="Malgun Gothic"/>
              <a:ea typeface="Malgun Gothic"/>
              <a:cs typeface="Malgun Gothic"/>
              <a:sym typeface="Malgun Gothic"/>
            </a:endParaRPr>
          </a:p>
        </p:txBody>
      </p:sp>
      <p:sp>
        <p:nvSpPr>
          <p:cNvPr id="834" name="Google Shape;834;p60"/>
          <p:cNvSpPr txBox="1"/>
          <p:nvPr/>
        </p:nvSpPr>
        <p:spPr>
          <a:xfrm>
            <a:off x="2907945" y="5093672"/>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b="1">
                <a:solidFill>
                  <a:schemeClr val="dk1"/>
                </a:solidFill>
                <a:latin typeface="Malgun Gothic"/>
                <a:ea typeface="Malgun Gothic"/>
                <a:cs typeface="Malgun Gothic"/>
                <a:sym typeface="Malgun Gothic"/>
              </a:rPr>
              <a:t>* *   *</a:t>
            </a:r>
            <a:endParaRPr sz="900" b="1">
              <a:solidFill>
                <a:schemeClr val="dk1"/>
              </a:solidFill>
              <a:latin typeface="Malgun Gothic"/>
              <a:ea typeface="Malgun Gothic"/>
              <a:cs typeface="Malgun Gothic"/>
              <a:sym typeface="Malgun Gothic"/>
            </a:endParaRPr>
          </a:p>
        </p:txBody>
      </p:sp>
      <p:sp>
        <p:nvSpPr>
          <p:cNvPr id="835" name="Google Shape;835;p60"/>
          <p:cNvSpPr txBox="1"/>
          <p:nvPr/>
        </p:nvSpPr>
        <p:spPr>
          <a:xfrm>
            <a:off x="3386509" y="5093672"/>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b="1">
                <a:solidFill>
                  <a:schemeClr val="dk1"/>
                </a:solidFill>
                <a:latin typeface="Malgun Gothic"/>
                <a:ea typeface="Malgun Gothic"/>
                <a:cs typeface="Malgun Gothic"/>
                <a:sym typeface="Malgun Gothic"/>
              </a:rPr>
              <a:t>* *</a:t>
            </a:r>
            <a:endParaRPr sz="900" b="1">
              <a:solidFill>
                <a:schemeClr val="dk1"/>
              </a:solidFill>
              <a:latin typeface="Malgun Gothic"/>
              <a:ea typeface="Malgun Gothic"/>
              <a:cs typeface="Malgun Gothic"/>
              <a:sym typeface="Malgun Gothic"/>
            </a:endParaRPr>
          </a:p>
        </p:txBody>
      </p:sp>
      <p:sp>
        <p:nvSpPr>
          <p:cNvPr id="836" name="Google Shape;836;p60"/>
          <p:cNvSpPr txBox="1"/>
          <p:nvPr/>
        </p:nvSpPr>
        <p:spPr>
          <a:xfrm>
            <a:off x="3747999" y="5093672"/>
            <a:ext cx="373800" cy="1749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ko-KR" sz="900" b="1">
                <a:solidFill>
                  <a:schemeClr val="dk1"/>
                </a:solidFill>
                <a:latin typeface="Malgun Gothic"/>
                <a:ea typeface="Malgun Gothic"/>
                <a:cs typeface="Malgun Gothic"/>
                <a:sym typeface="Malgun Gothic"/>
              </a:rPr>
              <a:t>*</a:t>
            </a:r>
            <a:endParaRPr sz="900" b="1">
              <a:solidFill>
                <a:schemeClr val="dk1"/>
              </a:solidFill>
              <a:latin typeface="Malgun Gothic"/>
              <a:ea typeface="Malgun Gothic"/>
              <a:cs typeface="Malgun Gothic"/>
              <a:sym typeface="Malgun Gothic"/>
            </a:endParaRPr>
          </a:p>
        </p:txBody>
      </p:sp>
      <p:sp>
        <p:nvSpPr>
          <p:cNvPr id="2" name="TextBox 1">
            <a:extLst>
              <a:ext uri="{FF2B5EF4-FFF2-40B4-BE49-F238E27FC236}">
                <a16:creationId xmlns:a16="http://schemas.microsoft.com/office/drawing/2014/main" id="{DE197C1F-46D6-F36E-F069-5D669C4B5A54}"/>
              </a:ext>
            </a:extLst>
          </p:cNvPr>
          <p:cNvSpPr txBox="1"/>
          <p:nvPr/>
        </p:nvSpPr>
        <p:spPr>
          <a:xfrm>
            <a:off x="465033" y="1179443"/>
            <a:ext cx="8213934" cy="261610"/>
          </a:xfrm>
          <a:prstGeom prst="rect">
            <a:avLst/>
          </a:prstGeom>
          <a:noFill/>
        </p:spPr>
        <p:txBody>
          <a:bodyPr wrap="square" rtlCol="0">
            <a:spAutoFit/>
          </a:bodyPr>
          <a:lstStyle/>
          <a:p>
            <a:r>
              <a:rPr lang="ko-KR" altLang="en-US" sz="1100" dirty="0"/>
              <a:t>허위반복 정의</a:t>
            </a:r>
            <a:r>
              <a:rPr lang="en-US" altLang="ko-KR" sz="1100" dirty="0"/>
              <a:t>: </a:t>
            </a:r>
            <a:r>
              <a:rPr lang="ko-KR" altLang="en-US" sz="1100" dirty="0"/>
              <a:t>표본을 이루고 있는 실험단위</a:t>
            </a:r>
            <a:r>
              <a:rPr lang="en-US" altLang="ko-KR" sz="1100" dirty="0"/>
              <a:t>(Experimental unit)</a:t>
            </a:r>
            <a:r>
              <a:rPr lang="ko-KR" altLang="en-US" sz="1100" dirty="0"/>
              <a:t>간의 상관의 문제가 있는</a:t>
            </a:r>
            <a:r>
              <a:rPr lang="en-US" altLang="ko-KR" sz="1100" dirty="0"/>
              <a:t>, </a:t>
            </a:r>
            <a:r>
              <a:rPr lang="ko-KR" altLang="en-US" sz="1100" dirty="0"/>
              <a:t>즉 독립성이 결여된 반복</a:t>
            </a:r>
            <a:r>
              <a:rPr lang="en-US" altLang="ko-KR" sz="1100" dirty="0"/>
              <a:t> </a:t>
            </a:r>
            <a:endParaRPr lang="ko-KR" altLang="en-US" sz="11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840"/>
        <p:cNvGrpSpPr/>
        <p:nvPr/>
      </p:nvGrpSpPr>
      <p:grpSpPr>
        <a:xfrm>
          <a:off x="0" y="0"/>
          <a:ext cx="0" cy="0"/>
          <a:chOff x="0" y="0"/>
          <a:chExt cx="0" cy="0"/>
        </a:xfrm>
      </p:grpSpPr>
      <p:sp>
        <p:nvSpPr>
          <p:cNvPr id="841" name="Google Shape;841;p61"/>
          <p:cNvSpPr txBox="1">
            <a:spLocks noGrp="1"/>
          </p:cNvSpPr>
          <p:nvPr>
            <p:ph type="title"/>
          </p:nvPr>
        </p:nvSpPr>
        <p:spPr>
          <a:xfrm>
            <a:off x="2070275" y="1439550"/>
            <a:ext cx="6988200" cy="11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3600"/>
              <a:buFont typeface="Arial"/>
              <a:buNone/>
            </a:pPr>
            <a:r>
              <a:rPr lang="ko-KR">
                <a:solidFill>
                  <a:schemeClr val="dk1"/>
                </a:solidFill>
              </a:rPr>
              <a:t>처리효과를 분석</a:t>
            </a:r>
            <a:endParaRPr>
              <a:solidFill>
                <a:schemeClr val="dk1"/>
              </a:solidFill>
            </a:endParaRPr>
          </a:p>
          <a:p>
            <a:pPr marL="0" lvl="0" indent="0" algn="l" rtl="0">
              <a:spcBef>
                <a:spcPts val="0"/>
              </a:spcBef>
              <a:spcAft>
                <a:spcPts val="0"/>
              </a:spcAft>
              <a:buClr>
                <a:schemeClr val="dk1"/>
              </a:buClr>
              <a:buSzPts val="3600"/>
              <a:buFont typeface="Arial"/>
              <a:buNone/>
            </a:pPr>
            <a:r>
              <a:rPr lang="ko-KR">
                <a:solidFill>
                  <a:schemeClr val="dk1"/>
                </a:solidFill>
              </a:rPr>
              <a:t>(Manipulative experiment)</a:t>
            </a:r>
            <a:endParaRPr/>
          </a:p>
        </p:txBody>
      </p:sp>
      <p:sp>
        <p:nvSpPr>
          <p:cNvPr id="842" name="Google Shape;842;p61"/>
          <p:cNvSpPr txBox="1">
            <a:spLocks noGrp="1"/>
          </p:cNvSpPr>
          <p:nvPr>
            <p:ph type="subTitle" idx="1"/>
          </p:nvPr>
        </p:nvSpPr>
        <p:spPr>
          <a:xfrm>
            <a:off x="2557700" y="4028225"/>
            <a:ext cx="4059300" cy="981300"/>
          </a:xfrm>
          <a:prstGeom prst="rect">
            <a:avLst/>
          </a:prstGeom>
        </p:spPr>
        <p:txBody>
          <a:bodyPr spcFirstLastPara="1" wrap="square" lIns="91425" tIns="45700" rIns="91425" bIns="45700" anchor="t" anchorCtr="0">
            <a:normAutofit/>
          </a:bodyPr>
          <a:lstStyle/>
          <a:p>
            <a:pPr marL="685728" lvl="1" indent="-228575" algn="l" rtl="0">
              <a:lnSpc>
                <a:spcPct val="150000"/>
              </a:lnSpc>
              <a:spcBef>
                <a:spcPts val="500"/>
              </a:spcBef>
              <a:spcAft>
                <a:spcPts val="0"/>
              </a:spcAft>
              <a:buSzPts val="1600"/>
              <a:buFont typeface="Malgun Gothic"/>
              <a:buChar char="•"/>
            </a:pPr>
            <a:endParaRPr/>
          </a:p>
        </p:txBody>
      </p:sp>
      <p:pic>
        <p:nvPicPr>
          <p:cNvPr id="843" name="Google Shape;843;p61"/>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844" name="Google Shape;844;p61"/>
          <p:cNvSpPr txBox="1"/>
          <p:nvPr/>
        </p:nvSpPr>
        <p:spPr>
          <a:xfrm>
            <a:off x="870775" y="969625"/>
            <a:ext cx="7845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5</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6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독립적 반복실험 (Independent replicate)</a:t>
            </a:r>
            <a:endParaRPr/>
          </a:p>
        </p:txBody>
      </p:sp>
      <p:sp>
        <p:nvSpPr>
          <p:cNvPr id="850" name="Google Shape;850;p6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5. 처리효과를 분석</a:t>
            </a:r>
            <a:endParaRPr/>
          </a:p>
        </p:txBody>
      </p:sp>
      <p:sp>
        <p:nvSpPr>
          <p:cNvPr id="851" name="Google Shape;851;p6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57</a:t>
            </a:fld>
            <a:endParaRPr/>
          </a:p>
        </p:txBody>
      </p:sp>
      <p:sp>
        <p:nvSpPr>
          <p:cNvPr id="852" name="Google Shape;852;p62"/>
          <p:cNvSpPr txBox="1">
            <a:spLocks noGrp="1"/>
          </p:cNvSpPr>
          <p:nvPr>
            <p:ph type="body" idx="4294967295"/>
          </p:nvPr>
        </p:nvSpPr>
        <p:spPr>
          <a:xfrm>
            <a:off x="295275" y="1114425"/>
            <a:ext cx="8634000" cy="27204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2장에서 본 것처럼, 남 호주의 </a:t>
            </a:r>
            <a:r>
              <a:rPr lang="ko-KR" dirty="0" err="1">
                <a:latin typeface="Malgun Gothic"/>
                <a:ea typeface="Malgun Gothic"/>
                <a:cs typeface="Malgun Gothic"/>
                <a:sym typeface="Malgun Gothic"/>
              </a:rPr>
              <a:t>milipedes</a:t>
            </a:r>
            <a:r>
              <a:rPr lang="ko-KR" dirty="0">
                <a:latin typeface="Malgun Gothic"/>
                <a:ea typeface="Malgun Gothic"/>
                <a:cs typeface="Malgun Gothic"/>
                <a:sym typeface="Malgun Gothic"/>
              </a:rPr>
              <a:t> 실험을 기억!</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lit</a:t>
            </a:r>
            <a:r>
              <a:rPr lang="ko-KR" dirty="0">
                <a:latin typeface="Malgun Gothic"/>
                <a:ea typeface="Malgun Gothic"/>
                <a:cs typeface="Malgun Gothic"/>
                <a:sym typeface="Malgun Gothic"/>
              </a:rPr>
              <a:t>/</a:t>
            </a:r>
            <a:r>
              <a:rPr lang="ko-KR" dirty="0" err="1">
                <a:latin typeface="Malgun Gothic"/>
                <a:ea typeface="Malgun Gothic"/>
                <a:cs typeface="Malgun Gothic"/>
                <a:sym typeface="Malgun Gothic"/>
              </a:rPr>
              <a:t>unlit</a:t>
            </a:r>
            <a:r>
              <a:rPr lang="ko-KR" dirty="0">
                <a:latin typeface="Malgun Gothic"/>
                <a:ea typeface="Malgun Gothic"/>
                <a:cs typeface="Malgun Gothic"/>
                <a:sym typeface="Malgun Gothic"/>
              </a:rPr>
              <a:t>… 만약 반복이 없다면, 이 실험에서 발견한 차이는 우연일 수 있다!!!</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dirty="0">
                <a:latin typeface="Malgun Gothic"/>
                <a:ea typeface="Malgun Gothic"/>
                <a:cs typeface="Malgun Gothic"/>
                <a:sym typeface="Malgun Gothic"/>
              </a:rPr>
              <a:t>가설 : </a:t>
            </a:r>
            <a:r>
              <a:rPr lang="ko-KR" b="1" dirty="0" err="1">
                <a:latin typeface="Malgun Gothic"/>
                <a:ea typeface="Malgun Gothic"/>
                <a:cs typeface="Malgun Gothic"/>
                <a:sym typeface="Malgun Gothic"/>
              </a:rPr>
              <a:t>기니피그가</a:t>
            </a:r>
            <a:r>
              <a:rPr lang="ko-KR" b="1" dirty="0">
                <a:latin typeface="Malgun Gothic"/>
                <a:ea typeface="Malgun Gothic"/>
                <a:cs typeface="Malgun Gothic"/>
                <a:sym typeface="Malgun Gothic"/>
              </a:rPr>
              <a:t> 좀더 빠르게 자라는 것이 비타민 C의 영향이다</a:t>
            </a:r>
            <a:endParaRPr b="1"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dirty="0">
                <a:latin typeface="Malgun Gothic"/>
                <a:ea typeface="Malgun Gothic"/>
                <a:cs typeface="Malgun Gothic"/>
                <a:sym typeface="Malgun Gothic"/>
              </a:rPr>
              <a:t>3개월 후, 무게를 측정 : 40% </a:t>
            </a:r>
            <a:r>
              <a:rPr lang="ko-KR" b="1" dirty="0" err="1">
                <a:latin typeface="Malgun Gothic"/>
                <a:ea typeface="Malgun Gothic"/>
                <a:cs typeface="Malgun Gothic"/>
                <a:sym typeface="Malgun Gothic"/>
              </a:rPr>
              <a:t>heavier</a:t>
            </a:r>
            <a:r>
              <a:rPr lang="ko-KR" b="1" dirty="0">
                <a:latin typeface="Malgun Gothic"/>
                <a:ea typeface="Malgun Gothic"/>
                <a:cs typeface="Malgun Gothic"/>
                <a:sym typeface="Malgun Gothic"/>
              </a:rPr>
              <a:t>… </a:t>
            </a:r>
            <a:r>
              <a:rPr lang="ko-KR" b="1" dirty="0" err="1">
                <a:latin typeface="Malgun Gothic"/>
                <a:ea typeface="Malgun Gothic"/>
                <a:cs typeface="Malgun Gothic"/>
                <a:sym typeface="Malgun Gothic"/>
              </a:rPr>
              <a:t>than</a:t>
            </a:r>
            <a:r>
              <a:rPr lang="ko-KR" b="1" dirty="0">
                <a:latin typeface="Malgun Gothic"/>
                <a:ea typeface="Malgun Gothic"/>
                <a:cs typeface="Malgun Gothic"/>
                <a:sym typeface="Malgun Gothic"/>
              </a:rPr>
              <a:t> </a:t>
            </a:r>
            <a:r>
              <a:rPr lang="ko-KR" b="1" dirty="0" err="1">
                <a:latin typeface="Malgun Gothic"/>
                <a:ea typeface="Malgun Gothic"/>
                <a:cs typeface="Malgun Gothic"/>
                <a:sym typeface="Malgun Gothic"/>
              </a:rPr>
              <a:t>control</a:t>
            </a:r>
            <a:r>
              <a:rPr lang="ko-KR" b="1" dirty="0">
                <a:latin typeface="Malgun Gothic"/>
                <a:ea typeface="Malgun Gothic"/>
                <a:cs typeface="Malgun Gothic"/>
                <a:sym typeface="Malgun Gothic"/>
              </a:rPr>
              <a:t> </a:t>
            </a:r>
            <a:r>
              <a:rPr lang="ko-KR" b="1" dirty="0" err="1">
                <a:latin typeface="Malgun Gothic"/>
                <a:ea typeface="Malgun Gothic"/>
                <a:cs typeface="Malgun Gothic"/>
                <a:sym typeface="Malgun Gothic"/>
              </a:rPr>
              <a:t>group</a:t>
            </a:r>
            <a:endParaRPr b="1"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dirty="0">
                <a:latin typeface="Malgun Gothic"/>
                <a:ea typeface="Malgun Gothic"/>
                <a:cs typeface="Malgun Gothic"/>
                <a:sym typeface="Malgun Gothic"/>
              </a:rPr>
              <a:t>단점 : </a:t>
            </a:r>
            <a:r>
              <a:rPr lang="ko-KR" b="1" dirty="0" err="1">
                <a:latin typeface="Malgun Gothic"/>
                <a:ea typeface="Malgun Gothic"/>
                <a:cs typeface="Malgun Gothic"/>
                <a:sym typeface="Malgun Gothic"/>
              </a:rPr>
              <a:t>no</a:t>
            </a:r>
            <a:r>
              <a:rPr lang="ko-KR" b="1" dirty="0">
                <a:latin typeface="Malgun Gothic"/>
                <a:ea typeface="Malgun Gothic"/>
                <a:cs typeface="Malgun Gothic"/>
                <a:sym typeface="Malgun Gothic"/>
              </a:rPr>
              <a:t> replication !!!!!</a:t>
            </a:r>
            <a:endParaRPr b="1" dirty="0">
              <a:latin typeface="Malgun Gothic"/>
              <a:ea typeface="Malgun Gothic"/>
              <a:cs typeface="Malgun Gothic"/>
              <a:sym typeface="Malgun Gothic"/>
            </a:endParaRPr>
          </a:p>
        </p:txBody>
      </p:sp>
      <p:sp>
        <p:nvSpPr>
          <p:cNvPr id="853" name="Google Shape;853;p62"/>
          <p:cNvSpPr txBox="1"/>
          <p:nvPr/>
        </p:nvSpPr>
        <p:spPr>
          <a:xfrm>
            <a:off x="6272425" y="3880250"/>
            <a:ext cx="1836300" cy="582900"/>
          </a:xfrm>
          <a:prstGeom prst="rect">
            <a:avLst/>
          </a:prstGeom>
          <a:solidFill>
            <a:srgbClr val="D9D9D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B0F0"/>
              </a:buClr>
              <a:buSzPts val="1800"/>
              <a:buFont typeface="Arial"/>
              <a:buNone/>
            </a:pPr>
            <a:r>
              <a:rPr lang="ko-KR" sz="1600" b="1" i="0" u="none" strike="noStrike" cap="none">
                <a:solidFill>
                  <a:schemeClr val="dk1"/>
                </a:solidFill>
                <a:latin typeface="Malgun Gothic"/>
                <a:ea typeface="Malgun Gothic"/>
                <a:cs typeface="Malgun Gothic"/>
                <a:sym typeface="Malgun Gothic"/>
              </a:rPr>
              <a:t>6주령 gPig</a:t>
            </a:r>
            <a:endParaRPr sz="1600" b="1" i="0" u="none" strike="noStrike" cap="none">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00B0F0"/>
              </a:buClr>
              <a:buSzPts val="1800"/>
              <a:buFont typeface="Arial"/>
              <a:buNone/>
            </a:pPr>
            <a:r>
              <a:rPr lang="ko-KR" sz="1600" b="1" i="0" u="none" strike="noStrike" cap="none">
                <a:solidFill>
                  <a:schemeClr val="dk1"/>
                </a:solidFill>
                <a:latin typeface="Malgun Gothic"/>
                <a:ea typeface="Malgun Gothic"/>
                <a:cs typeface="Malgun Gothic"/>
                <a:sym typeface="Malgun Gothic"/>
              </a:rPr>
              <a:t>Same sex, weight</a:t>
            </a:r>
            <a:endParaRPr sz="1600" b="1" i="0" u="none" strike="noStrike" cap="none">
              <a:solidFill>
                <a:schemeClr val="dk1"/>
              </a:solidFill>
              <a:latin typeface="Malgun Gothic"/>
              <a:ea typeface="Malgun Gothic"/>
              <a:cs typeface="Malgun Gothic"/>
              <a:sym typeface="Malgun Gothic"/>
            </a:endParaRPr>
          </a:p>
        </p:txBody>
      </p:sp>
      <p:sp>
        <p:nvSpPr>
          <p:cNvPr id="854" name="Google Shape;854;p62"/>
          <p:cNvSpPr txBox="1"/>
          <p:nvPr/>
        </p:nvSpPr>
        <p:spPr>
          <a:xfrm>
            <a:off x="790425" y="5777025"/>
            <a:ext cx="3449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600" i="0" u="none" strike="noStrike" cap="none">
                <a:solidFill>
                  <a:srgbClr val="000000"/>
                </a:solidFill>
                <a:latin typeface="Malgun Gothic"/>
                <a:ea typeface="Malgun Gothic"/>
                <a:cs typeface="Malgun Gothic"/>
                <a:sym typeface="Malgun Gothic"/>
              </a:rPr>
              <a:t>무제한의 food + </a:t>
            </a:r>
            <a:r>
              <a:rPr lang="ko-KR" sz="1600" b="1" i="0" u="none" strike="noStrike" cap="none">
                <a:solidFill>
                  <a:srgbClr val="000000"/>
                </a:solidFill>
                <a:latin typeface="Malgun Gothic"/>
                <a:ea typeface="Malgun Gothic"/>
                <a:cs typeface="Malgun Gothic"/>
                <a:sym typeface="Malgun Gothic"/>
              </a:rPr>
              <a:t>20mg Vc</a:t>
            </a:r>
            <a:r>
              <a:rPr lang="ko-KR" sz="1600" i="0" u="none" strike="noStrike" cap="none">
                <a:solidFill>
                  <a:srgbClr val="000000"/>
                </a:solidFill>
                <a:latin typeface="Malgun Gothic"/>
                <a:ea typeface="Malgun Gothic"/>
                <a:cs typeface="Malgun Gothic"/>
                <a:sym typeface="Malgun Gothic"/>
              </a:rPr>
              <a:t>, 매일</a:t>
            </a:r>
            <a:endParaRPr sz="1200" i="0" u="none" strike="noStrike" cap="none">
              <a:solidFill>
                <a:srgbClr val="000000"/>
              </a:solidFill>
              <a:latin typeface="Malgun Gothic"/>
              <a:ea typeface="Malgun Gothic"/>
              <a:cs typeface="Malgun Gothic"/>
              <a:sym typeface="Malgun Gothic"/>
            </a:endParaRPr>
          </a:p>
        </p:txBody>
      </p:sp>
      <p:sp>
        <p:nvSpPr>
          <p:cNvPr id="855" name="Google Shape;855;p62"/>
          <p:cNvSpPr txBox="1"/>
          <p:nvPr/>
        </p:nvSpPr>
        <p:spPr>
          <a:xfrm>
            <a:off x="6074550" y="5777025"/>
            <a:ext cx="2232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600" i="0" u="none" strike="noStrike" cap="none">
                <a:solidFill>
                  <a:srgbClr val="000000"/>
                </a:solidFill>
                <a:latin typeface="Malgun Gothic"/>
                <a:ea typeface="Malgun Gothic"/>
                <a:cs typeface="Malgun Gothic"/>
                <a:sym typeface="Malgun Gothic"/>
              </a:rPr>
              <a:t>무제한의 food, 매일</a:t>
            </a:r>
            <a:endParaRPr sz="1200" i="0" u="none" strike="noStrike" cap="none">
              <a:solidFill>
                <a:srgbClr val="000000"/>
              </a:solidFill>
              <a:latin typeface="Malgun Gothic"/>
              <a:ea typeface="Malgun Gothic"/>
              <a:cs typeface="Malgun Gothic"/>
              <a:sym typeface="Malgun Gothic"/>
            </a:endParaRPr>
          </a:p>
        </p:txBody>
      </p:sp>
      <p:pic>
        <p:nvPicPr>
          <p:cNvPr id="856" name="Google Shape;856;p62"/>
          <p:cNvPicPr preferRelativeResize="0"/>
          <p:nvPr/>
        </p:nvPicPr>
        <p:blipFill>
          <a:blip r:embed="rId3">
            <a:alphaModFix/>
          </a:blip>
          <a:stretch>
            <a:fillRect/>
          </a:stretch>
        </p:blipFill>
        <p:spPr>
          <a:xfrm>
            <a:off x="6272457" y="4463150"/>
            <a:ext cx="1836181" cy="1273850"/>
          </a:xfrm>
          <a:prstGeom prst="rect">
            <a:avLst/>
          </a:prstGeom>
          <a:noFill/>
          <a:ln>
            <a:noFill/>
          </a:ln>
        </p:spPr>
      </p:pic>
      <p:sp>
        <p:nvSpPr>
          <p:cNvPr id="857" name="Google Shape;857;p62"/>
          <p:cNvSpPr txBox="1"/>
          <p:nvPr/>
        </p:nvSpPr>
        <p:spPr>
          <a:xfrm>
            <a:off x="1471825" y="3880250"/>
            <a:ext cx="1836300" cy="582900"/>
          </a:xfrm>
          <a:prstGeom prst="rect">
            <a:avLst/>
          </a:prstGeom>
          <a:solidFill>
            <a:srgbClr val="D9D9D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B0F0"/>
              </a:buClr>
              <a:buSzPts val="1800"/>
              <a:buFont typeface="Arial"/>
              <a:buNone/>
            </a:pPr>
            <a:r>
              <a:rPr lang="ko-KR" sz="1600" b="1" i="0" u="none" strike="noStrike" cap="none">
                <a:solidFill>
                  <a:schemeClr val="dk1"/>
                </a:solidFill>
                <a:latin typeface="Malgun Gothic"/>
                <a:ea typeface="Malgun Gothic"/>
                <a:cs typeface="Malgun Gothic"/>
                <a:sym typeface="Malgun Gothic"/>
              </a:rPr>
              <a:t>6주령 gPig</a:t>
            </a:r>
            <a:endParaRPr sz="1600" b="1" i="0" u="none" strike="noStrike" cap="none">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00B0F0"/>
              </a:buClr>
              <a:buSzPts val="1800"/>
              <a:buFont typeface="Arial"/>
              <a:buNone/>
            </a:pPr>
            <a:r>
              <a:rPr lang="ko-KR" sz="1600" b="1" i="0" u="none" strike="noStrike" cap="none">
                <a:solidFill>
                  <a:schemeClr val="dk1"/>
                </a:solidFill>
                <a:latin typeface="Malgun Gothic"/>
                <a:ea typeface="Malgun Gothic"/>
                <a:cs typeface="Malgun Gothic"/>
                <a:sym typeface="Malgun Gothic"/>
              </a:rPr>
              <a:t>Same sex, weight</a:t>
            </a:r>
            <a:endParaRPr sz="1600" b="1" i="0" u="none" strike="noStrike" cap="none">
              <a:solidFill>
                <a:schemeClr val="dk1"/>
              </a:solidFill>
              <a:latin typeface="Malgun Gothic"/>
              <a:ea typeface="Malgun Gothic"/>
              <a:cs typeface="Malgun Gothic"/>
              <a:sym typeface="Malgun Gothic"/>
            </a:endParaRPr>
          </a:p>
        </p:txBody>
      </p:sp>
      <p:pic>
        <p:nvPicPr>
          <p:cNvPr id="858" name="Google Shape;858;p62"/>
          <p:cNvPicPr preferRelativeResize="0"/>
          <p:nvPr/>
        </p:nvPicPr>
        <p:blipFill>
          <a:blip r:embed="rId3">
            <a:alphaModFix/>
          </a:blip>
          <a:stretch>
            <a:fillRect/>
          </a:stretch>
        </p:blipFill>
        <p:spPr>
          <a:xfrm>
            <a:off x="1471857" y="4463150"/>
            <a:ext cx="1836181" cy="1273850"/>
          </a:xfrm>
          <a:prstGeom prst="rect">
            <a:avLst/>
          </a:prstGeom>
          <a:noFill/>
          <a:ln>
            <a:noFill/>
          </a:ln>
        </p:spPr>
      </p:pic>
      <p:cxnSp>
        <p:nvCxnSpPr>
          <p:cNvPr id="859" name="Google Shape;859;p62"/>
          <p:cNvCxnSpPr/>
          <p:nvPr/>
        </p:nvCxnSpPr>
        <p:spPr>
          <a:xfrm flipH="1">
            <a:off x="3064125" y="5220846"/>
            <a:ext cx="619800" cy="13800"/>
          </a:xfrm>
          <a:prstGeom prst="straightConnector1">
            <a:avLst/>
          </a:prstGeom>
          <a:noFill/>
          <a:ln w="28575" cap="flat" cmpd="sng">
            <a:solidFill>
              <a:srgbClr val="FF0000"/>
            </a:solidFill>
            <a:prstDash val="solid"/>
            <a:miter lim="800000"/>
            <a:headEnd type="none" w="sm" len="sm"/>
            <a:tailEnd type="stealth" w="med" len="med"/>
          </a:ln>
        </p:spPr>
      </p:cxnSp>
      <p:pic>
        <p:nvPicPr>
          <p:cNvPr id="860" name="Google Shape;860;p62"/>
          <p:cNvPicPr preferRelativeResize="0"/>
          <p:nvPr/>
        </p:nvPicPr>
        <p:blipFill>
          <a:blip r:embed="rId4">
            <a:alphaModFix/>
          </a:blip>
          <a:stretch>
            <a:fillRect/>
          </a:stretch>
        </p:blipFill>
        <p:spPr>
          <a:xfrm>
            <a:off x="3472550" y="4719275"/>
            <a:ext cx="1446752" cy="9268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독립적 반복실험 (Independent replicate)</a:t>
            </a:r>
            <a:endParaRPr/>
          </a:p>
        </p:txBody>
      </p:sp>
      <p:sp>
        <p:nvSpPr>
          <p:cNvPr id="866" name="Google Shape;866;p6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Autofit/>
          </a:bodyPr>
          <a:lstStyle/>
          <a:p>
            <a:pPr marL="0" lvl="0" indent="0" algn="r" rtl="0">
              <a:spcBef>
                <a:spcPts val="1000"/>
              </a:spcBef>
              <a:spcAft>
                <a:spcPts val="0"/>
              </a:spcAft>
              <a:buNone/>
            </a:pPr>
            <a:r>
              <a:rPr lang="ko-KR" sz="800"/>
              <a:t>5. 처리효과를 분석</a:t>
            </a:r>
            <a:endParaRPr sz="800"/>
          </a:p>
        </p:txBody>
      </p:sp>
      <p:sp>
        <p:nvSpPr>
          <p:cNvPr id="867" name="Google Shape;867;p6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58</a:t>
            </a:fld>
            <a:endParaRPr/>
          </a:p>
        </p:txBody>
      </p:sp>
      <p:sp>
        <p:nvSpPr>
          <p:cNvPr id="868" name="Google Shape;868;p63"/>
          <p:cNvSpPr txBox="1">
            <a:spLocks noGrp="1"/>
          </p:cNvSpPr>
          <p:nvPr>
            <p:ph type="body" idx="4294967295"/>
          </p:nvPr>
        </p:nvSpPr>
        <p:spPr>
          <a:xfrm>
            <a:off x="315375" y="1114425"/>
            <a:ext cx="8391478" cy="47253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sz="1800" dirty="0">
                <a:latin typeface="Malgun Gothic"/>
                <a:ea typeface="Malgun Gothic"/>
                <a:cs typeface="Malgun Gothic"/>
                <a:sym typeface="Malgun Gothic"/>
              </a:rPr>
              <a:t>앞의 결과는 가설과 일치하였으나, 명백한 결점이 존재한다.</a:t>
            </a:r>
            <a:endParaRPr sz="1800"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sz="1800" dirty="0">
                <a:latin typeface="Malgun Gothic"/>
                <a:ea typeface="Malgun Gothic"/>
                <a:cs typeface="Malgun Gothic"/>
                <a:sym typeface="Malgun Gothic"/>
              </a:rPr>
              <a:t>각 처리에서 1마리의 </a:t>
            </a:r>
            <a:r>
              <a:rPr lang="ko-KR" sz="1800" dirty="0" err="1">
                <a:latin typeface="Malgun Gothic"/>
                <a:ea typeface="Malgun Gothic"/>
                <a:cs typeface="Malgun Gothic"/>
                <a:sym typeface="Malgun Gothic"/>
              </a:rPr>
              <a:t>기니피그를</a:t>
            </a:r>
            <a:r>
              <a:rPr lang="ko-KR" sz="1800" dirty="0">
                <a:latin typeface="Malgun Gothic"/>
                <a:ea typeface="Malgun Gothic"/>
                <a:cs typeface="Malgun Gothic"/>
                <a:sym typeface="Malgun Gothic"/>
              </a:rPr>
              <a:t> 사용</a:t>
            </a:r>
            <a:endParaRPr sz="1800"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sz="1800" dirty="0">
                <a:latin typeface="Malgun Gothic"/>
                <a:ea typeface="Malgun Gothic"/>
                <a:cs typeface="Malgun Gothic"/>
                <a:sym typeface="Malgun Gothic"/>
              </a:rPr>
              <a:t>처리사이의 차이는, </a:t>
            </a:r>
            <a:endParaRPr sz="1800" dirty="0">
              <a:latin typeface="Malgun Gothic"/>
              <a:ea typeface="Malgun Gothic"/>
              <a:cs typeface="Malgun Gothic"/>
              <a:sym typeface="Malgun Gothic"/>
            </a:endParaRPr>
          </a:p>
          <a:p>
            <a:pPr marL="457200" lvl="0" indent="0" algn="l" rtl="0">
              <a:lnSpc>
                <a:spcPct val="115000"/>
              </a:lnSpc>
              <a:spcBef>
                <a:spcPts val="1000"/>
              </a:spcBef>
              <a:spcAft>
                <a:spcPts val="0"/>
              </a:spcAft>
              <a:buNone/>
            </a:pPr>
            <a:r>
              <a:rPr lang="ko-KR" sz="1800" dirty="0">
                <a:latin typeface="Malgun Gothic"/>
                <a:ea typeface="Malgun Gothic"/>
                <a:cs typeface="Malgun Gothic"/>
                <a:sym typeface="Malgun Gothic"/>
              </a:rPr>
              <a:t>1. </a:t>
            </a:r>
            <a:r>
              <a:rPr lang="ko-KR" sz="1800" dirty="0" err="1">
                <a:latin typeface="Malgun Gothic"/>
                <a:ea typeface="Malgun Gothic"/>
                <a:cs typeface="Malgun Gothic"/>
                <a:sym typeface="Malgun Gothic"/>
              </a:rPr>
              <a:t>기니피그들</a:t>
            </a:r>
            <a:r>
              <a:rPr lang="ko-KR" sz="1800" dirty="0">
                <a:latin typeface="Malgun Gothic"/>
                <a:ea typeface="Malgun Gothic"/>
                <a:cs typeface="Malgun Gothic"/>
                <a:sym typeface="Malgun Gothic"/>
              </a:rPr>
              <a:t> 사이의 차이, 2. 우리(</a:t>
            </a:r>
            <a:r>
              <a:rPr lang="ko-KR" sz="1800" dirty="0" err="1">
                <a:latin typeface="Malgun Gothic"/>
                <a:ea typeface="Malgun Gothic"/>
                <a:cs typeface="Malgun Gothic"/>
                <a:sym typeface="Malgun Gothic"/>
              </a:rPr>
              <a:t>cage</a:t>
            </a:r>
            <a:r>
              <a:rPr lang="ko-KR" sz="1800" dirty="0">
                <a:latin typeface="Malgun Gothic"/>
                <a:ea typeface="Malgun Gothic"/>
                <a:cs typeface="Malgun Gothic"/>
                <a:sym typeface="Malgun Gothic"/>
              </a:rPr>
              <a:t>)의 차이, 3. 두 가지 요인 모두</a:t>
            </a:r>
            <a:endParaRPr sz="1800"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sz="1800" dirty="0">
                <a:latin typeface="Malgun Gothic"/>
                <a:ea typeface="Malgun Gothic"/>
                <a:cs typeface="Malgun Gothic"/>
                <a:sym typeface="Malgun Gothic"/>
              </a:rPr>
              <a:t>이러한 실험에는 반복이 필요함, 반복은 독립적이어야 함</a:t>
            </a:r>
            <a:endParaRPr sz="1800"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sz="1800" dirty="0">
                <a:latin typeface="Malgun Gothic"/>
                <a:ea typeface="Malgun Gothic"/>
                <a:cs typeface="Malgun Gothic"/>
                <a:sym typeface="Malgun Gothic"/>
              </a:rPr>
              <a:t>그럼, 10마리의 </a:t>
            </a:r>
            <a:r>
              <a:rPr lang="ko-KR" sz="1800" dirty="0" err="1">
                <a:latin typeface="Malgun Gothic"/>
                <a:ea typeface="Malgun Gothic"/>
                <a:cs typeface="Malgun Gothic"/>
                <a:sym typeface="Malgun Gothic"/>
              </a:rPr>
              <a:t>기니피그를</a:t>
            </a:r>
            <a:r>
              <a:rPr lang="ko-KR" sz="1800" dirty="0">
                <a:latin typeface="Malgun Gothic"/>
                <a:ea typeface="Malgun Gothic"/>
                <a:cs typeface="Malgun Gothic"/>
                <a:sym typeface="Malgun Gothic"/>
              </a:rPr>
              <a:t> 같은 우리(</a:t>
            </a:r>
            <a:r>
              <a:rPr lang="ko-KR" sz="1800" dirty="0" err="1">
                <a:latin typeface="Malgun Gothic"/>
                <a:ea typeface="Malgun Gothic"/>
                <a:cs typeface="Malgun Gothic"/>
                <a:sym typeface="Malgun Gothic"/>
              </a:rPr>
              <a:t>cage</a:t>
            </a:r>
            <a:r>
              <a:rPr lang="ko-KR" sz="1800" dirty="0">
                <a:latin typeface="Malgun Gothic"/>
                <a:ea typeface="Malgun Gothic"/>
                <a:cs typeface="Malgun Gothic"/>
                <a:sym typeface="Malgun Gothic"/>
              </a:rPr>
              <a:t>)</a:t>
            </a:r>
            <a:r>
              <a:rPr lang="ko-KR" sz="1800" dirty="0" err="1">
                <a:latin typeface="Malgun Gothic"/>
                <a:ea typeface="Malgun Gothic"/>
                <a:cs typeface="Malgun Gothic"/>
                <a:sym typeface="Malgun Gothic"/>
              </a:rPr>
              <a:t>에</a:t>
            </a:r>
            <a:r>
              <a:rPr lang="ko-KR" sz="1800" dirty="0">
                <a:latin typeface="Malgun Gothic"/>
                <a:ea typeface="Malgun Gothic"/>
                <a:cs typeface="Malgun Gothic"/>
                <a:sym typeface="Malgun Gothic"/>
              </a:rPr>
              <a:t> 넣고 실험하면 해결될까??? NO!!, </a:t>
            </a:r>
            <a:r>
              <a:rPr lang="ko-KR" sz="1800" dirty="0" err="1">
                <a:latin typeface="Malgun Gothic"/>
                <a:ea typeface="Malgun Gothic"/>
                <a:cs typeface="Malgun Gothic"/>
                <a:sym typeface="Malgun Gothic"/>
              </a:rPr>
              <a:t>why</a:t>
            </a:r>
            <a:r>
              <a:rPr lang="ko-KR" sz="1800" dirty="0">
                <a:latin typeface="Malgun Gothic"/>
                <a:ea typeface="Malgun Gothic"/>
                <a:cs typeface="Malgun Gothic"/>
                <a:sym typeface="Malgun Gothic"/>
              </a:rPr>
              <a:t>, 차이가 </a:t>
            </a:r>
            <a:r>
              <a:rPr lang="ko-KR" sz="1800" dirty="0" err="1">
                <a:latin typeface="Malgun Gothic"/>
                <a:ea typeface="Malgun Gothic"/>
                <a:cs typeface="Malgun Gothic"/>
                <a:sym typeface="Malgun Gothic"/>
              </a:rPr>
              <a:t>cage의</a:t>
            </a:r>
            <a:r>
              <a:rPr lang="ko-KR" sz="1800" dirty="0">
                <a:latin typeface="Malgun Gothic"/>
                <a:ea typeface="Malgun Gothic"/>
                <a:cs typeface="Malgun Gothic"/>
                <a:sym typeface="Malgun Gothic"/>
              </a:rPr>
              <a:t> 환경 차이일 가능성이 있음</a:t>
            </a:r>
            <a:endParaRPr sz="1800"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sz="1800" b="1" dirty="0">
                <a:latin typeface="Malgun Gothic"/>
                <a:ea typeface="Malgun Gothic"/>
                <a:cs typeface="Malgun Gothic"/>
                <a:sym typeface="Malgun Gothic"/>
              </a:rPr>
              <a:t>그러면, 이러한 문제를 해결하기 위해서 무엇을 해야 할까???</a:t>
            </a:r>
            <a:endParaRPr sz="1800" b="1" dirty="0">
              <a:latin typeface="Malgun Gothic"/>
              <a:ea typeface="Malgun Gothic"/>
              <a:cs typeface="Malgun Gothic"/>
              <a:sym typeface="Malgun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6CA81AB-F51C-A9DF-53D9-7D69F23FE446}"/>
              </a:ext>
            </a:extLst>
          </p:cNvPr>
          <p:cNvSpPr>
            <a:spLocks noGrp="1"/>
          </p:cNvSpPr>
          <p:nvPr>
            <p:ph type="title"/>
          </p:nvPr>
        </p:nvSpPr>
        <p:spPr/>
        <p:txBody>
          <a:bodyPr/>
          <a:lstStyle/>
          <a:p>
            <a:r>
              <a:rPr lang="ko-KR" altLang="en-US" dirty="0"/>
              <a:t>개선</a:t>
            </a:r>
          </a:p>
        </p:txBody>
      </p:sp>
      <p:sp>
        <p:nvSpPr>
          <p:cNvPr id="3" name="부제목 2">
            <a:extLst>
              <a:ext uri="{FF2B5EF4-FFF2-40B4-BE49-F238E27FC236}">
                <a16:creationId xmlns:a16="http://schemas.microsoft.com/office/drawing/2014/main" id="{CE7102F5-0641-8253-A7FB-5D3CA54F1C71}"/>
              </a:ext>
            </a:extLst>
          </p:cNvPr>
          <p:cNvSpPr>
            <a:spLocks noGrp="1"/>
          </p:cNvSpPr>
          <p:nvPr>
            <p:ph type="subTitle" idx="1"/>
          </p:nvPr>
        </p:nvSpPr>
        <p:spPr/>
        <p:txBody>
          <a:bodyPr>
            <a:noAutofit/>
          </a:bodyPr>
          <a:lstStyle/>
          <a:p>
            <a:r>
              <a:rPr lang="en-US" altLang="ko-KR" sz="800" dirty="0"/>
              <a:t>5. </a:t>
            </a:r>
            <a:r>
              <a:rPr lang="ko-KR" altLang="en-US" sz="800" dirty="0"/>
              <a:t>처리</a:t>
            </a:r>
            <a:r>
              <a:rPr lang="en-US" altLang="ko-KR" sz="800" dirty="0"/>
              <a:t> </a:t>
            </a:r>
            <a:r>
              <a:rPr lang="ko-KR" altLang="en-US" sz="800" dirty="0"/>
              <a:t>효과를 분석</a:t>
            </a:r>
          </a:p>
        </p:txBody>
      </p:sp>
      <p:sp>
        <p:nvSpPr>
          <p:cNvPr id="4" name="슬라이드 번호 개체 틀 3">
            <a:extLst>
              <a:ext uri="{FF2B5EF4-FFF2-40B4-BE49-F238E27FC236}">
                <a16:creationId xmlns:a16="http://schemas.microsoft.com/office/drawing/2014/main" id="{3D2CBEA5-304A-65A4-240B-C7A9002EE15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ko-KR" smtClean="0"/>
              <a:t>59</a:t>
            </a:fld>
            <a:endParaRPr lang="ko-KR" altLang="en-US"/>
          </a:p>
        </p:txBody>
      </p:sp>
      <p:grpSp>
        <p:nvGrpSpPr>
          <p:cNvPr id="33" name="그룹 32">
            <a:extLst>
              <a:ext uri="{FF2B5EF4-FFF2-40B4-BE49-F238E27FC236}">
                <a16:creationId xmlns:a16="http://schemas.microsoft.com/office/drawing/2014/main" id="{44753895-F262-A0CA-CAF5-96BE4BDA325D}"/>
              </a:ext>
            </a:extLst>
          </p:cNvPr>
          <p:cNvGrpSpPr/>
          <p:nvPr/>
        </p:nvGrpSpPr>
        <p:grpSpPr>
          <a:xfrm>
            <a:off x="1257450" y="1271550"/>
            <a:ext cx="6996914" cy="4640140"/>
            <a:chOff x="1257450" y="1271550"/>
            <a:chExt cx="6996914" cy="4640140"/>
          </a:xfrm>
        </p:grpSpPr>
        <p:pic>
          <p:nvPicPr>
            <p:cNvPr id="5" name="그림 4">
              <a:extLst>
                <a:ext uri="{FF2B5EF4-FFF2-40B4-BE49-F238E27FC236}">
                  <a16:creationId xmlns:a16="http://schemas.microsoft.com/office/drawing/2014/main" id="{E1994CDD-139D-3BC5-0D3B-A1285E982B1F}"/>
                </a:ext>
              </a:extLst>
            </p:cNvPr>
            <p:cNvPicPr>
              <a:picLocks noChangeAspect="1"/>
            </p:cNvPicPr>
            <p:nvPr/>
          </p:nvPicPr>
          <p:blipFill>
            <a:blip r:embed="rId2"/>
            <a:stretch>
              <a:fillRect/>
            </a:stretch>
          </p:blipFill>
          <p:spPr>
            <a:xfrm>
              <a:off x="1757588" y="2950190"/>
              <a:ext cx="595044" cy="397668"/>
            </a:xfrm>
            <a:prstGeom prst="rect">
              <a:avLst/>
            </a:prstGeom>
          </p:spPr>
        </p:pic>
        <p:pic>
          <p:nvPicPr>
            <p:cNvPr id="6" name="그림 5">
              <a:extLst>
                <a:ext uri="{FF2B5EF4-FFF2-40B4-BE49-F238E27FC236}">
                  <a16:creationId xmlns:a16="http://schemas.microsoft.com/office/drawing/2014/main" id="{7FFBC376-E668-CC78-6F9D-FDA29424BDF2}"/>
                </a:ext>
              </a:extLst>
            </p:cNvPr>
            <p:cNvPicPr>
              <a:picLocks noChangeAspect="1"/>
            </p:cNvPicPr>
            <p:nvPr/>
          </p:nvPicPr>
          <p:blipFill>
            <a:blip r:embed="rId2"/>
            <a:stretch>
              <a:fillRect/>
            </a:stretch>
          </p:blipFill>
          <p:spPr>
            <a:xfrm>
              <a:off x="1757454" y="3500258"/>
              <a:ext cx="595044" cy="397668"/>
            </a:xfrm>
            <a:prstGeom prst="rect">
              <a:avLst/>
            </a:prstGeom>
          </p:spPr>
        </p:pic>
        <p:pic>
          <p:nvPicPr>
            <p:cNvPr id="7" name="그림 6">
              <a:extLst>
                <a:ext uri="{FF2B5EF4-FFF2-40B4-BE49-F238E27FC236}">
                  <a16:creationId xmlns:a16="http://schemas.microsoft.com/office/drawing/2014/main" id="{E384B206-356D-E308-7A16-BEBA3CB68DD2}"/>
                </a:ext>
              </a:extLst>
            </p:cNvPr>
            <p:cNvPicPr>
              <a:picLocks noChangeAspect="1"/>
            </p:cNvPicPr>
            <p:nvPr/>
          </p:nvPicPr>
          <p:blipFill>
            <a:blip r:embed="rId2"/>
            <a:stretch>
              <a:fillRect/>
            </a:stretch>
          </p:blipFill>
          <p:spPr>
            <a:xfrm>
              <a:off x="2541019" y="4064614"/>
              <a:ext cx="595044" cy="397668"/>
            </a:xfrm>
            <a:prstGeom prst="rect">
              <a:avLst/>
            </a:prstGeom>
          </p:spPr>
        </p:pic>
        <p:pic>
          <p:nvPicPr>
            <p:cNvPr id="8" name="그림 7">
              <a:extLst>
                <a:ext uri="{FF2B5EF4-FFF2-40B4-BE49-F238E27FC236}">
                  <a16:creationId xmlns:a16="http://schemas.microsoft.com/office/drawing/2014/main" id="{9405FE88-3227-0900-2D69-1CEAB20D1086}"/>
                </a:ext>
              </a:extLst>
            </p:cNvPr>
            <p:cNvPicPr>
              <a:picLocks noChangeAspect="1"/>
            </p:cNvPicPr>
            <p:nvPr/>
          </p:nvPicPr>
          <p:blipFill>
            <a:blip r:embed="rId2"/>
            <a:stretch>
              <a:fillRect/>
            </a:stretch>
          </p:blipFill>
          <p:spPr>
            <a:xfrm>
              <a:off x="2533607" y="3505459"/>
              <a:ext cx="595044" cy="397668"/>
            </a:xfrm>
            <a:prstGeom prst="rect">
              <a:avLst/>
            </a:prstGeom>
          </p:spPr>
        </p:pic>
        <p:pic>
          <p:nvPicPr>
            <p:cNvPr id="9" name="그림 8">
              <a:extLst>
                <a:ext uri="{FF2B5EF4-FFF2-40B4-BE49-F238E27FC236}">
                  <a16:creationId xmlns:a16="http://schemas.microsoft.com/office/drawing/2014/main" id="{B4C11D5C-5BCF-FFEB-308A-2AE0708CA651}"/>
                </a:ext>
              </a:extLst>
            </p:cNvPr>
            <p:cNvPicPr>
              <a:picLocks noChangeAspect="1"/>
            </p:cNvPicPr>
            <p:nvPr/>
          </p:nvPicPr>
          <p:blipFill>
            <a:blip r:embed="rId2"/>
            <a:stretch>
              <a:fillRect/>
            </a:stretch>
          </p:blipFill>
          <p:spPr>
            <a:xfrm>
              <a:off x="1757454" y="4050326"/>
              <a:ext cx="595044" cy="397668"/>
            </a:xfrm>
            <a:prstGeom prst="rect">
              <a:avLst/>
            </a:prstGeom>
          </p:spPr>
        </p:pic>
        <p:pic>
          <p:nvPicPr>
            <p:cNvPr id="10" name="그림 9">
              <a:extLst>
                <a:ext uri="{FF2B5EF4-FFF2-40B4-BE49-F238E27FC236}">
                  <a16:creationId xmlns:a16="http://schemas.microsoft.com/office/drawing/2014/main" id="{4B92646C-203E-4A69-2E31-4975806BCF7B}"/>
                </a:ext>
              </a:extLst>
            </p:cNvPr>
            <p:cNvPicPr>
              <a:picLocks noChangeAspect="1"/>
            </p:cNvPicPr>
            <p:nvPr/>
          </p:nvPicPr>
          <p:blipFill>
            <a:blip r:embed="rId2"/>
            <a:stretch>
              <a:fillRect/>
            </a:stretch>
          </p:blipFill>
          <p:spPr>
            <a:xfrm>
              <a:off x="2541019" y="2962534"/>
              <a:ext cx="595044" cy="397668"/>
            </a:xfrm>
            <a:prstGeom prst="rect">
              <a:avLst/>
            </a:prstGeom>
          </p:spPr>
        </p:pic>
        <p:sp>
          <p:nvSpPr>
            <p:cNvPr id="12" name="Google Shape;854;p62">
              <a:extLst>
                <a:ext uri="{FF2B5EF4-FFF2-40B4-BE49-F238E27FC236}">
                  <a16:creationId xmlns:a16="http://schemas.microsoft.com/office/drawing/2014/main" id="{1E81B234-B0BA-134A-F8F1-69D2B98F6CFD}"/>
                </a:ext>
              </a:extLst>
            </p:cNvPr>
            <p:cNvSpPr txBox="1"/>
            <p:nvPr/>
          </p:nvSpPr>
          <p:spPr>
            <a:xfrm>
              <a:off x="1257450" y="4585094"/>
              <a:ext cx="2567138"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200" i="0" u="none" strike="noStrike" cap="none" dirty="0">
                  <a:solidFill>
                    <a:srgbClr val="000000"/>
                  </a:solidFill>
                  <a:latin typeface="Malgun Gothic"/>
                  <a:ea typeface="Malgun Gothic"/>
                  <a:cs typeface="Malgun Gothic"/>
                  <a:sym typeface="Malgun Gothic"/>
                </a:rPr>
                <a:t>무제한의 </a:t>
              </a:r>
              <a:r>
                <a:rPr lang="ko-KR" sz="1200" i="0" u="none" strike="noStrike" cap="none" dirty="0" err="1">
                  <a:solidFill>
                    <a:srgbClr val="000000"/>
                  </a:solidFill>
                  <a:latin typeface="Malgun Gothic"/>
                  <a:ea typeface="Malgun Gothic"/>
                  <a:cs typeface="Malgun Gothic"/>
                  <a:sym typeface="Malgun Gothic"/>
                </a:rPr>
                <a:t>food</a:t>
              </a:r>
              <a:r>
                <a:rPr lang="ko-KR" sz="1200" i="0" u="none" strike="noStrike" cap="none" dirty="0">
                  <a:solidFill>
                    <a:srgbClr val="000000"/>
                  </a:solidFill>
                  <a:latin typeface="Malgun Gothic"/>
                  <a:ea typeface="Malgun Gothic"/>
                  <a:cs typeface="Malgun Gothic"/>
                  <a:sym typeface="Malgun Gothic"/>
                </a:rPr>
                <a:t> + </a:t>
              </a:r>
              <a:r>
                <a:rPr lang="ko-KR" sz="1200" b="1" i="0" u="none" strike="noStrike" cap="none" dirty="0">
                  <a:solidFill>
                    <a:srgbClr val="000000"/>
                  </a:solidFill>
                  <a:latin typeface="Malgun Gothic"/>
                  <a:ea typeface="Malgun Gothic"/>
                  <a:cs typeface="Malgun Gothic"/>
                  <a:sym typeface="Malgun Gothic"/>
                </a:rPr>
                <a:t>20mg </a:t>
              </a:r>
              <a:r>
                <a:rPr lang="ko-KR" sz="1200" b="1" i="0" u="none" strike="noStrike" cap="none" dirty="0" err="1">
                  <a:solidFill>
                    <a:srgbClr val="000000"/>
                  </a:solidFill>
                  <a:latin typeface="Malgun Gothic"/>
                  <a:ea typeface="Malgun Gothic"/>
                  <a:cs typeface="Malgun Gothic"/>
                  <a:sym typeface="Malgun Gothic"/>
                </a:rPr>
                <a:t>Vc</a:t>
              </a:r>
              <a:r>
                <a:rPr lang="ko-KR" sz="1200" i="0" u="none" strike="noStrike" cap="none" dirty="0">
                  <a:solidFill>
                    <a:srgbClr val="000000"/>
                  </a:solidFill>
                  <a:latin typeface="Malgun Gothic"/>
                  <a:ea typeface="Malgun Gothic"/>
                  <a:cs typeface="Malgun Gothic"/>
                  <a:sym typeface="Malgun Gothic"/>
                </a:rPr>
                <a:t>, 매일</a:t>
              </a:r>
              <a:endParaRPr sz="1200" i="0" u="none" strike="noStrike" cap="none" dirty="0">
                <a:solidFill>
                  <a:srgbClr val="000000"/>
                </a:solidFill>
                <a:latin typeface="Malgun Gothic"/>
                <a:ea typeface="Malgun Gothic"/>
                <a:cs typeface="Malgun Gothic"/>
                <a:sym typeface="Malgun Gothic"/>
              </a:endParaRPr>
            </a:p>
          </p:txBody>
        </p:sp>
        <p:sp>
          <p:nvSpPr>
            <p:cNvPr id="13" name="Google Shape;855;p62">
              <a:extLst>
                <a:ext uri="{FF2B5EF4-FFF2-40B4-BE49-F238E27FC236}">
                  <a16:creationId xmlns:a16="http://schemas.microsoft.com/office/drawing/2014/main" id="{1A208297-3CF9-9C40-6D62-AC0EE0557E8E}"/>
                </a:ext>
              </a:extLst>
            </p:cNvPr>
            <p:cNvSpPr txBox="1"/>
            <p:nvPr/>
          </p:nvSpPr>
          <p:spPr>
            <a:xfrm>
              <a:off x="5524997" y="4600519"/>
              <a:ext cx="1632863"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ko-KR" sz="1200" i="0" u="none" strike="noStrike" cap="none" dirty="0">
                  <a:solidFill>
                    <a:srgbClr val="000000"/>
                  </a:solidFill>
                  <a:latin typeface="Malgun Gothic"/>
                  <a:ea typeface="Malgun Gothic"/>
                  <a:cs typeface="Malgun Gothic"/>
                  <a:sym typeface="Malgun Gothic"/>
                </a:rPr>
                <a:t>무제한의 </a:t>
              </a:r>
              <a:r>
                <a:rPr lang="ko-KR" sz="1200" i="0" u="none" strike="noStrike" cap="none" dirty="0" err="1">
                  <a:solidFill>
                    <a:srgbClr val="000000"/>
                  </a:solidFill>
                  <a:latin typeface="Malgun Gothic"/>
                  <a:ea typeface="Malgun Gothic"/>
                  <a:cs typeface="Malgun Gothic"/>
                  <a:sym typeface="Malgun Gothic"/>
                </a:rPr>
                <a:t>food</a:t>
              </a:r>
              <a:r>
                <a:rPr lang="ko-KR" sz="1200" i="0" u="none" strike="noStrike" cap="none" dirty="0">
                  <a:solidFill>
                    <a:srgbClr val="000000"/>
                  </a:solidFill>
                  <a:latin typeface="Malgun Gothic"/>
                  <a:ea typeface="Malgun Gothic"/>
                  <a:cs typeface="Malgun Gothic"/>
                  <a:sym typeface="Malgun Gothic"/>
                </a:rPr>
                <a:t>, 매일</a:t>
              </a:r>
              <a:endParaRPr sz="1200" i="0" u="none" strike="noStrike" cap="none" dirty="0">
                <a:solidFill>
                  <a:srgbClr val="000000"/>
                </a:solidFill>
                <a:latin typeface="Malgun Gothic"/>
                <a:ea typeface="Malgun Gothic"/>
                <a:cs typeface="Malgun Gothic"/>
                <a:sym typeface="Malgun Gothic"/>
              </a:endParaRPr>
            </a:p>
          </p:txBody>
        </p:sp>
        <p:sp>
          <p:nvSpPr>
            <p:cNvPr id="14" name="Google Shape;857;p62">
              <a:extLst>
                <a:ext uri="{FF2B5EF4-FFF2-40B4-BE49-F238E27FC236}">
                  <a16:creationId xmlns:a16="http://schemas.microsoft.com/office/drawing/2014/main" id="{530CC3E2-53BE-FF2E-4173-470007CC581D}"/>
                </a:ext>
              </a:extLst>
            </p:cNvPr>
            <p:cNvSpPr txBox="1"/>
            <p:nvPr/>
          </p:nvSpPr>
          <p:spPr>
            <a:xfrm>
              <a:off x="1754804" y="2413153"/>
              <a:ext cx="1381259" cy="397668"/>
            </a:xfrm>
            <a:prstGeom prst="rect">
              <a:avLst/>
            </a:prstGeom>
            <a:solidFill>
              <a:srgbClr val="D9D9D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B0F0"/>
                </a:buClr>
                <a:buSzPts val="1800"/>
                <a:buFont typeface="Arial"/>
                <a:buNone/>
              </a:pPr>
              <a:r>
                <a:rPr lang="ko-KR" sz="1200" b="1" i="0" u="none" strike="noStrike" cap="none" dirty="0">
                  <a:solidFill>
                    <a:schemeClr val="dk1"/>
                  </a:solidFill>
                  <a:latin typeface="Malgun Gothic"/>
                  <a:ea typeface="Malgun Gothic"/>
                  <a:cs typeface="Malgun Gothic"/>
                  <a:sym typeface="Malgun Gothic"/>
                </a:rPr>
                <a:t>6주령 </a:t>
              </a:r>
              <a:r>
                <a:rPr lang="ko-KR" sz="1200" b="1" i="0" u="none" strike="noStrike" cap="none" dirty="0" err="1">
                  <a:solidFill>
                    <a:schemeClr val="dk1"/>
                  </a:solidFill>
                  <a:latin typeface="Malgun Gothic"/>
                  <a:ea typeface="Malgun Gothic"/>
                  <a:cs typeface="Malgun Gothic"/>
                  <a:sym typeface="Malgun Gothic"/>
                </a:rPr>
                <a:t>gPig</a:t>
              </a:r>
              <a:endParaRPr sz="1200" b="1" i="0" u="none" strike="noStrike" cap="none" dirty="0">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00B0F0"/>
                </a:buClr>
                <a:buSzPts val="1800"/>
                <a:buFont typeface="Arial"/>
                <a:buNone/>
              </a:pPr>
              <a:r>
                <a:rPr lang="ko-KR" sz="1200" b="1" i="0" u="none" strike="noStrike" cap="none" dirty="0" err="1">
                  <a:solidFill>
                    <a:schemeClr val="dk1"/>
                  </a:solidFill>
                  <a:latin typeface="Malgun Gothic"/>
                  <a:ea typeface="Malgun Gothic"/>
                  <a:cs typeface="Malgun Gothic"/>
                  <a:sym typeface="Malgun Gothic"/>
                </a:rPr>
                <a:t>Same</a:t>
              </a:r>
              <a:r>
                <a:rPr lang="ko-KR" sz="1200" b="1" i="0" u="none" strike="noStrike" cap="none" dirty="0">
                  <a:solidFill>
                    <a:schemeClr val="dk1"/>
                  </a:solidFill>
                  <a:latin typeface="Malgun Gothic"/>
                  <a:ea typeface="Malgun Gothic"/>
                  <a:cs typeface="Malgun Gothic"/>
                  <a:sym typeface="Malgun Gothic"/>
                </a:rPr>
                <a:t> </a:t>
              </a:r>
              <a:r>
                <a:rPr lang="ko-KR" sz="1200" b="1" i="0" u="none" strike="noStrike" cap="none" dirty="0" err="1">
                  <a:solidFill>
                    <a:schemeClr val="dk1"/>
                  </a:solidFill>
                  <a:latin typeface="Malgun Gothic"/>
                  <a:ea typeface="Malgun Gothic"/>
                  <a:cs typeface="Malgun Gothic"/>
                  <a:sym typeface="Malgun Gothic"/>
                </a:rPr>
                <a:t>sex</a:t>
              </a:r>
              <a:r>
                <a:rPr lang="ko-KR" sz="1200" b="1" i="0" u="none" strike="noStrike" cap="none" dirty="0">
                  <a:solidFill>
                    <a:schemeClr val="dk1"/>
                  </a:solidFill>
                  <a:latin typeface="Malgun Gothic"/>
                  <a:ea typeface="Malgun Gothic"/>
                  <a:cs typeface="Malgun Gothic"/>
                  <a:sym typeface="Malgun Gothic"/>
                </a:rPr>
                <a:t>, </a:t>
              </a:r>
              <a:r>
                <a:rPr lang="ko-KR" sz="1200" b="1" i="0" u="none" strike="noStrike" cap="none" dirty="0" err="1">
                  <a:solidFill>
                    <a:schemeClr val="dk1"/>
                  </a:solidFill>
                  <a:latin typeface="Malgun Gothic"/>
                  <a:ea typeface="Malgun Gothic"/>
                  <a:cs typeface="Malgun Gothic"/>
                  <a:sym typeface="Malgun Gothic"/>
                </a:rPr>
                <a:t>weight</a:t>
              </a:r>
              <a:endParaRPr sz="1200" b="1" i="0" u="none" strike="noStrike" cap="none" dirty="0">
                <a:solidFill>
                  <a:schemeClr val="dk1"/>
                </a:solidFill>
                <a:latin typeface="Malgun Gothic"/>
                <a:ea typeface="Malgun Gothic"/>
                <a:cs typeface="Malgun Gothic"/>
                <a:sym typeface="Malgun Gothic"/>
              </a:endParaRPr>
            </a:p>
          </p:txBody>
        </p:sp>
        <p:pic>
          <p:nvPicPr>
            <p:cNvPr id="15" name="Google Shape;860;p62">
              <a:extLst>
                <a:ext uri="{FF2B5EF4-FFF2-40B4-BE49-F238E27FC236}">
                  <a16:creationId xmlns:a16="http://schemas.microsoft.com/office/drawing/2014/main" id="{462F2EC7-685B-B2F8-A28E-EB2C78280909}"/>
                </a:ext>
              </a:extLst>
            </p:cNvPr>
            <p:cNvPicPr preferRelativeResize="0"/>
            <p:nvPr/>
          </p:nvPicPr>
          <p:blipFill>
            <a:blip r:embed="rId3">
              <a:alphaModFix/>
            </a:blip>
            <a:stretch>
              <a:fillRect/>
            </a:stretch>
          </p:blipFill>
          <p:spPr>
            <a:xfrm>
              <a:off x="1664724" y="4984865"/>
              <a:ext cx="1446752" cy="926825"/>
            </a:xfrm>
            <a:prstGeom prst="rect">
              <a:avLst/>
            </a:prstGeom>
            <a:noFill/>
            <a:ln>
              <a:noFill/>
            </a:ln>
          </p:spPr>
        </p:pic>
        <p:pic>
          <p:nvPicPr>
            <p:cNvPr id="16" name="그림 15">
              <a:extLst>
                <a:ext uri="{FF2B5EF4-FFF2-40B4-BE49-F238E27FC236}">
                  <a16:creationId xmlns:a16="http://schemas.microsoft.com/office/drawing/2014/main" id="{D62C21E4-F966-B825-6C0D-80A1169AF181}"/>
                </a:ext>
              </a:extLst>
            </p:cNvPr>
            <p:cNvPicPr>
              <a:picLocks noChangeAspect="1"/>
            </p:cNvPicPr>
            <p:nvPr/>
          </p:nvPicPr>
          <p:blipFill>
            <a:blip r:embed="rId2"/>
            <a:stretch>
              <a:fillRect/>
            </a:stretch>
          </p:blipFill>
          <p:spPr>
            <a:xfrm>
              <a:off x="5653584" y="2957359"/>
              <a:ext cx="595044" cy="397668"/>
            </a:xfrm>
            <a:prstGeom prst="rect">
              <a:avLst/>
            </a:prstGeom>
          </p:spPr>
        </p:pic>
        <p:pic>
          <p:nvPicPr>
            <p:cNvPr id="17" name="그림 16">
              <a:extLst>
                <a:ext uri="{FF2B5EF4-FFF2-40B4-BE49-F238E27FC236}">
                  <a16:creationId xmlns:a16="http://schemas.microsoft.com/office/drawing/2014/main" id="{EC6ED9FB-DF20-11FA-CA26-15A75ADB028D}"/>
                </a:ext>
              </a:extLst>
            </p:cNvPr>
            <p:cNvPicPr>
              <a:picLocks noChangeAspect="1"/>
            </p:cNvPicPr>
            <p:nvPr/>
          </p:nvPicPr>
          <p:blipFill>
            <a:blip r:embed="rId2"/>
            <a:stretch>
              <a:fillRect/>
            </a:stretch>
          </p:blipFill>
          <p:spPr>
            <a:xfrm>
              <a:off x="5653450" y="3507427"/>
              <a:ext cx="595044" cy="397668"/>
            </a:xfrm>
            <a:prstGeom prst="rect">
              <a:avLst/>
            </a:prstGeom>
          </p:spPr>
        </p:pic>
        <p:pic>
          <p:nvPicPr>
            <p:cNvPr id="18" name="그림 17">
              <a:extLst>
                <a:ext uri="{FF2B5EF4-FFF2-40B4-BE49-F238E27FC236}">
                  <a16:creationId xmlns:a16="http://schemas.microsoft.com/office/drawing/2014/main" id="{ADD9F0CA-E2AD-F480-C2E7-2951F71628DF}"/>
                </a:ext>
              </a:extLst>
            </p:cNvPr>
            <p:cNvPicPr>
              <a:picLocks noChangeAspect="1"/>
            </p:cNvPicPr>
            <p:nvPr/>
          </p:nvPicPr>
          <p:blipFill>
            <a:blip r:embed="rId2"/>
            <a:stretch>
              <a:fillRect/>
            </a:stretch>
          </p:blipFill>
          <p:spPr>
            <a:xfrm>
              <a:off x="6437015" y="4071783"/>
              <a:ext cx="595044" cy="397668"/>
            </a:xfrm>
            <a:prstGeom prst="rect">
              <a:avLst/>
            </a:prstGeom>
          </p:spPr>
        </p:pic>
        <p:pic>
          <p:nvPicPr>
            <p:cNvPr id="19" name="그림 18">
              <a:extLst>
                <a:ext uri="{FF2B5EF4-FFF2-40B4-BE49-F238E27FC236}">
                  <a16:creationId xmlns:a16="http://schemas.microsoft.com/office/drawing/2014/main" id="{CEE8507E-4F2E-12F3-4956-B10D12E8180B}"/>
                </a:ext>
              </a:extLst>
            </p:cNvPr>
            <p:cNvPicPr>
              <a:picLocks noChangeAspect="1"/>
            </p:cNvPicPr>
            <p:nvPr/>
          </p:nvPicPr>
          <p:blipFill>
            <a:blip r:embed="rId2"/>
            <a:stretch>
              <a:fillRect/>
            </a:stretch>
          </p:blipFill>
          <p:spPr>
            <a:xfrm>
              <a:off x="6429603" y="3512628"/>
              <a:ext cx="595044" cy="397668"/>
            </a:xfrm>
            <a:prstGeom prst="rect">
              <a:avLst/>
            </a:prstGeom>
          </p:spPr>
        </p:pic>
        <p:pic>
          <p:nvPicPr>
            <p:cNvPr id="20" name="그림 19">
              <a:extLst>
                <a:ext uri="{FF2B5EF4-FFF2-40B4-BE49-F238E27FC236}">
                  <a16:creationId xmlns:a16="http://schemas.microsoft.com/office/drawing/2014/main" id="{E005E533-48EE-D18A-CAEF-3787EDDDA3D4}"/>
                </a:ext>
              </a:extLst>
            </p:cNvPr>
            <p:cNvPicPr>
              <a:picLocks noChangeAspect="1"/>
            </p:cNvPicPr>
            <p:nvPr/>
          </p:nvPicPr>
          <p:blipFill>
            <a:blip r:embed="rId2"/>
            <a:stretch>
              <a:fillRect/>
            </a:stretch>
          </p:blipFill>
          <p:spPr>
            <a:xfrm>
              <a:off x="5653450" y="4057495"/>
              <a:ext cx="595044" cy="397668"/>
            </a:xfrm>
            <a:prstGeom prst="rect">
              <a:avLst/>
            </a:prstGeom>
          </p:spPr>
        </p:pic>
        <p:pic>
          <p:nvPicPr>
            <p:cNvPr id="21" name="그림 20">
              <a:extLst>
                <a:ext uri="{FF2B5EF4-FFF2-40B4-BE49-F238E27FC236}">
                  <a16:creationId xmlns:a16="http://schemas.microsoft.com/office/drawing/2014/main" id="{7350FFEC-DCAB-F615-6A32-18BC55484EEC}"/>
                </a:ext>
              </a:extLst>
            </p:cNvPr>
            <p:cNvPicPr>
              <a:picLocks noChangeAspect="1"/>
            </p:cNvPicPr>
            <p:nvPr/>
          </p:nvPicPr>
          <p:blipFill>
            <a:blip r:embed="rId2"/>
            <a:stretch>
              <a:fillRect/>
            </a:stretch>
          </p:blipFill>
          <p:spPr>
            <a:xfrm>
              <a:off x="6437015" y="2969703"/>
              <a:ext cx="595044" cy="397668"/>
            </a:xfrm>
            <a:prstGeom prst="rect">
              <a:avLst/>
            </a:prstGeom>
          </p:spPr>
        </p:pic>
        <p:sp>
          <p:nvSpPr>
            <p:cNvPr id="22" name="Google Shape;857;p62">
              <a:extLst>
                <a:ext uri="{FF2B5EF4-FFF2-40B4-BE49-F238E27FC236}">
                  <a16:creationId xmlns:a16="http://schemas.microsoft.com/office/drawing/2014/main" id="{4378BBCF-4BC7-CC49-3410-7CEE624875F2}"/>
                </a:ext>
              </a:extLst>
            </p:cNvPr>
            <p:cNvSpPr txBox="1"/>
            <p:nvPr/>
          </p:nvSpPr>
          <p:spPr>
            <a:xfrm>
              <a:off x="5650800" y="2420322"/>
              <a:ext cx="1381259" cy="397668"/>
            </a:xfrm>
            <a:prstGeom prst="rect">
              <a:avLst/>
            </a:prstGeom>
            <a:solidFill>
              <a:srgbClr val="D9D9D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B0F0"/>
                </a:buClr>
                <a:buSzPts val="1800"/>
                <a:buFont typeface="Arial"/>
                <a:buNone/>
              </a:pPr>
              <a:r>
                <a:rPr lang="ko-KR" sz="1200" b="1" i="0" u="none" strike="noStrike" cap="none" dirty="0">
                  <a:solidFill>
                    <a:schemeClr val="dk1"/>
                  </a:solidFill>
                  <a:latin typeface="Malgun Gothic"/>
                  <a:ea typeface="Malgun Gothic"/>
                  <a:cs typeface="Malgun Gothic"/>
                  <a:sym typeface="Malgun Gothic"/>
                </a:rPr>
                <a:t>6주령 </a:t>
              </a:r>
              <a:r>
                <a:rPr lang="ko-KR" sz="1200" b="1" i="0" u="none" strike="noStrike" cap="none" dirty="0" err="1">
                  <a:solidFill>
                    <a:schemeClr val="dk1"/>
                  </a:solidFill>
                  <a:latin typeface="Malgun Gothic"/>
                  <a:ea typeface="Malgun Gothic"/>
                  <a:cs typeface="Malgun Gothic"/>
                  <a:sym typeface="Malgun Gothic"/>
                </a:rPr>
                <a:t>gPig</a:t>
              </a:r>
              <a:endParaRPr sz="1200" b="1" i="0" u="none" strike="noStrike" cap="none" dirty="0">
                <a:solidFill>
                  <a:schemeClr val="dk1"/>
                </a:solidFill>
                <a:latin typeface="Malgun Gothic"/>
                <a:ea typeface="Malgun Gothic"/>
                <a:cs typeface="Malgun Gothic"/>
                <a:sym typeface="Malgun Gothic"/>
              </a:endParaRPr>
            </a:p>
            <a:p>
              <a:pPr marL="0" marR="0" lvl="0" indent="0" algn="ctr" rtl="0">
                <a:lnSpc>
                  <a:spcPct val="100000"/>
                </a:lnSpc>
                <a:spcBef>
                  <a:spcPts val="0"/>
                </a:spcBef>
                <a:spcAft>
                  <a:spcPts val="0"/>
                </a:spcAft>
                <a:buClr>
                  <a:srgbClr val="00B0F0"/>
                </a:buClr>
                <a:buSzPts val="1800"/>
                <a:buFont typeface="Arial"/>
                <a:buNone/>
              </a:pPr>
              <a:r>
                <a:rPr lang="ko-KR" sz="1200" b="1" i="0" u="none" strike="noStrike" cap="none" dirty="0" err="1">
                  <a:solidFill>
                    <a:schemeClr val="dk1"/>
                  </a:solidFill>
                  <a:latin typeface="Malgun Gothic"/>
                  <a:ea typeface="Malgun Gothic"/>
                  <a:cs typeface="Malgun Gothic"/>
                  <a:sym typeface="Malgun Gothic"/>
                </a:rPr>
                <a:t>Same</a:t>
              </a:r>
              <a:r>
                <a:rPr lang="ko-KR" sz="1200" b="1" i="0" u="none" strike="noStrike" cap="none" dirty="0">
                  <a:solidFill>
                    <a:schemeClr val="dk1"/>
                  </a:solidFill>
                  <a:latin typeface="Malgun Gothic"/>
                  <a:ea typeface="Malgun Gothic"/>
                  <a:cs typeface="Malgun Gothic"/>
                  <a:sym typeface="Malgun Gothic"/>
                </a:rPr>
                <a:t> </a:t>
              </a:r>
              <a:r>
                <a:rPr lang="ko-KR" sz="1200" b="1" i="0" u="none" strike="noStrike" cap="none" dirty="0" err="1">
                  <a:solidFill>
                    <a:schemeClr val="dk1"/>
                  </a:solidFill>
                  <a:latin typeface="Malgun Gothic"/>
                  <a:ea typeface="Malgun Gothic"/>
                  <a:cs typeface="Malgun Gothic"/>
                  <a:sym typeface="Malgun Gothic"/>
                </a:rPr>
                <a:t>sex</a:t>
              </a:r>
              <a:r>
                <a:rPr lang="ko-KR" sz="1200" b="1" i="0" u="none" strike="noStrike" cap="none" dirty="0">
                  <a:solidFill>
                    <a:schemeClr val="dk1"/>
                  </a:solidFill>
                  <a:latin typeface="Malgun Gothic"/>
                  <a:ea typeface="Malgun Gothic"/>
                  <a:cs typeface="Malgun Gothic"/>
                  <a:sym typeface="Malgun Gothic"/>
                </a:rPr>
                <a:t>, </a:t>
              </a:r>
              <a:r>
                <a:rPr lang="ko-KR" sz="1200" b="1" i="0" u="none" strike="noStrike" cap="none" dirty="0" err="1">
                  <a:solidFill>
                    <a:schemeClr val="dk1"/>
                  </a:solidFill>
                  <a:latin typeface="Malgun Gothic"/>
                  <a:ea typeface="Malgun Gothic"/>
                  <a:cs typeface="Malgun Gothic"/>
                  <a:sym typeface="Malgun Gothic"/>
                </a:rPr>
                <a:t>weight</a:t>
              </a:r>
              <a:endParaRPr sz="1200" b="1" i="0" u="none" strike="noStrike" cap="none" dirty="0">
                <a:solidFill>
                  <a:schemeClr val="dk1"/>
                </a:solidFill>
                <a:latin typeface="Malgun Gothic"/>
                <a:ea typeface="Malgun Gothic"/>
                <a:cs typeface="Malgun Gothic"/>
                <a:sym typeface="Malgun Gothic"/>
              </a:endParaRPr>
            </a:p>
          </p:txBody>
        </p:sp>
        <p:cxnSp>
          <p:nvCxnSpPr>
            <p:cNvPr id="24" name="직선 화살표 연결선 23">
              <a:extLst>
                <a:ext uri="{FF2B5EF4-FFF2-40B4-BE49-F238E27FC236}">
                  <a16:creationId xmlns:a16="http://schemas.microsoft.com/office/drawing/2014/main" id="{B543C6E2-3C2E-65C2-43E4-0E5D76965F1B}"/>
                </a:ext>
              </a:extLst>
            </p:cNvPr>
            <p:cNvCxnSpPr/>
            <p:nvPr/>
          </p:nvCxnSpPr>
          <p:spPr>
            <a:xfrm>
              <a:off x="3824588" y="3507427"/>
              <a:ext cx="13762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67FACCC-382F-ACB5-C924-90E60B8C4194}"/>
                </a:ext>
              </a:extLst>
            </p:cNvPr>
            <p:cNvSpPr txBox="1"/>
            <p:nvPr/>
          </p:nvSpPr>
          <p:spPr>
            <a:xfrm>
              <a:off x="4600800" y="5573847"/>
              <a:ext cx="3653564" cy="307777"/>
            </a:xfrm>
            <a:prstGeom prst="rect">
              <a:avLst/>
            </a:prstGeom>
            <a:noFill/>
          </p:spPr>
          <p:txBody>
            <a:bodyPr wrap="none" rtlCol="0">
              <a:spAutoFit/>
            </a:bodyPr>
            <a:lstStyle/>
            <a:p>
              <a:r>
                <a:rPr lang="en-US" altLang="ko-KR" dirty="0"/>
                <a:t>Biological</a:t>
              </a:r>
              <a:r>
                <a:rPr lang="ko-KR" altLang="en-US" dirty="0"/>
                <a:t> </a:t>
              </a:r>
              <a:r>
                <a:rPr lang="en-US" altLang="ko-KR" dirty="0"/>
                <a:t>replication + Technical replication</a:t>
              </a:r>
              <a:endParaRPr lang="ko-KR" altLang="en-US" dirty="0"/>
            </a:p>
          </p:txBody>
        </p:sp>
        <p:pic>
          <p:nvPicPr>
            <p:cNvPr id="23" name="그림 22">
              <a:extLst>
                <a:ext uri="{FF2B5EF4-FFF2-40B4-BE49-F238E27FC236}">
                  <a16:creationId xmlns:a16="http://schemas.microsoft.com/office/drawing/2014/main" id="{181FBF6C-A12B-9197-5554-8257370B39F4}"/>
                </a:ext>
              </a:extLst>
            </p:cNvPr>
            <p:cNvPicPr>
              <a:picLocks noChangeAspect="1"/>
            </p:cNvPicPr>
            <p:nvPr/>
          </p:nvPicPr>
          <p:blipFill>
            <a:blip r:embed="rId4"/>
            <a:stretch>
              <a:fillRect/>
            </a:stretch>
          </p:blipFill>
          <p:spPr>
            <a:xfrm>
              <a:off x="5108904" y="1298733"/>
              <a:ext cx="541896" cy="545659"/>
            </a:xfrm>
            <a:prstGeom prst="rect">
              <a:avLst/>
            </a:prstGeom>
          </p:spPr>
        </p:pic>
        <p:pic>
          <p:nvPicPr>
            <p:cNvPr id="28" name="그림 27">
              <a:extLst>
                <a:ext uri="{FF2B5EF4-FFF2-40B4-BE49-F238E27FC236}">
                  <a16:creationId xmlns:a16="http://schemas.microsoft.com/office/drawing/2014/main" id="{7E23A2A4-2F96-67D6-9190-F5908EB01584}"/>
                </a:ext>
              </a:extLst>
            </p:cNvPr>
            <p:cNvPicPr>
              <a:picLocks noChangeAspect="1"/>
            </p:cNvPicPr>
            <p:nvPr/>
          </p:nvPicPr>
          <p:blipFill>
            <a:blip r:embed="rId5"/>
            <a:stretch>
              <a:fillRect/>
            </a:stretch>
          </p:blipFill>
          <p:spPr>
            <a:xfrm>
              <a:off x="3508192" y="1271550"/>
              <a:ext cx="1744712" cy="578824"/>
            </a:xfrm>
            <a:prstGeom prst="rect">
              <a:avLst/>
            </a:prstGeom>
          </p:spPr>
        </p:pic>
        <p:cxnSp>
          <p:nvCxnSpPr>
            <p:cNvPr id="30" name="직선 화살표 연결선 29">
              <a:extLst>
                <a:ext uri="{FF2B5EF4-FFF2-40B4-BE49-F238E27FC236}">
                  <a16:creationId xmlns:a16="http://schemas.microsoft.com/office/drawing/2014/main" id="{A56AD992-2AA5-887F-A2A3-6266D0425625}"/>
                </a:ext>
              </a:extLst>
            </p:cNvPr>
            <p:cNvCxnSpPr>
              <a:stCxn id="28" idx="2"/>
              <a:endCxn id="14" idx="0"/>
            </p:cNvCxnSpPr>
            <p:nvPr/>
          </p:nvCxnSpPr>
          <p:spPr>
            <a:xfrm flipH="1">
              <a:off x="2445434" y="1850374"/>
              <a:ext cx="1935114" cy="562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84214F3E-9598-DAA6-A2BA-2AA96B04C54F}"/>
                </a:ext>
              </a:extLst>
            </p:cNvPr>
            <p:cNvCxnSpPr>
              <a:stCxn id="28" idx="2"/>
              <a:endCxn id="22" idx="0"/>
            </p:cNvCxnSpPr>
            <p:nvPr/>
          </p:nvCxnSpPr>
          <p:spPr>
            <a:xfrm>
              <a:off x="4380548" y="1850374"/>
              <a:ext cx="1960882" cy="569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358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왜 지금???; 데이터과학이 부상한 걸까?</a:t>
            </a:r>
            <a:endParaRPr/>
          </a:p>
        </p:txBody>
      </p:sp>
      <p:sp>
        <p:nvSpPr>
          <p:cNvPr id="84" name="Google Shape;84;p1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85" name="Google Shape;85;p1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6</a:t>
            </a:fld>
            <a:endParaRPr/>
          </a:p>
        </p:txBody>
      </p:sp>
      <p:sp>
        <p:nvSpPr>
          <p:cNvPr id="86" name="Google Shape;86;p13"/>
          <p:cNvSpPr txBox="1">
            <a:spLocks noGrp="1"/>
          </p:cNvSpPr>
          <p:nvPr>
            <p:ph type="body" idx="4294967295"/>
          </p:nvPr>
        </p:nvSpPr>
        <p:spPr>
          <a:xfrm>
            <a:off x="315300" y="1110000"/>
            <a:ext cx="8513400" cy="49710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현황: 우리의 삶은 여러 측면에서 모든 활동이 기록되고 있다.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과학 발전으로, 쇼핑, 커뮤니케이션, 뉴스읽기, 음악감상, 정보검색, 의사표현과 같은 온라인 활동(SNS)이 기록되고 있다.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저비용의 컴퓨터 처리 능력</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오프라인 활동도 데이터화가 시작되었다.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b="1">
                <a:latin typeface="Malgun Gothic"/>
                <a:ea typeface="Malgun Gothic"/>
                <a:cs typeface="Malgun Gothic"/>
                <a:sym typeface="Malgun Gothic"/>
              </a:rPr>
              <a:t>이러한 현상은 인간이라는 하나의 종으로서 우리 자신에 대해서 배우게 될 것이 많을 것이다.</a:t>
            </a:r>
            <a:endParaRPr b="1">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데이터의 특징: 이러한 데이터는, 금융, 의료, 약제, 생명공학, 사회복지, 정부, 교육, 소매업 등 거의 모든 분야이다. </a:t>
            </a:r>
            <a:endParaRPr b="1">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데이터의 크기가 “</a:t>
            </a:r>
            <a:r>
              <a:rPr lang="ko-KR" b="1">
                <a:latin typeface="Malgun Gothic"/>
                <a:ea typeface="Malgun Gothic"/>
                <a:cs typeface="Malgun Gothic"/>
                <a:sym typeface="Malgun Gothic"/>
              </a:rPr>
              <a:t>Big</a:t>
            </a:r>
            <a:r>
              <a:rPr lang="ko-KR">
                <a:latin typeface="Malgun Gothic"/>
                <a:ea typeface="Malgun Gothic"/>
                <a:cs typeface="Malgun Gothic"/>
                <a:sym typeface="Malgun Gothic"/>
              </a:rPr>
              <a:t>” 이다.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 생산 자체가 거의 “</a:t>
            </a:r>
            <a:r>
              <a:rPr lang="ko-KR" b="1">
                <a:latin typeface="Malgun Gothic"/>
                <a:ea typeface="Malgun Gothic"/>
                <a:cs typeface="Malgun Gothic"/>
                <a:sym typeface="Malgun Gothic"/>
              </a:rPr>
              <a:t>실시간</a:t>
            </a:r>
            <a:r>
              <a:rPr lang="ko-KR">
                <a:latin typeface="Malgun Gothic"/>
                <a:ea typeface="Malgun Gothic"/>
                <a:cs typeface="Malgun Gothic"/>
                <a:sym typeface="Malgun Gothic"/>
              </a:rPr>
              <a:t>”으로 만들어 진다. 즉, 데이터 상품의 소재가 된다(아마존 추천 시스템, 페이스북 친구 추천 등)</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정부가 “</a:t>
            </a:r>
            <a:r>
              <a:rPr lang="ko-KR" b="1">
                <a:latin typeface="Malgun Gothic"/>
                <a:ea typeface="Malgun Gothic"/>
                <a:cs typeface="Malgun Gothic"/>
                <a:sym typeface="Malgun Gothic"/>
              </a:rPr>
              <a:t>데이터 기반 정책</a:t>
            </a:r>
            <a:r>
              <a:rPr lang="ko-KR">
                <a:latin typeface="Malgun Gothic"/>
                <a:ea typeface="Malgun Gothic"/>
                <a:cs typeface="Malgun Gothic"/>
                <a:sym typeface="Malgun Gothic"/>
              </a:rPr>
              <a:t>”을 이끈다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이는 인간의 행동이 제품을 바꾸고, 다시 제품이 인간의 행동을 바꾸는 문화적 순환이 시작되었음을 의미한다.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b="1">
                <a:latin typeface="Malgun Gothic"/>
                <a:ea typeface="Malgun Gothic"/>
                <a:cs typeface="Malgun Gothic"/>
                <a:sym typeface="Malgun Gothic"/>
              </a:rPr>
              <a:t>데이터를 가진 사람들이 가져야할 윤리적이고 기술적인 책임을 생각해 보아야 한다.</a:t>
            </a:r>
            <a:endParaRPr b="1">
              <a:latin typeface="Malgun Gothic"/>
              <a:ea typeface="Malgun Gothic"/>
              <a:cs typeface="Malgun Gothic"/>
              <a:sym typeface="Malgun Gothic"/>
            </a:endParaRPr>
          </a:p>
        </p:txBody>
      </p:sp>
      <p:sp>
        <p:nvSpPr>
          <p:cNvPr id="87" name="Google Shape;87;p13"/>
          <p:cNvSpPr txBox="1"/>
          <p:nvPr/>
        </p:nvSpPr>
        <p:spPr>
          <a:xfrm>
            <a:off x="5742125" y="2014200"/>
            <a:ext cx="29757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2800"/>
              <a:buFont typeface="Arial"/>
              <a:buNone/>
            </a:pPr>
            <a:r>
              <a:rPr lang="ko-KR" sz="2500" b="1" i="0" u="none" strike="noStrike" cap="none">
                <a:solidFill>
                  <a:schemeClr val="dk1"/>
                </a:solidFill>
                <a:latin typeface="Malgun Gothic"/>
                <a:ea typeface="Malgun Gothic"/>
                <a:cs typeface="Malgun Gothic"/>
                <a:sym typeface="Malgun Gothic"/>
              </a:rPr>
              <a:t>기술의 융합!!!</a:t>
            </a:r>
            <a:endParaRPr sz="2500" b="1" i="0" u="none" strike="noStrike" cap="none">
              <a:solidFill>
                <a:schemeClr val="dk1"/>
              </a:solidFill>
              <a:latin typeface="Malgun Gothic"/>
              <a:ea typeface="Malgun Gothic"/>
              <a:cs typeface="Malgun Gothic"/>
              <a:sym typeface="Malgun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53C59B6-DB01-067B-1879-760C40126A95}"/>
              </a:ext>
            </a:extLst>
          </p:cNvPr>
          <p:cNvSpPr>
            <a:spLocks noGrp="1"/>
          </p:cNvSpPr>
          <p:nvPr>
            <p:ph type="title"/>
          </p:nvPr>
        </p:nvSpPr>
        <p:spPr/>
        <p:txBody>
          <a:bodyPr/>
          <a:lstStyle/>
          <a:p>
            <a:r>
              <a:rPr lang="ko-KR" altLang="en-US" dirty="0"/>
              <a:t>허위 반복의 또 다른 예</a:t>
            </a:r>
          </a:p>
        </p:txBody>
      </p:sp>
      <p:sp>
        <p:nvSpPr>
          <p:cNvPr id="3" name="부제목 2">
            <a:extLst>
              <a:ext uri="{FF2B5EF4-FFF2-40B4-BE49-F238E27FC236}">
                <a16:creationId xmlns:a16="http://schemas.microsoft.com/office/drawing/2014/main" id="{78A57A62-2A58-187C-8B14-88FDB37D0F57}"/>
              </a:ext>
            </a:extLst>
          </p:cNvPr>
          <p:cNvSpPr>
            <a:spLocks noGrp="1"/>
          </p:cNvSpPr>
          <p:nvPr>
            <p:ph type="subTitle" idx="1"/>
          </p:nvPr>
        </p:nvSpPr>
        <p:spPr/>
        <p:txBody>
          <a:bodyPr/>
          <a:lstStyle/>
          <a:p>
            <a:endParaRPr lang="ko-KR" altLang="en-US"/>
          </a:p>
        </p:txBody>
      </p:sp>
      <p:sp>
        <p:nvSpPr>
          <p:cNvPr id="4" name="슬라이드 번호 개체 틀 3">
            <a:extLst>
              <a:ext uri="{FF2B5EF4-FFF2-40B4-BE49-F238E27FC236}">
                <a16:creationId xmlns:a16="http://schemas.microsoft.com/office/drawing/2014/main" id="{47DBC219-9D57-49C8-723E-4F55DD5B220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ko-KR" smtClean="0"/>
              <a:t>60</a:t>
            </a:fld>
            <a:endParaRPr lang="ko-KR" altLang="en-US"/>
          </a:p>
        </p:txBody>
      </p:sp>
      <p:sp>
        <p:nvSpPr>
          <p:cNvPr id="5" name="TextBox 4">
            <a:extLst>
              <a:ext uri="{FF2B5EF4-FFF2-40B4-BE49-F238E27FC236}">
                <a16:creationId xmlns:a16="http://schemas.microsoft.com/office/drawing/2014/main" id="{AF105A99-BE95-E687-5150-5676382AEFF3}"/>
              </a:ext>
            </a:extLst>
          </p:cNvPr>
          <p:cNvSpPr txBox="1"/>
          <p:nvPr/>
        </p:nvSpPr>
        <p:spPr>
          <a:xfrm>
            <a:off x="525599" y="1281600"/>
            <a:ext cx="8181253" cy="307777"/>
          </a:xfrm>
          <a:prstGeom prst="rect">
            <a:avLst/>
          </a:prstGeom>
          <a:noFill/>
        </p:spPr>
        <p:txBody>
          <a:bodyPr wrap="square" rtlCol="0">
            <a:spAutoFit/>
          </a:bodyPr>
          <a:lstStyle/>
          <a:p>
            <a:pPr marL="285750" indent="-285750" algn="l">
              <a:buFont typeface="Wingdings" panose="05000000000000000000" pitchFamily="2" charset="2"/>
              <a:buChar char="§"/>
            </a:pPr>
            <a:r>
              <a:rPr lang="ko-KR" altLang="en-US" dirty="0"/>
              <a:t>허위반복</a:t>
            </a:r>
            <a:r>
              <a:rPr lang="en-US" altLang="ko-KR" dirty="0"/>
              <a:t>: </a:t>
            </a:r>
            <a:r>
              <a:rPr lang="ko-KR" altLang="en-US" dirty="0"/>
              <a:t>실제로 반복이 없지만 반복이 있는 것처럼 허위적으로 보이는 실험 설계</a:t>
            </a:r>
            <a:r>
              <a:rPr lang="en-US" altLang="ko-KR" dirty="0"/>
              <a:t>(</a:t>
            </a:r>
            <a:r>
              <a:rPr lang="ko-KR" altLang="en-US" dirty="0"/>
              <a:t>좋지 않은 설계</a:t>
            </a:r>
            <a:r>
              <a:rPr lang="en-US" altLang="ko-KR" dirty="0"/>
              <a:t>)</a:t>
            </a:r>
          </a:p>
        </p:txBody>
      </p:sp>
      <p:sp>
        <p:nvSpPr>
          <p:cNvPr id="7" name="TextBox 6">
            <a:extLst>
              <a:ext uri="{FF2B5EF4-FFF2-40B4-BE49-F238E27FC236}">
                <a16:creationId xmlns:a16="http://schemas.microsoft.com/office/drawing/2014/main" id="{4B1CCD61-512C-E136-1D39-ECDD7ABF272C}"/>
              </a:ext>
            </a:extLst>
          </p:cNvPr>
          <p:cNvSpPr txBox="1"/>
          <p:nvPr/>
        </p:nvSpPr>
        <p:spPr>
          <a:xfrm>
            <a:off x="525598" y="1760877"/>
            <a:ext cx="8092802" cy="2246769"/>
          </a:xfrm>
          <a:prstGeom prst="rect">
            <a:avLst/>
          </a:prstGeom>
          <a:noFill/>
        </p:spPr>
        <p:txBody>
          <a:bodyPr wrap="square">
            <a:spAutoFit/>
          </a:bodyPr>
          <a:lstStyle/>
          <a:p>
            <a:pPr marL="285750" indent="-285750" algn="l">
              <a:buFont typeface="Wingdings" panose="05000000000000000000" pitchFamily="2" charset="2"/>
              <a:buChar char="§"/>
            </a:pPr>
            <a:r>
              <a:rPr lang="ko-KR" altLang="en-US" dirty="0"/>
              <a:t>한 어류 과학자의 가설</a:t>
            </a:r>
            <a:r>
              <a:rPr lang="en-US" altLang="ko-KR" dirty="0"/>
              <a:t>: </a:t>
            </a:r>
            <a:r>
              <a:rPr lang="ko-KR" altLang="en-US" dirty="0"/>
              <a:t>참새우에게 비타민 </a:t>
            </a:r>
            <a:r>
              <a:rPr lang="en-US" altLang="ko-KR" dirty="0"/>
              <a:t>A</a:t>
            </a:r>
            <a:r>
              <a:rPr lang="ko-KR" altLang="en-US" dirty="0"/>
              <a:t>를 과잉 공급하면 성장률이 증가할 것이라고 가정</a:t>
            </a:r>
            <a:endParaRPr lang="en-US" altLang="ko-KR" dirty="0"/>
          </a:p>
          <a:p>
            <a:pPr marL="285750" lvl="1" indent="-285750">
              <a:buFont typeface="Wingdings" panose="05000000000000000000" pitchFamily="2" charset="2"/>
              <a:buChar char="§"/>
            </a:pPr>
            <a:r>
              <a:rPr lang="ko-KR" altLang="en-US" dirty="0"/>
              <a:t>실험에 대한 반복이 필요한 것을 인식했고</a:t>
            </a:r>
            <a:r>
              <a:rPr lang="en-US" altLang="ko-KR" dirty="0"/>
              <a:t>, </a:t>
            </a:r>
            <a:r>
              <a:rPr lang="ko-KR" altLang="en-US" dirty="0"/>
              <a:t>두개의 처리 양어장을 설치하고 각각 같은 부화장에서 성장한 비슷한 무계와 나이를 갖는 같은 종의 </a:t>
            </a:r>
            <a:r>
              <a:rPr lang="ko-KR" altLang="en-US" dirty="0" err="1"/>
              <a:t>참새우</a:t>
            </a:r>
            <a:r>
              <a:rPr lang="ko-KR" altLang="en-US" dirty="0"/>
              <a:t> </a:t>
            </a:r>
            <a:r>
              <a:rPr lang="en-US" altLang="ko-KR" dirty="0"/>
              <a:t>1000</a:t>
            </a:r>
            <a:r>
              <a:rPr lang="ko-KR" altLang="en-US" dirty="0"/>
              <a:t>마리를 각각 넣었다</a:t>
            </a:r>
            <a:r>
              <a:rPr lang="en-US" altLang="ko-KR" dirty="0"/>
              <a:t>.</a:t>
            </a:r>
          </a:p>
          <a:p>
            <a:pPr marL="285750" lvl="1" indent="-285750">
              <a:buFont typeface="Wingdings" panose="05000000000000000000" pitchFamily="2" charset="2"/>
              <a:buChar char="§"/>
            </a:pPr>
            <a:r>
              <a:rPr lang="ko-KR" altLang="en-US" dirty="0"/>
              <a:t>임의로 </a:t>
            </a:r>
            <a:r>
              <a:rPr lang="en-US" altLang="ko-KR" dirty="0"/>
              <a:t>A </a:t>
            </a:r>
            <a:r>
              <a:rPr lang="ko-KR" altLang="en-US" dirty="0"/>
              <a:t>양어장에 </a:t>
            </a:r>
            <a:r>
              <a:rPr lang="en-US" altLang="ko-KR" dirty="0"/>
              <a:t>Vit A </a:t>
            </a:r>
            <a:r>
              <a:rPr lang="ko-KR" altLang="en-US" dirty="0"/>
              <a:t>사료</a:t>
            </a:r>
            <a:r>
              <a:rPr lang="en-US" altLang="ko-KR" dirty="0"/>
              <a:t>, </a:t>
            </a:r>
            <a:r>
              <a:rPr lang="ko-KR" altLang="en-US" dirty="0"/>
              <a:t>그리고 </a:t>
            </a:r>
            <a:r>
              <a:rPr lang="en-US" altLang="ko-KR" dirty="0"/>
              <a:t>B</a:t>
            </a:r>
            <a:r>
              <a:rPr lang="ko-KR" altLang="en-US" dirty="0"/>
              <a:t> 양어장에 일반 사료를 처리함</a:t>
            </a:r>
            <a:r>
              <a:rPr lang="en-US" altLang="ko-KR" dirty="0"/>
              <a:t>.</a:t>
            </a:r>
          </a:p>
          <a:p>
            <a:pPr marL="285750" lvl="1" indent="-285750">
              <a:buFont typeface="Wingdings" panose="05000000000000000000" pitchFamily="2" charset="2"/>
              <a:buChar char="§"/>
            </a:pPr>
            <a:r>
              <a:rPr lang="en-US" altLang="ko-KR" dirty="0"/>
              <a:t>6</a:t>
            </a:r>
            <a:r>
              <a:rPr lang="ko-KR" altLang="en-US" dirty="0"/>
              <a:t>개월 후</a:t>
            </a:r>
            <a:r>
              <a:rPr lang="en-US" altLang="ko-KR" dirty="0"/>
              <a:t>, </a:t>
            </a:r>
            <a:r>
              <a:rPr lang="ko-KR" altLang="en-US" dirty="0"/>
              <a:t>참새우를 수확하고 무게를 잰 결과</a:t>
            </a:r>
            <a:r>
              <a:rPr lang="en-US" altLang="ko-KR" dirty="0"/>
              <a:t>, </a:t>
            </a:r>
            <a:r>
              <a:rPr lang="ko-KR" altLang="en-US" dirty="0"/>
              <a:t>평균적으로 </a:t>
            </a:r>
            <a:r>
              <a:rPr lang="en-US" altLang="ko-KR" dirty="0" err="1"/>
              <a:t>VitA</a:t>
            </a:r>
            <a:r>
              <a:rPr lang="ko-KR" altLang="en-US" dirty="0"/>
              <a:t>사료를 급여한 새우가 </a:t>
            </a:r>
            <a:r>
              <a:rPr lang="en-US" altLang="ko-KR" dirty="0"/>
              <a:t>2</a:t>
            </a:r>
            <a:r>
              <a:rPr lang="ko-KR" altLang="en-US" dirty="0"/>
              <a:t>배 무게가 무거웠다</a:t>
            </a:r>
            <a:r>
              <a:rPr lang="en-US" altLang="ko-KR" dirty="0"/>
              <a:t>.</a:t>
            </a:r>
          </a:p>
          <a:p>
            <a:pPr marL="285750" lvl="1" indent="-285750">
              <a:buFont typeface="Wingdings" panose="05000000000000000000" pitchFamily="2" charset="2"/>
              <a:buChar char="§"/>
            </a:pPr>
            <a:r>
              <a:rPr lang="ko-KR" altLang="en-US" dirty="0"/>
              <a:t>이 실험의 결론은</a:t>
            </a:r>
            <a:r>
              <a:rPr lang="en-US" altLang="ko-KR" dirty="0"/>
              <a:t>, </a:t>
            </a:r>
            <a:r>
              <a:rPr lang="en-US" altLang="ko-KR" dirty="0" err="1"/>
              <a:t>VitA</a:t>
            </a:r>
            <a:r>
              <a:rPr lang="en-US" altLang="ko-KR" dirty="0"/>
              <a:t> </a:t>
            </a:r>
            <a:r>
              <a:rPr lang="ko-KR" altLang="en-US" dirty="0"/>
              <a:t>사료 효과도 있지만</a:t>
            </a:r>
            <a:r>
              <a:rPr lang="en-US" altLang="ko-KR" dirty="0"/>
              <a:t>, </a:t>
            </a:r>
            <a:r>
              <a:rPr lang="ko-KR" altLang="en-US" dirty="0"/>
              <a:t>양어장의 효과도 있을 것이다</a:t>
            </a:r>
            <a:r>
              <a:rPr lang="en-US" altLang="ko-KR" dirty="0"/>
              <a:t>.</a:t>
            </a:r>
          </a:p>
          <a:p>
            <a:pPr marL="285750" lvl="1" indent="-285750">
              <a:buFont typeface="Wingdings" panose="05000000000000000000" pitchFamily="2" charset="2"/>
              <a:buChar char="§"/>
            </a:pPr>
            <a:endParaRPr lang="en-US" altLang="ko-KR" dirty="0"/>
          </a:p>
          <a:p>
            <a:pPr marL="285750" lvl="1" indent="-285750">
              <a:buFont typeface="Wingdings" panose="05000000000000000000" pitchFamily="2" charset="2"/>
              <a:buChar char="§"/>
            </a:pPr>
            <a:r>
              <a:rPr lang="ko-KR" altLang="en-US" dirty="0"/>
              <a:t>개선</a:t>
            </a:r>
            <a:r>
              <a:rPr lang="en-US" altLang="ko-KR" dirty="0"/>
              <a:t>: Vit A </a:t>
            </a:r>
            <a:r>
              <a:rPr lang="ko-KR" altLang="en-US" dirty="0"/>
              <a:t>사료</a:t>
            </a:r>
            <a:r>
              <a:rPr lang="en-US" altLang="ko-KR" dirty="0"/>
              <a:t> </a:t>
            </a:r>
            <a:r>
              <a:rPr lang="ko-KR" altLang="en-US" dirty="0"/>
              <a:t>실험구를 임의적으로 양어장 </a:t>
            </a:r>
            <a:r>
              <a:rPr lang="en-US" altLang="ko-KR" dirty="0"/>
              <a:t>5</a:t>
            </a:r>
            <a:r>
              <a:rPr lang="ko-KR" altLang="en-US" dirty="0"/>
              <a:t>개 선택하고</a:t>
            </a:r>
            <a:r>
              <a:rPr lang="en-US" altLang="ko-KR" dirty="0"/>
              <a:t>, </a:t>
            </a:r>
            <a:r>
              <a:rPr lang="ko-KR" altLang="en-US" dirty="0"/>
              <a:t>일반 사료 실험구에도 양어장 </a:t>
            </a:r>
            <a:r>
              <a:rPr lang="en-US" altLang="ko-KR" dirty="0"/>
              <a:t>5</a:t>
            </a:r>
            <a:r>
              <a:rPr lang="ko-KR" altLang="en-US" dirty="0"/>
              <a:t>개를 선택하여</a:t>
            </a:r>
            <a:r>
              <a:rPr lang="en-US" altLang="ko-KR" dirty="0"/>
              <a:t>, </a:t>
            </a:r>
            <a:r>
              <a:rPr lang="ko-KR" altLang="en-US" dirty="0"/>
              <a:t>각 </a:t>
            </a:r>
            <a:r>
              <a:rPr lang="en-US" altLang="ko-KR" dirty="0"/>
              <a:t>200</a:t>
            </a:r>
            <a:r>
              <a:rPr lang="ko-KR" altLang="en-US" dirty="0"/>
              <a:t>마리의 새우를 임의 배치하여 실험</a:t>
            </a:r>
            <a:r>
              <a:rPr lang="en-US" altLang="ko-KR" dirty="0"/>
              <a:t>.</a:t>
            </a:r>
            <a:endParaRPr lang="ko-KR" altLang="en-US" dirty="0"/>
          </a:p>
        </p:txBody>
      </p:sp>
      <p:grpSp>
        <p:nvGrpSpPr>
          <p:cNvPr id="27" name="그룹 26">
            <a:extLst>
              <a:ext uri="{FF2B5EF4-FFF2-40B4-BE49-F238E27FC236}">
                <a16:creationId xmlns:a16="http://schemas.microsoft.com/office/drawing/2014/main" id="{0760364C-D96A-38C5-CFC9-EA8C70654DCA}"/>
              </a:ext>
            </a:extLst>
          </p:cNvPr>
          <p:cNvGrpSpPr/>
          <p:nvPr/>
        </p:nvGrpSpPr>
        <p:grpSpPr>
          <a:xfrm>
            <a:off x="1136028" y="4310111"/>
            <a:ext cx="6871942" cy="1538753"/>
            <a:chOff x="972000" y="4317311"/>
            <a:chExt cx="6871942" cy="1538753"/>
          </a:xfrm>
        </p:grpSpPr>
        <p:sp>
          <p:nvSpPr>
            <p:cNvPr id="8" name="타원 7">
              <a:extLst>
                <a:ext uri="{FF2B5EF4-FFF2-40B4-BE49-F238E27FC236}">
                  <a16:creationId xmlns:a16="http://schemas.microsoft.com/office/drawing/2014/main" id="{7E5271A4-CD84-B42A-D9AF-267FC597B436}"/>
                </a:ext>
              </a:extLst>
            </p:cNvPr>
            <p:cNvSpPr/>
            <p:nvPr/>
          </p:nvSpPr>
          <p:spPr>
            <a:xfrm>
              <a:off x="972000" y="4428000"/>
              <a:ext cx="1094400" cy="590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N=1000</a:t>
              </a:r>
              <a:endParaRPr lang="ko-KR" altLang="en-US" sz="1100" dirty="0"/>
            </a:p>
          </p:txBody>
        </p:sp>
        <p:sp>
          <p:nvSpPr>
            <p:cNvPr id="9" name="타원 8">
              <a:extLst>
                <a:ext uri="{FF2B5EF4-FFF2-40B4-BE49-F238E27FC236}">
                  <a16:creationId xmlns:a16="http://schemas.microsoft.com/office/drawing/2014/main" id="{125C7400-C2F8-AFFC-5365-F410A5D67C19}"/>
                </a:ext>
              </a:extLst>
            </p:cNvPr>
            <p:cNvSpPr/>
            <p:nvPr/>
          </p:nvSpPr>
          <p:spPr>
            <a:xfrm>
              <a:off x="2371200" y="4428000"/>
              <a:ext cx="1094400" cy="5904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N=1000</a:t>
              </a:r>
              <a:endParaRPr lang="ko-KR" altLang="en-US" sz="1100" dirty="0"/>
            </a:p>
          </p:txBody>
        </p:sp>
        <p:sp>
          <p:nvSpPr>
            <p:cNvPr id="10" name="TextBox 9">
              <a:extLst>
                <a:ext uri="{FF2B5EF4-FFF2-40B4-BE49-F238E27FC236}">
                  <a16:creationId xmlns:a16="http://schemas.microsoft.com/office/drawing/2014/main" id="{EEDD80CD-5925-66E2-BD71-01571D9221C0}"/>
                </a:ext>
              </a:extLst>
            </p:cNvPr>
            <p:cNvSpPr txBox="1"/>
            <p:nvPr/>
          </p:nvSpPr>
          <p:spPr>
            <a:xfrm>
              <a:off x="1057374" y="5349600"/>
              <a:ext cx="923651" cy="307777"/>
            </a:xfrm>
            <a:prstGeom prst="rect">
              <a:avLst/>
            </a:prstGeom>
            <a:noFill/>
          </p:spPr>
          <p:txBody>
            <a:bodyPr wrap="none" rtlCol="0">
              <a:spAutoFit/>
            </a:bodyPr>
            <a:lstStyle/>
            <a:p>
              <a:pPr algn="l"/>
              <a:r>
                <a:rPr lang="en-US" altLang="ko-KR" dirty="0" err="1"/>
                <a:t>VitA</a:t>
              </a:r>
              <a:r>
                <a:rPr lang="en-US" altLang="ko-KR" dirty="0"/>
                <a:t> </a:t>
              </a:r>
              <a:r>
                <a:rPr lang="ko-KR" altLang="en-US" dirty="0"/>
                <a:t>사료</a:t>
              </a:r>
            </a:p>
          </p:txBody>
        </p:sp>
        <p:sp>
          <p:nvSpPr>
            <p:cNvPr id="11" name="TextBox 10">
              <a:extLst>
                <a:ext uri="{FF2B5EF4-FFF2-40B4-BE49-F238E27FC236}">
                  <a16:creationId xmlns:a16="http://schemas.microsoft.com/office/drawing/2014/main" id="{461B896B-DC03-F833-B3F1-4EE2B0D339E0}"/>
                </a:ext>
              </a:extLst>
            </p:cNvPr>
            <p:cNvSpPr txBox="1"/>
            <p:nvPr/>
          </p:nvSpPr>
          <p:spPr>
            <a:xfrm>
              <a:off x="2371200" y="5349600"/>
              <a:ext cx="952505" cy="307777"/>
            </a:xfrm>
            <a:prstGeom prst="rect">
              <a:avLst/>
            </a:prstGeom>
            <a:noFill/>
          </p:spPr>
          <p:txBody>
            <a:bodyPr wrap="none" rtlCol="0">
              <a:spAutoFit/>
            </a:bodyPr>
            <a:lstStyle/>
            <a:p>
              <a:pPr algn="l"/>
              <a:r>
                <a:rPr lang="ko-KR" altLang="en-US" dirty="0"/>
                <a:t>일반</a:t>
              </a:r>
              <a:r>
                <a:rPr lang="en-US" altLang="ko-KR" dirty="0"/>
                <a:t> </a:t>
              </a:r>
              <a:r>
                <a:rPr lang="ko-KR" altLang="en-US" dirty="0"/>
                <a:t>사료</a:t>
              </a:r>
            </a:p>
          </p:txBody>
        </p:sp>
        <p:sp>
          <p:nvSpPr>
            <p:cNvPr id="14" name="TextBox 13">
              <a:extLst>
                <a:ext uri="{FF2B5EF4-FFF2-40B4-BE49-F238E27FC236}">
                  <a16:creationId xmlns:a16="http://schemas.microsoft.com/office/drawing/2014/main" id="{DF6EF846-257C-D3EC-AE54-7584F2B8A3E7}"/>
                </a:ext>
              </a:extLst>
            </p:cNvPr>
            <p:cNvSpPr txBox="1"/>
            <p:nvPr/>
          </p:nvSpPr>
          <p:spPr>
            <a:xfrm>
              <a:off x="4959719" y="5548287"/>
              <a:ext cx="923651" cy="307777"/>
            </a:xfrm>
            <a:prstGeom prst="rect">
              <a:avLst/>
            </a:prstGeom>
            <a:noFill/>
          </p:spPr>
          <p:txBody>
            <a:bodyPr wrap="none" rtlCol="0">
              <a:spAutoFit/>
            </a:bodyPr>
            <a:lstStyle/>
            <a:p>
              <a:pPr algn="l"/>
              <a:r>
                <a:rPr lang="en-US" altLang="ko-KR" dirty="0" err="1"/>
                <a:t>VitA</a:t>
              </a:r>
              <a:r>
                <a:rPr lang="en-US" altLang="ko-KR" dirty="0"/>
                <a:t> </a:t>
              </a:r>
              <a:r>
                <a:rPr lang="ko-KR" altLang="en-US" dirty="0"/>
                <a:t>사료</a:t>
              </a:r>
            </a:p>
          </p:txBody>
        </p:sp>
        <p:sp>
          <p:nvSpPr>
            <p:cNvPr id="15" name="TextBox 14">
              <a:extLst>
                <a:ext uri="{FF2B5EF4-FFF2-40B4-BE49-F238E27FC236}">
                  <a16:creationId xmlns:a16="http://schemas.microsoft.com/office/drawing/2014/main" id="{07C224DE-7AB4-596E-1A7F-4EB4D0EFC90D}"/>
                </a:ext>
              </a:extLst>
            </p:cNvPr>
            <p:cNvSpPr txBox="1"/>
            <p:nvPr/>
          </p:nvSpPr>
          <p:spPr>
            <a:xfrm>
              <a:off x="6850453" y="5517664"/>
              <a:ext cx="952505" cy="307777"/>
            </a:xfrm>
            <a:prstGeom prst="rect">
              <a:avLst/>
            </a:prstGeom>
            <a:noFill/>
          </p:spPr>
          <p:txBody>
            <a:bodyPr wrap="none" rtlCol="0">
              <a:spAutoFit/>
            </a:bodyPr>
            <a:lstStyle/>
            <a:p>
              <a:pPr algn="l"/>
              <a:r>
                <a:rPr lang="ko-KR" altLang="en-US" dirty="0"/>
                <a:t>일반</a:t>
              </a:r>
              <a:r>
                <a:rPr lang="en-US" altLang="ko-KR" dirty="0"/>
                <a:t> </a:t>
              </a:r>
              <a:r>
                <a:rPr lang="ko-KR" altLang="en-US" dirty="0"/>
                <a:t>사료</a:t>
              </a:r>
            </a:p>
          </p:txBody>
        </p:sp>
        <p:sp>
          <p:nvSpPr>
            <p:cNvPr id="16" name="타원 15">
              <a:extLst>
                <a:ext uri="{FF2B5EF4-FFF2-40B4-BE49-F238E27FC236}">
                  <a16:creationId xmlns:a16="http://schemas.microsoft.com/office/drawing/2014/main" id="{E30AABE4-15C5-36FB-69DA-3896AD500D24}"/>
                </a:ext>
              </a:extLst>
            </p:cNvPr>
            <p:cNvSpPr/>
            <p:nvPr/>
          </p:nvSpPr>
          <p:spPr>
            <a:xfrm>
              <a:off x="4502520" y="4328111"/>
              <a:ext cx="923651" cy="50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N=200</a:t>
              </a:r>
              <a:endParaRPr lang="ko-KR" altLang="en-US" sz="1100" dirty="0"/>
            </a:p>
          </p:txBody>
        </p:sp>
        <p:sp>
          <p:nvSpPr>
            <p:cNvPr id="17" name="타원 16">
              <a:extLst>
                <a:ext uri="{FF2B5EF4-FFF2-40B4-BE49-F238E27FC236}">
                  <a16:creationId xmlns:a16="http://schemas.microsoft.com/office/drawing/2014/main" id="{C5AA3F52-B797-76F4-D438-1E9F8D5CC101}"/>
                </a:ext>
              </a:extLst>
            </p:cNvPr>
            <p:cNvSpPr/>
            <p:nvPr/>
          </p:nvSpPr>
          <p:spPr>
            <a:xfrm>
              <a:off x="4654920" y="4480511"/>
              <a:ext cx="923651" cy="50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N=200</a:t>
              </a:r>
              <a:endParaRPr lang="ko-KR" altLang="en-US" sz="1100" dirty="0"/>
            </a:p>
          </p:txBody>
        </p:sp>
        <p:sp>
          <p:nvSpPr>
            <p:cNvPr id="18" name="타원 17">
              <a:extLst>
                <a:ext uri="{FF2B5EF4-FFF2-40B4-BE49-F238E27FC236}">
                  <a16:creationId xmlns:a16="http://schemas.microsoft.com/office/drawing/2014/main" id="{05488F06-C130-14FF-55B4-96D95B66D5A9}"/>
                </a:ext>
              </a:extLst>
            </p:cNvPr>
            <p:cNvSpPr/>
            <p:nvPr/>
          </p:nvSpPr>
          <p:spPr>
            <a:xfrm>
              <a:off x="4807320" y="4632911"/>
              <a:ext cx="923651" cy="50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N=200</a:t>
              </a:r>
              <a:endParaRPr lang="ko-KR" altLang="en-US" sz="1100" dirty="0"/>
            </a:p>
          </p:txBody>
        </p:sp>
        <p:sp>
          <p:nvSpPr>
            <p:cNvPr id="19" name="타원 18">
              <a:extLst>
                <a:ext uri="{FF2B5EF4-FFF2-40B4-BE49-F238E27FC236}">
                  <a16:creationId xmlns:a16="http://schemas.microsoft.com/office/drawing/2014/main" id="{9E7ED0C6-9876-76A7-3F07-49C2D1C5D5C1}"/>
                </a:ext>
              </a:extLst>
            </p:cNvPr>
            <p:cNvSpPr/>
            <p:nvPr/>
          </p:nvSpPr>
          <p:spPr>
            <a:xfrm>
              <a:off x="4959720" y="4785311"/>
              <a:ext cx="923651" cy="50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N=200</a:t>
              </a:r>
              <a:endParaRPr lang="ko-KR" altLang="en-US" sz="1100" dirty="0"/>
            </a:p>
          </p:txBody>
        </p:sp>
        <p:sp>
          <p:nvSpPr>
            <p:cNvPr id="20" name="타원 19">
              <a:extLst>
                <a:ext uri="{FF2B5EF4-FFF2-40B4-BE49-F238E27FC236}">
                  <a16:creationId xmlns:a16="http://schemas.microsoft.com/office/drawing/2014/main" id="{72546865-1038-474E-4C62-1D2D57FEDB15}"/>
                </a:ext>
              </a:extLst>
            </p:cNvPr>
            <p:cNvSpPr/>
            <p:nvPr/>
          </p:nvSpPr>
          <p:spPr>
            <a:xfrm>
              <a:off x="5112120" y="4937711"/>
              <a:ext cx="923651" cy="50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N=200</a:t>
              </a:r>
              <a:endParaRPr lang="ko-KR" altLang="en-US" sz="1100" dirty="0"/>
            </a:p>
          </p:txBody>
        </p:sp>
        <p:sp>
          <p:nvSpPr>
            <p:cNvPr id="21" name="타원 20">
              <a:extLst>
                <a:ext uri="{FF2B5EF4-FFF2-40B4-BE49-F238E27FC236}">
                  <a16:creationId xmlns:a16="http://schemas.microsoft.com/office/drawing/2014/main" id="{B1589902-5053-631B-2F29-1F37C8DFBBEB}"/>
                </a:ext>
              </a:extLst>
            </p:cNvPr>
            <p:cNvSpPr/>
            <p:nvPr/>
          </p:nvSpPr>
          <p:spPr>
            <a:xfrm>
              <a:off x="6310691" y="4317311"/>
              <a:ext cx="923651" cy="5040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N=200</a:t>
              </a:r>
              <a:endParaRPr lang="ko-KR" altLang="en-US" sz="1100" dirty="0"/>
            </a:p>
          </p:txBody>
        </p:sp>
        <p:sp>
          <p:nvSpPr>
            <p:cNvPr id="22" name="타원 21">
              <a:extLst>
                <a:ext uri="{FF2B5EF4-FFF2-40B4-BE49-F238E27FC236}">
                  <a16:creationId xmlns:a16="http://schemas.microsoft.com/office/drawing/2014/main" id="{E1C2382D-749E-A42F-812D-4326E335D551}"/>
                </a:ext>
              </a:extLst>
            </p:cNvPr>
            <p:cNvSpPr/>
            <p:nvPr/>
          </p:nvSpPr>
          <p:spPr>
            <a:xfrm>
              <a:off x="6463091" y="4469711"/>
              <a:ext cx="923651" cy="5040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N=200</a:t>
              </a:r>
              <a:endParaRPr lang="ko-KR" altLang="en-US" sz="1100" dirty="0"/>
            </a:p>
          </p:txBody>
        </p:sp>
        <p:sp>
          <p:nvSpPr>
            <p:cNvPr id="23" name="타원 22">
              <a:extLst>
                <a:ext uri="{FF2B5EF4-FFF2-40B4-BE49-F238E27FC236}">
                  <a16:creationId xmlns:a16="http://schemas.microsoft.com/office/drawing/2014/main" id="{C691FF7B-6E16-1E01-E87F-06A402DD6AF3}"/>
                </a:ext>
              </a:extLst>
            </p:cNvPr>
            <p:cNvSpPr/>
            <p:nvPr/>
          </p:nvSpPr>
          <p:spPr>
            <a:xfrm>
              <a:off x="6615491" y="4622111"/>
              <a:ext cx="923651" cy="5040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N=200</a:t>
              </a:r>
              <a:endParaRPr lang="ko-KR" altLang="en-US" sz="1100" dirty="0"/>
            </a:p>
          </p:txBody>
        </p:sp>
        <p:sp>
          <p:nvSpPr>
            <p:cNvPr id="24" name="타원 23">
              <a:extLst>
                <a:ext uri="{FF2B5EF4-FFF2-40B4-BE49-F238E27FC236}">
                  <a16:creationId xmlns:a16="http://schemas.microsoft.com/office/drawing/2014/main" id="{D6C89BCC-0BF6-AD96-58FC-6F400212015D}"/>
                </a:ext>
              </a:extLst>
            </p:cNvPr>
            <p:cNvSpPr/>
            <p:nvPr/>
          </p:nvSpPr>
          <p:spPr>
            <a:xfrm>
              <a:off x="6767891" y="4774511"/>
              <a:ext cx="923651" cy="5040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N=200</a:t>
              </a:r>
              <a:endParaRPr lang="ko-KR" altLang="en-US" sz="1100" dirty="0"/>
            </a:p>
          </p:txBody>
        </p:sp>
        <p:sp>
          <p:nvSpPr>
            <p:cNvPr id="25" name="타원 24">
              <a:extLst>
                <a:ext uri="{FF2B5EF4-FFF2-40B4-BE49-F238E27FC236}">
                  <a16:creationId xmlns:a16="http://schemas.microsoft.com/office/drawing/2014/main" id="{661AC705-7AFC-ECF1-8556-22C7B6D6ADB8}"/>
                </a:ext>
              </a:extLst>
            </p:cNvPr>
            <p:cNvSpPr/>
            <p:nvPr/>
          </p:nvSpPr>
          <p:spPr>
            <a:xfrm>
              <a:off x="6920291" y="4926911"/>
              <a:ext cx="923651" cy="5040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100" dirty="0"/>
                <a:t>N=200</a:t>
              </a:r>
              <a:endParaRPr lang="ko-KR" altLang="en-US" sz="1100" dirty="0"/>
            </a:p>
          </p:txBody>
        </p:sp>
        <p:sp>
          <p:nvSpPr>
            <p:cNvPr id="26" name="화살표: 오른쪽 25">
              <a:extLst>
                <a:ext uri="{FF2B5EF4-FFF2-40B4-BE49-F238E27FC236}">
                  <a16:creationId xmlns:a16="http://schemas.microsoft.com/office/drawing/2014/main" id="{82E822E2-F13F-89C6-2C6C-561948686E58}"/>
                </a:ext>
              </a:extLst>
            </p:cNvPr>
            <p:cNvSpPr/>
            <p:nvPr/>
          </p:nvSpPr>
          <p:spPr>
            <a:xfrm>
              <a:off x="3823200" y="4732511"/>
              <a:ext cx="222120" cy="2052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285338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6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a:t>대조군 처리 (</a:t>
            </a:r>
            <a:r>
              <a:rPr lang="ko-KR" dirty="0" err="1">
                <a:solidFill>
                  <a:schemeClr val="dk1"/>
                </a:solidFill>
              </a:rPr>
              <a:t>Control</a:t>
            </a:r>
            <a:r>
              <a:rPr lang="ko-KR" dirty="0">
                <a:solidFill>
                  <a:schemeClr val="dk1"/>
                </a:solidFill>
              </a:rPr>
              <a:t> </a:t>
            </a:r>
            <a:r>
              <a:rPr lang="ko-KR" dirty="0" err="1">
                <a:solidFill>
                  <a:schemeClr val="dk1"/>
                </a:solidFill>
              </a:rPr>
              <a:t>treatments</a:t>
            </a:r>
            <a:r>
              <a:rPr lang="ko-KR" dirty="0">
                <a:solidFill>
                  <a:schemeClr val="dk1"/>
                </a:solidFill>
              </a:rPr>
              <a:t>)</a:t>
            </a:r>
            <a:endParaRPr dirty="0"/>
          </a:p>
        </p:txBody>
      </p:sp>
      <p:sp>
        <p:nvSpPr>
          <p:cNvPr id="874" name="Google Shape;874;p6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5. 처리효과를 분석</a:t>
            </a:r>
            <a:endParaRPr/>
          </a:p>
        </p:txBody>
      </p:sp>
      <p:sp>
        <p:nvSpPr>
          <p:cNvPr id="875" name="Google Shape;875;p6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61</a:t>
            </a:fld>
            <a:endParaRPr/>
          </a:p>
        </p:txBody>
      </p:sp>
      <p:sp>
        <p:nvSpPr>
          <p:cNvPr id="876" name="Google Shape;876;p64"/>
          <p:cNvSpPr txBox="1">
            <a:spLocks noGrp="1"/>
          </p:cNvSpPr>
          <p:nvPr>
            <p:ph type="body" idx="4294967295"/>
          </p:nvPr>
        </p:nvSpPr>
        <p:spPr>
          <a:xfrm>
            <a:off x="295275" y="1038225"/>
            <a:ext cx="8634000" cy="50973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관찰 : </a:t>
            </a:r>
            <a:r>
              <a:rPr lang="ko-KR" dirty="0" err="1">
                <a:latin typeface="Malgun Gothic"/>
                <a:ea typeface="Malgun Gothic"/>
                <a:cs typeface="Malgun Gothic"/>
                <a:sym typeface="Malgun Gothic"/>
              </a:rPr>
              <a:t>Herbivorous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species</a:t>
            </a:r>
            <a:r>
              <a:rPr lang="ko-KR" dirty="0">
                <a:latin typeface="Malgun Gothic"/>
                <a:ea typeface="Malgun Gothic"/>
                <a:cs typeface="Malgun Gothic"/>
                <a:sym typeface="Malgun Gothic"/>
              </a:rPr>
              <a:t>, 해변의 </a:t>
            </a:r>
            <a:r>
              <a:rPr lang="ko-KR" dirty="0" err="1">
                <a:latin typeface="Malgun Gothic"/>
                <a:ea typeface="Malgun Gothic"/>
                <a:cs typeface="Malgun Gothic"/>
                <a:sym typeface="Malgun Gothic"/>
              </a:rPr>
              <a:t>암석웅덩이</a:t>
            </a:r>
            <a:r>
              <a:rPr lang="ko-KR" dirty="0">
                <a:latin typeface="Malgun Gothic"/>
                <a:ea typeface="Malgun Gothic"/>
                <a:cs typeface="Malgun Gothic"/>
                <a:sym typeface="Malgun Gothic"/>
              </a:rPr>
              <a:t>(</a:t>
            </a:r>
            <a:r>
              <a:rPr lang="ko-KR" dirty="0" err="1">
                <a:latin typeface="Malgun Gothic"/>
                <a:ea typeface="Malgun Gothic"/>
                <a:cs typeface="Malgun Gothic"/>
                <a:sym typeface="Malgun Gothic"/>
              </a:rPr>
              <a:t>rock</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pool</a:t>
            </a:r>
            <a:r>
              <a:rPr lang="ko-KR" dirty="0">
                <a:latin typeface="Malgun Gothic"/>
                <a:ea typeface="Malgun Gothic"/>
                <a:cs typeface="Malgun Gothic"/>
                <a:sym typeface="Malgun Gothic"/>
              </a:rPr>
              <a:t>)</a:t>
            </a:r>
            <a:r>
              <a:rPr lang="ko-KR" dirty="0" err="1">
                <a:latin typeface="Malgun Gothic"/>
                <a:ea typeface="Malgun Gothic"/>
                <a:cs typeface="Malgun Gothic"/>
                <a:sym typeface="Malgun Gothic"/>
              </a:rPr>
              <a:t>에</a:t>
            </a:r>
            <a:r>
              <a:rPr lang="ko-KR" dirty="0">
                <a:latin typeface="Malgun Gothic"/>
                <a:ea typeface="Malgun Gothic"/>
                <a:cs typeface="Malgun Gothic"/>
                <a:sym typeface="Malgun Gothic"/>
              </a:rPr>
              <a:t> 서식, 이끼를 먹고 산다. 그러나, 종종 </a:t>
            </a:r>
            <a:r>
              <a:rPr lang="ko-KR" dirty="0" err="1">
                <a:latin typeface="Malgun Gothic"/>
                <a:ea typeface="Malgun Gothic"/>
                <a:cs typeface="Malgun Gothic"/>
                <a:sym typeface="Malgun Gothic"/>
              </a:rPr>
              <a:t>carnivorous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snail</a:t>
            </a:r>
            <a:r>
              <a:rPr lang="ko-KR" dirty="0">
                <a:latin typeface="Malgun Gothic"/>
                <a:ea typeface="Malgun Gothic"/>
                <a:cs typeface="Malgun Gothic"/>
                <a:sym typeface="Malgun Gothic"/>
              </a:rPr>
              <a:t> 공격!!!</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생태학자가 가설을 설정</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초식 달팽이가 육식 달팽이를 피한다!!!, 이들의 냄새를 맡고 피한다</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H0: 초식 달팽이들은 침략자들을 피한다</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H1: 초식 달팽이들이 육식 달팽이들이 웅덩이 안으로 들어오면 밖으로 기어 나간다</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예측 : 초식 달팽이는 육식 달팽이가 웅덩이 안으로 오면 피한다.</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실험 : 육식 달팽이를 초식 달팽이가 있는 웅덩이에 던져 넣는다 -&gt; 5분간 관찰한다.</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결과 : 잘 통제된 실험이 아니다.</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5분을 기다리는 동안, 물의 온도가 올라갔다, 햇빛 때문에…, 시간이 갈수록!!!</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sz="1800" b="1" dirty="0">
                <a:solidFill>
                  <a:srgbClr val="C00000"/>
                </a:solidFill>
                <a:latin typeface="Malgun Gothic"/>
                <a:ea typeface="Malgun Gothic"/>
                <a:cs typeface="Malgun Gothic"/>
                <a:sym typeface="Malgun Gothic"/>
              </a:rPr>
              <a:t>개선 -&gt; 다른 웅덩이에 초식 달팽이만 넣고, 5분 이라는 시간을 관찰, 즉 대조군 처리</a:t>
            </a:r>
            <a:endParaRPr sz="1800" b="1" dirty="0">
              <a:solidFill>
                <a:srgbClr val="C00000"/>
              </a:solidFill>
              <a:latin typeface="Malgun Gothic"/>
              <a:ea typeface="Malgun Gothic"/>
              <a:cs typeface="Malgun Gothic"/>
              <a:sym typeface="Malgun Gothic"/>
            </a:endParaRPr>
          </a:p>
        </p:txBody>
      </p:sp>
      <p:pic>
        <p:nvPicPr>
          <p:cNvPr id="877" name="Google Shape;877;p64"/>
          <p:cNvPicPr preferRelativeResize="0"/>
          <p:nvPr/>
        </p:nvPicPr>
        <p:blipFill>
          <a:blip r:embed="rId3">
            <a:alphaModFix/>
          </a:blip>
          <a:stretch>
            <a:fillRect/>
          </a:stretch>
        </p:blipFill>
        <p:spPr>
          <a:xfrm>
            <a:off x="7596275" y="4321186"/>
            <a:ext cx="1369200" cy="913513"/>
          </a:xfrm>
          <a:prstGeom prst="rect">
            <a:avLst/>
          </a:prstGeom>
          <a:noFill/>
          <a:ln>
            <a:noFill/>
          </a:ln>
        </p:spPr>
      </p:pic>
      <p:pic>
        <p:nvPicPr>
          <p:cNvPr id="878" name="Google Shape;878;p64"/>
          <p:cNvPicPr preferRelativeResize="0"/>
          <p:nvPr/>
        </p:nvPicPr>
        <p:blipFill rotWithShape="1">
          <a:blip r:embed="rId4">
            <a:alphaModFix/>
          </a:blip>
          <a:srcRect l="10503" t="1565" r="20531" b="21303"/>
          <a:stretch/>
        </p:blipFill>
        <p:spPr>
          <a:xfrm>
            <a:off x="7596275" y="1686708"/>
            <a:ext cx="1369200" cy="1021668"/>
          </a:xfrm>
          <a:prstGeom prst="rect">
            <a:avLst/>
          </a:prstGeom>
          <a:noFill/>
          <a:ln>
            <a:noFill/>
          </a:ln>
        </p:spPr>
      </p:pic>
      <p:sp>
        <p:nvSpPr>
          <p:cNvPr id="879" name="Google Shape;879;p64"/>
          <p:cNvSpPr txBox="1"/>
          <p:nvPr/>
        </p:nvSpPr>
        <p:spPr>
          <a:xfrm>
            <a:off x="7560225" y="2462325"/>
            <a:ext cx="1369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chemeClr val="lt1"/>
                </a:solidFill>
                <a:latin typeface="Malgun Gothic"/>
                <a:ea typeface="Malgun Gothic"/>
                <a:cs typeface="Malgun Gothic"/>
                <a:sym typeface="Malgun Gothic"/>
              </a:rPr>
              <a:t>초식 달팽이</a:t>
            </a:r>
            <a:endParaRPr sz="1200" b="1">
              <a:solidFill>
                <a:schemeClr val="lt1"/>
              </a:solidFill>
              <a:latin typeface="Malgun Gothic"/>
              <a:ea typeface="Malgun Gothic"/>
              <a:cs typeface="Malgun Gothic"/>
              <a:sym typeface="Malgun Gothic"/>
            </a:endParaRPr>
          </a:p>
        </p:txBody>
      </p:sp>
      <p:sp>
        <p:nvSpPr>
          <p:cNvPr id="880" name="Google Shape;880;p64"/>
          <p:cNvSpPr txBox="1"/>
          <p:nvPr/>
        </p:nvSpPr>
        <p:spPr>
          <a:xfrm>
            <a:off x="7560225" y="4976925"/>
            <a:ext cx="1369200" cy="2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chemeClr val="lt1"/>
                </a:solidFill>
                <a:latin typeface="Malgun Gothic"/>
                <a:ea typeface="Malgun Gothic"/>
                <a:cs typeface="Malgun Gothic"/>
                <a:sym typeface="Malgun Gothic"/>
              </a:rPr>
              <a:t>육식 달팽이</a:t>
            </a:r>
            <a:endParaRPr sz="1200" b="1">
              <a:solidFill>
                <a:schemeClr val="lt1"/>
              </a:solidFill>
              <a:latin typeface="Malgun Gothic"/>
              <a:ea typeface="Malgun Gothic"/>
              <a:cs typeface="Malgun Gothic"/>
              <a:sym typeface="Malgun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6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개선 방안</a:t>
            </a:r>
            <a:endParaRPr/>
          </a:p>
        </p:txBody>
      </p:sp>
      <p:sp>
        <p:nvSpPr>
          <p:cNvPr id="886" name="Google Shape;886;p6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5. 처리효과를 분석</a:t>
            </a:r>
            <a:endParaRPr/>
          </a:p>
        </p:txBody>
      </p:sp>
      <p:sp>
        <p:nvSpPr>
          <p:cNvPr id="887" name="Google Shape;887;p6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62</a:t>
            </a:fld>
            <a:endParaRPr/>
          </a:p>
        </p:txBody>
      </p:sp>
      <p:sp>
        <p:nvSpPr>
          <p:cNvPr id="888" name="Google Shape;888;p65"/>
          <p:cNvSpPr txBox="1">
            <a:spLocks noGrp="1"/>
          </p:cNvSpPr>
          <p:nvPr>
            <p:ph type="body" idx="4294967295"/>
          </p:nvPr>
        </p:nvSpPr>
        <p:spPr>
          <a:xfrm>
            <a:off x="295275" y="1114425"/>
            <a:ext cx="8634000" cy="11664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가능한 많은 요인을 찾아서 실험 설계를 해야 한다!!!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단순히, 육식 달팽이 뿐만 아니라, 햇빛(웅덩이 물의 온도 상승), 시간(5분 간 경과), 초식 달팽이를 웅덩이에 넣을 때 출렁거림, 즉 소란 스러움(disturbance) 등</a:t>
            </a:r>
            <a:endParaRPr>
              <a:latin typeface="Malgun Gothic"/>
              <a:ea typeface="Malgun Gothic"/>
              <a:cs typeface="Malgun Gothic"/>
              <a:sym typeface="Malgun Gothic"/>
            </a:endParaRPr>
          </a:p>
        </p:txBody>
      </p:sp>
      <p:graphicFrame>
        <p:nvGraphicFramePr>
          <p:cNvPr id="889" name="Google Shape;889;p65"/>
          <p:cNvGraphicFramePr/>
          <p:nvPr/>
        </p:nvGraphicFramePr>
        <p:xfrm>
          <a:off x="754950" y="2611138"/>
          <a:ext cx="7239000" cy="1019540"/>
        </p:xfrm>
        <a:graphic>
          <a:graphicData uri="http://schemas.openxmlformats.org/drawingml/2006/table">
            <a:tbl>
              <a:tblPr>
                <a:noFill/>
                <a:tableStyleId>{0944CDFF-17AD-4667-B9B5-D25C10F7F634}</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254900">
                <a:tc>
                  <a:txBody>
                    <a:bodyPr/>
                    <a:lstStyle/>
                    <a:p>
                      <a:pPr marL="0" lvl="0" indent="0" algn="l" rtl="0">
                        <a:spcBef>
                          <a:spcPts val="0"/>
                        </a:spcBef>
                        <a:spcAft>
                          <a:spcPts val="0"/>
                        </a:spcAft>
                        <a:buNone/>
                      </a:pPr>
                      <a:r>
                        <a:rPr lang="ko-KR" sz="1200">
                          <a:latin typeface="Malgun Gothic"/>
                          <a:ea typeface="Malgun Gothic"/>
                          <a:cs typeface="Malgun Gothic"/>
                          <a:sym typeface="Malgun Gothic"/>
                        </a:rPr>
                        <a:t>Predator</a:t>
                      </a:r>
                      <a:endParaRPr sz="1200">
                        <a:latin typeface="Malgun Gothic"/>
                        <a:ea typeface="Malgun Gothic"/>
                        <a:cs typeface="Malgun Gothic"/>
                        <a:sym typeface="Malgun Gothic"/>
                      </a:endParaRPr>
                    </a:p>
                  </a:txBody>
                  <a:tcPr marL="36000" marR="36000" marT="36000" marB="36000" anchor="ctr">
                    <a:solidFill>
                      <a:srgbClr val="F3F3F3"/>
                    </a:solidFill>
                  </a:tcPr>
                </a:tc>
                <a:tc>
                  <a:txBody>
                    <a:bodyPr/>
                    <a:lstStyle/>
                    <a:p>
                      <a:pPr marL="0" lvl="0" indent="0" algn="l" rtl="0">
                        <a:spcBef>
                          <a:spcPts val="0"/>
                        </a:spcBef>
                        <a:spcAft>
                          <a:spcPts val="0"/>
                        </a:spcAft>
                        <a:buNone/>
                      </a:pPr>
                      <a:r>
                        <a:rPr lang="ko-KR" sz="1200">
                          <a:latin typeface="Malgun Gothic"/>
                          <a:ea typeface="Malgun Gothic"/>
                          <a:cs typeface="Malgun Gothic"/>
                          <a:sym typeface="Malgun Gothic"/>
                        </a:rPr>
                        <a:t>Control for disturbance</a:t>
                      </a:r>
                      <a:endParaRPr sz="1200">
                        <a:latin typeface="Malgun Gothic"/>
                        <a:ea typeface="Malgun Gothic"/>
                        <a:cs typeface="Malgun Gothic"/>
                        <a:sym typeface="Malgun Gothic"/>
                      </a:endParaRPr>
                    </a:p>
                  </a:txBody>
                  <a:tcPr marL="36000" marR="36000" marT="36000" marB="36000" anchor="ctr">
                    <a:solidFill>
                      <a:srgbClr val="F3F3F3"/>
                    </a:solidFill>
                  </a:tcPr>
                </a:tc>
                <a:tc>
                  <a:txBody>
                    <a:bodyPr/>
                    <a:lstStyle/>
                    <a:p>
                      <a:pPr marL="0" lvl="0" indent="0" algn="l" rtl="0">
                        <a:spcBef>
                          <a:spcPts val="0"/>
                        </a:spcBef>
                        <a:spcAft>
                          <a:spcPts val="0"/>
                        </a:spcAft>
                        <a:buNone/>
                      </a:pPr>
                      <a:r>
                        <a:rPr lang="ko-KR" sz="1200">
                          <a:latin typeface="Malgun Gothic"/>
                          <a:ea typeface="Malgun Gothic"/>
                          <a:cs typeface="Malgun Gothic"/>
                          <a:sym typeface="Malgun Gothic"/>
                        </a:rPr>
                        <a:t>Control for time</a:t>
                      </a:r>
                      <a:endParaRPr sz="1200">
                        <a:latin typeface="Malgun Gothic"/>
                        <a:ea typeface="Malgun Gothic"/>
                        <a:cs typeface="Malgun Gothic"/>
                        <a:sym typeface="Malgun Gothic"/>
                      </a:endParaRPr>
                    </a:p>
                  </a:txBody>
                  <a:tcPr marL="36000" marR="36000" marT="36000" marB="36000" anchor="ctr">
                    <a:solidFill>
                      <a:srgbClr val="F3F3F3"/>
                    </a:solidFill>
                  </a:tcPr>
                </a:tc>
                <a:extLst>
                  <a:ext uri="{0D108BD9-81ED-4DB2-BD59-A6C34878D82A}">
                    <a16:rowId xmlns:a16="http://schemas.microsoft.com/office/drawing/2014/main" val="10000"/>
                  </a:ext>
                </a:extLst>
              </a:tr>
              <a:tr h="100000">
                <a:tc>
                  <a:txBody>
                    <a:bodyPr/>
                    <a:lstStyle/>
                    <a:p>
                      <a:pPr marL="0" lvl="0" indent="0" algn="l" rtl="0">
                        <a:spcBef>
                          <a:spcPts val="0"/>
                        </a:spcBef>
                        <a:spcAft>
                          <a:spcPts val="0"/>
                        </a:spcAft>
                        <a:buClr>
                          <a:schemeClr val="dk1"/>
                        </a:buClr>
                        <a:buSzPts val="1100"/>
                        <a:buFont typeface="Arial"/>
                        <a:buNone/>
                      </a:pPr>
                      <a:r>
                        <a:rPr lang="ko-KR" sz="1200">
                          <a:solidFill>
                            <a:schemeClr val="dk1"/>
                          </a:solidFill>
                          <a:latin typeface="Malgun Gothic"/>
                          <a:ea typeface="Malgun Gothic"/>
                          <a:cs typeface="Malgun Gothic"/>
                          <a:sym typeface="Malgun Gothic"/>
                        </a:rPr>
                        <a:t>Predator</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None/>
                      </a:pP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None/>
                      </a:pPr>
                      <a:endParaRPr sz="12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1"/>
                  </a:ext>
                </a:extLst>
              </a:tr>
              <a:tr h="100000">
                <a:tc>
                  <a:txBody>
                    <a:bodyPr/>
                    <a:lstStyle/>
                    <a:p>
                      <a:pPr marL="0" lvl="0" indent="0" algn="l" rtl="0">
                        <a:spcBef>
                          <a:spcPts val="0"/>
                        </a:spcBef>
                        <a:spcAft>
                          <a:spcPts val="0"/>
                        </a:spcAft>
                        <a:buClr>
                          <a:schemeClr val="dk1"/>
                        </a:buClr>
                        <a:buSzPts val="1100"/>
                        <a:buFont typeface="Arial"/>
                        <a:buNone/>
                      </a:pPr>
                      <a:r>
                        <a:rPr lang="ko-KR" sz="1200">
                          <a:solidFill>
                            <a:schemeClr val="dk1"/>
                          </a:solidFill>
                          <a:latin typeface="Malgun Gothic"/>
                          <a:ea typeface="Malgun Gothic"/>
                          <a:cs typeface="Malgun Gothic"/>
                          <a:sym typeface="Malgun Gothic"/>
                        </a:rPr>
                        <a:t>disturbance</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Clr>
                          <a:schemeClr val="dk1"/>
                        </a:buClr>
                        <a:buSzPts val="1100"/>
                        <a:buFont typeface="Arial"/>
                        <a:buNone/>
                      </a:pPr>
                      <a:r>
                        <a:rPr lang="ko-KR" sz="1200">
                          <a:solidFill>
                            <a:schemeClr val="dk1"/>
                          </a:solidFill>
                          <a:latin typeface="Malgun Gothic"/>
                          <a:ea typeface="Malgun Gothic"/>
                          <a:cs typeface="Malgun Gothic"/>
                          <a:sym typeface="Malgun Gothic"/>
                        </a:rPr>
                        <a:t>disturbance</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None/>
                      </a:pPr>
                      <a:endParaRPr sz="12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2"/>
                  </a:ext>
                </a:extLst>
              </a:tr>
              <a:tr h="100000">
                <a:tc>
                  <a:txBody>
                    <a:bodyPr/>
                    <a:lstStyle/>
                    <a:p>
                      <a:pPr marL="0" lvl="0" indent="0" algn="l" rtl="0">
                        <a:spcBef>
                          <a:spcPts val="0"/>
                        </a:spcBef>
                        <a:spcAft>
                          <a:spcPts val="0"/>
                        </a:spcAft>
                        <a:buClr>
                          <a:schemeClr val="dk1"/>
                        </a:buClr>
                        <a:buSzPts val="1100"/>
                        <a:buFont typeface="Arial"/>
                        <a:buNone/>
                      </a:pPr>
                      <a:r>
                        <a:rPr lang="ko-KR" sz="1200">
                          <a:solidFill>
                            <a:schemeClr val="dk1"/>
                          </a:solidFill>
                          <a:latin typeface="Malgun Gothic"/>
                          <a:ea typeface="Malgun Gothic"/>
                          <a:cs typeface="Malgun Gothic"/>
                          <a:sym typeface="Malgun Gothic"/>
                        </a:rPr>
                        <a:t>time</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Clr>
                          <a:schemeClr val="dk1"/>
                        </a:buClr>
                        <a:buSzPts val="1100"/>
                        <a:buFont typeface="Arial"/>
                        <a:buNone/>
                      </a:pPr>
                      <a:r>
                        <a:rPr lang="ko-KR" sz="1200">
                          <a:solidFill>
                            <a:schemeClr val="dk1"/>
                          </a:solidFill>
                          <a:latin typeface="Malgun Gothic"/>
                          <a:ea typeface="Malgun Gothic"/>
                          <a:cs typeface="Malgun Gothic"/>
                          <a:sym typeface="Malgun Gothic"/>
                        </a:rPr>
                        <a:t>time</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Clr>
                          <a:schemeClr val="dk1"/>
                        </a:buClr>
                        <a:buSzPts val="1100"/>
                        <a:buFont typeface="Arial"/>
                        <a:buNone/>
                      </a:pPr>
                      <a:r>
                        <a:rPr lang="ko-KR" sz="1200">
                          <a:solidFill>
                            <a:schemeClr val="dk1"/>
                          </a:solidFill>
                          <a:latin typeface="Malgun Gothic"/>
                          <a:ea typeface="Malgun Gothic"/>
                          <a:cs typeface="Malgun Gothic"/>
                          <a:sym typeface="Malgun Gothic"/>
                        </a:rPr>
                        <a:t>time</a:t>
                      </a:r>
                      <a:endParaRPr sz="12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3"/>
                  </a:ext>
                </a:extLst>
              </a:tr>
            </a:tbl>
          </a:graphicData>
        </a:graphic>
      </p:graphicFrame>
      <p:sp>
        <p:nvSpPr>
          <p:cNvPr id="890" name="Google Shape;890;p65"/>
          <p:cNvSpPr txBox="1"/>
          <p:nvPr/>
        </p:nvSpPr>
        <p:spPr>
          <a:xfrm>
            <a:off x="769050" y="2159000"/>
            <a:ext cx="721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a:latin typeface="Malgun Gothic"/>
                <a:ea typeface="Malgun Gothic"/>
                <a:cs typeface="Malgun Gothic"/>
                <a:sym typeface="Malgun Gothic"/>
              </a:rPr>
              <a:t>Table 5.1.</a:t>
            </a:r>
            <a:r>
              <a:rPr lang="ko-KR">
                <a:latin typeface="Malgun Gothic"/>
                <a:ea typeface="Malgun Gothic"/>
                <a:cs typeface="Malgun Gothic"/>
                <a:sym typeface="Malgun Gothic"/>
              </a:rPr>
              <a:t> Breakdown of three treatments into their effects upon herbivorous snails</a:t>
            </a:r>
            <a:endParaRPr>
              <a:latin typeface="Malgun Gothic"/>
              <a:ea typeface="Malgun Gothic"/>
              <a:cs typeface="Malgun Gothic"/>
              <a:sym typeface="Malgun Gothic"/>
            </a:endParaRPr>
          </a:p>
        </p:txBody>
      </p:sp>
      <p:graphicFrame>
        <p:nvGraphicFramePr>
          <p:cNvPr id="891" name="Google Shape;891;p65"/>
          <p:cNvGraphicFramePr/>
          <p:nvPr/>
        </p:nvGraphicFramePr>
        <p:xfrm>
          <a:off x="754950" y="4592338"/>
          <a:ext cx="7239000" cy="1019540"/>
        </p:xfrm>
        <a:graphic>
          <a:graphicData uri="http://schemas.openxmlformats.org/drawingml/2006/table">
            <a:tbl>
              <a:tblPr>
                <a:noFill/>
                <a:tableStyleId>{0944CDFF-17AD-4667-B9B5-D25C10F7F634}</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254900">
                <a:tc>
                  <a:txBody>
                    <a:bodyPr/>
                    <a:lstStyle/>
                    <a:p>
                      <a:pPr marL="0" lvl="0" indent="0" algn="l" rtl="0">
                        <a:spcBef>
                          <a:spcPts val="0"/>
                        </a:spcBef>
                        <a:spcAft>
                          <a:spcPts val="0"/>
                        </a:spcAft>
                        <a:buNone/>
                      </a:pPr>
                      <a:r>
                        <a:rPr lang="ko-KR" sz="1200">
                          <a:latin typeface="Malgun Gothic"/>
                          <a:ea typeface="Malgun Gothic"/>
                          <a:cs typeface="Malgun Gothic"/>
                          <a:sym typeface="Malgun Gothic"/>
                        </a:rPr>
                        <a:t>Predator</a:t>
                      </a:r>
                      <a:endParaRPr sz="1200">
                        <a:latin typeface="Malgun Gothic"/>
                        <a:ea typeface="Malgun Gothic"/>
                        <a:cs typeface="Malgun Gothic"/>
                        <a:sym typeface="Malgun Gothic"/>
                      </a:endParaRPr>
                    </a:p>
                  </a:txBody>
                  <a:tcPr marL="36000" marR="36000" marT="36000" marB="36000" anchor="ctr">
                    <a:solidFill>
                      <a:srgbClr val="F3F3F3"/>
                    </a:solidFill>
                  </a:tcP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Control for snail</a:t>
                      </a:r>
                      <a:endParaRPr sz="1200">
                        <a:latin typeface="Malgun Gothic"/>
                        <a:ea typeface="Malgun Gothic"/>
                        <a:cs typeface="Malgun Gothic"/>
                        <a:sym typeface="Malgun Gothic"/>
                      </a:endParaRPr>
                    </a:p>
                  </a:txBody>
                  <a:tcPr marL="36000" marR="36000" marT="36000" marB="36000" anchor="ctr">
                    <a:lnR w="9525" cap="flat" cmpd="sng">
                      <a:solidFill>
                        <a:srgbClr val="9E9E9E"/>
                      </a:solidFill>
                      <a:prstDash val="solid"/>
                      <a:round/>
                      <a:headEnd type="none" w="sm" len="sm"/>
                      <a:tailEnd type="none" w="sm" len="sm"/>
                    </a:lnR>
                    <a:solidFill>
                      <a:srgbClr val="F3F3F3"/>
                    </a:solidFill>
                  </a:tcPr>
                </a:tc>
                <a:tc>
                  <a:txBody>
                    <a:bodyPr/>
                    <a:lstStyle/>
                    <a:p>
                      <a:pPr marL="0" lvl="0" indent="0" algn="l" rtl="0">
                        <a:spcBef>
                          <a:spcPts val="0"/>
                        </a:spcBef>
                        <a:spcAft>
                          <a:spcPts val="0"/>
                        </a:spcAft>
                        <a:buNone/>
                      </a:pPr>
                      <a:r>
                        <a:rPr lang="ko-KR" sz="1200">
                          <a:latin typeface="Malgun Gothic"/>
                          <a:ea typeface="Malgun Gothic"/>
                          <a:cs typeface="Malgun Gothic"/>
                          <a:sym typeface="Malgun Gothic"/>
                        </a:rPr>
                        <a:t>Control for disturbance</a:t>
                      </a:r>
                      <a:endParaRPr sz="1200">
                        <a:latin typeface="Malgun Gothic"/>
                        <a:ea typeface="Malgun Gothic"/>
                        <a:cs typeface="Malgun Gothic"/>
                        <a:sym typeface="Malgun Gothic"/>
                      </a:endParaRPr>
                    </a:p>
                  </a:txBody>
                  <a:tcPr marL="36000" marR="36000" marT="36000" marB="3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ko-KR" sz="1200">
                          <a:latin typeface="Malgun Gothic"/>
                          <a:ea typeface="Malgun Gothic"/>
                          <a:cs typeface="Malgun Gothic"/>
                          <a:sym typeface="Malgun Gothic"/>
                        </a:rPr>
                        <a:t>Control for time</a:t>
                      </a:r>
                      <a:endParaRPr sz="1200">
                        <a:latin typeface="Malgun Gothic"/>
                        <a:ea typeface="Malgun Gothic"/>
                        <a:cs typeface="Malgun Gothic"/>
                        <a:sym typeface="Malgun Gothic"/>
                      </a:endParaRPr>
                    </a:p>
                  </a:txBody>
                  <a:tcPr marL="36000" marR="36000" marT="36000" marB="3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100000">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Predator</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None/>
                      </a:pPr>
                      <a:r>
                        <a:rPr lang="ko-KR" sz="1200">
                          <a:latin typeface="Malgun Gothic"/>
                          <a:ea typeface="Malgun Gothic"/>
                          <a:cs typeface="Malgun Gothic"/>
                          <a:sym typeface="Malgun Gothic"/>
                        </a:rPr>
                        <a:t>herbivorous</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None/>
                      </a:pPr>
                      <a:endParaRPr sz="1200">
                        <a:latin typeface="Malgun Gothic"/>
                        <a:ea typeface="Malgun Gothic"/>
                        <a:cs typeface="Malgun Gothic"/>
                        <a:sym typeface="Malgun Gothic"/>
                      </a:endParaRPr>
                    </a:p>
                  </a:txBody>
                  <a:tcPr marL="36000" marR="36000" marT="36000" marB="36000" anchor="ctr">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sz="1200">
                        <a:latin typeface="Malgun Gothic"/>
                        <a:ea typeface="Malgun Gothic"/>
                        <a:cs typeface="Malgun Gothic"/>
                        <a:sym typeface="Malgun Gothic"/>
                      </a:endParaRPr>
                    </a:p>
                  </a:txBody>
                  <a:tcPr marL="36000" marR="36000" marT="36000" marB="36000"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100000">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disturbance</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disturbance</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Clr>
                          <a:schemeClr val="dk1"/>
                        </a:buClr>
                        <a:buSzPts val="1100"/>
                        <a:buFont typeface="Arial"/>
                        <a:buNone/>
                      </a:pPr>
                      <a:r>
                        <a:rPr lang="ko-KR" sz="1200">
                          <a:solidFill>
                            <a:schemeClr val="dk1"/>
                          </a:solidFill>
                          <a:latin typeface="Malgun Gothic"/>
                          <a:ea typeface="Malgun Gothic"/>
                          <a:cs typeface="Malgun Gothic"/>
                          <a:sym typeface="Malgun Gothic"/>
                        </a:rPr>
                        <a:t>disturbance</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None/>
                      </a:pPr>
                      <a:endParaRPr sz="12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2"/>
                  </a:ext>
                </a:extLst>
              </a:tr>
              <a:tr h="100000">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time</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time</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None/>
                      </a:pPr>
                      <a:r>
                        <a:rPr lang="ko-KR" sz="1200">
                          <a:solidFill>
                            <a:schemeClr val="dk1"/>
                          </a:solidFill>
                          <a:latin typeface="Malgun Gothic"/>
                          <a:ea typeface="Malgun Gothic"/>
                          <a:cs typeface="Malgun Gothic"/>
                          <a:sym typeface="Malgun Gothic"/>
                        </a:rPr>
                        <a:t>time</a:t>
                      </a:r>
                      <a:endParaRPr sz="1200">
                        <a:latin typeface="Malgun Gothic"/>
                        <a:ea typeface="Malgun Gothic"/>
                        <a:cs typeface="Malgun Gothic"/>
                        <a:sym typeface="Malgun Gothic"/>
                      </a:endParaRPr>
                    </a:p>
                  </a:txBody>
                  <a:tcPr marL="36000" marR="36000" marT="36000" marB="36000" anchor="ctr"/>
                </a:tc>
                <a:tc>
                  <a:txBody>
                    <a:bodyPr/>
                    <a:lstStyle/>
                    <a:p>
                      <a:pPr marL="0" lvl="0" indent="0" algn="l" rtl="0">
                        <a:spcBef>
                          <a:spcPts val="0"/>
                        </a:spcBef>
                        <a:spcAft>
                          <a:spcPts val="0"/>
                        </a:spcAft>
                        <a:buClr>
                          <a:schemeClr val="dk1"/>
                        </a:buClr>
                        <a:buSzPts val="1100"/>
                        <a:buFont typeface="Arial"/>
                        <a:buNone/>
                      </a:pPr>
                      <a:r>
                        <a:rPr lang="ko-KR" sz="1200">
                          <a:solidFill>
                            <a:schemeClr val="dk1"/>
                          </a:solidFill>
                          <a:latin typeface="Malgun Gothic"/>
                          <a:ea typeface="Malgun Gothic"/>
                          <a:cs typeface="Malgun Gothic"/>
                          <a:sym typeface="Malgun Gothic"/>
                        </a:rPr>
                        <a:t>time</a:t>
                      </a:r>
                      <a:endParaRPr sz="1200">
                        <a:solidFill>
                          <a:schemeClr val="dk1"/>
                        </a:solidFill>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3"/>
                  </a:ext>
                </a:extLst>
              </a:tr>
            </a:tbl>
          </a:graphicData>
        </a:graphic>
      </p:graphicFrame>
      <p:sp>
        <p:nvSpPr>
          <p:cNvPr id="892" name="Google Shape;892;p65"/>
          <p:cNvSpPr txBox="1"/>
          <p:nvPr/>
        </p:nvSpPr>
        <p:spPr>
          <a:xfrm>
            <a:off x="769050" y="4140200"/>
            <a:ext cx="721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a:latin typeface="Malgun Gothic"/>
                <a:ea typeface="Malgun Gothic"/>
                <a:cs typeface="Malgun Gothic"/>
                <a:sym typeface="Malgun Gothic"/>
              </a:rPr>
              <a:t>Table 5.2.</a:t>
            </a:r>
            <a:r>
              <a:rPr lang="ko-KR">
                <a:latin typeface="Malgun Gothic"/>
                <a:ea typeface="Malgun Gothic"/>
                <a:cs typeface="Malgun Gothic"/>
                <a:sym typeface="Malgun Gothic"/>
              </a:rPr>
              <a:t> Breakdown of four treatments into their effects upon herbivorous snails</a:t>
            </a:r>
            <a:endParaRPr>
              <a:latin typeface="Malgun Gothic"/>
              <a:ea typeface="Malgun Gothic"/>
              <a:cs typeface="Malgun Gothic"/>
              <a:sym typeface="Malgun Gothic"/>
            </a:endParaRPr>
          </a:p>
        </p:txBody>
      </p:sp>
      <p:sp>
        <p:nvSpPr>
          <p:cNvPr id="2" name="TextBox 1">
            <a:extLst>
              <a:ext uri="{FF2B5EF4-FFF2-40B4-BE49-F238E27FC236}">
                <a16:creationId xmlns:a16="http://schemas.microsoft.com/office/drawing/2014/main" id="{5C342885-CC3F-1F17-187B-504ED98D677A}"/>
              </a:ext>
            </a:extLst>
          </p:cNvPr>
          <p:cNvSpPr txBox="1"/>
          <p:nvPr/>
        </p:nvSpPr>
        <p:spPr>
          <a:xfrm>
            <a:off x="754950" y="5900738"/>
            <a:ext cx="4891083" cy="307777"/>
          </a:xfrm>
          <a:prstGeom prst="rect">
            <a:avLst/>
          </a:prstGeom>
          <a:noFill/>
        </p:spPr>
        <p:txBody>
          <a:bodyPr wrap="none" rtlCol="0">
            <a:spAutoFit/>
          </a:bodyPr>
          <a:lstStyle/>
          <a:p>
            <a:r>
              <a:rPr lang="ko-KR" altLang="en-US" dirty="0">
                <a:solidFill>
                  <a:srgbClr val="C00000"/>
                </a:solidFill>
              </a:rPr>
              <a:t>차이를</a:t>
            </a:r>
            <a:r>
              <a:rPr lang="en-US" altLang="ko-KR" dirty="0">
                <a:solidFill>
                  <a:srgbClr val="C00000"/>
                </a:solidFill>
              </a:rPr>
              <a:t> </a:t>
            </a:r>
            <a:r>
              <a:rPr lang="ko-KR" altLang="en-US" dirty="0">
                <a:solidFill>
                  <a:srgbClr val="C00000"/>
                </a:solidFill>
              </a:rPr>
              <a:t>만들어내는 변동의 요인을 잘 찾아서 통제해야 한다</a:t>
            </a:r>
            <a:r>
              <a:rPr lang="en-US" altLang="ko-KR" dirty="0">
                <a:solidFill>
                  <a:srgbClr val="C00000"/>
                </a:solidFill>
              </a:rPr>
              <a:t>!</a:t>
            </a:r>
            <a:endParaRPr lang="ko-KR" altLang="en-US" dirty="0">
              <a:solidFill>
                <a:srgbClr val="C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6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처리가 시간과 교락된 조작 실험의 사례</a:t>
            </a:r>
            <a:endParaRPr/>
          </a:p>
        </p:txBody>
      </p:sp>
      <p:sp>
        <p:nvSpPr>
          <p:cNvPr id="898" name="Google Shape;898;p6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5. 처리효과를 분석</a:t>
            </a:r>
            <a:endParaRPr/>
          </a:p>
        </p:txBody>
      </p:sp>
      <p:sp>
        <p:nvSpPr>
          <p:cNvPr id="899" name="Google Shape;899;p6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63</a:t>
            </a:fld>
            <a:endParaRPr/>
          </a:p>
        </p:txBody>
      </p:sp>
      <p:sp>
        <p:nvSpPr>
          <p:cNvPr id="900" name="Google Shape;900;p66"/>
          <p:cNvSpPr txBox="1">
            <a:spLocks noGrp="1"/>
          </p:cNvSpPr>
          <p:nvPr>
            <p:ph type="body" idx="4294967295"/>
          </p:nvPr>
        </p:nvSpPr>
        <p:spPr>
          <a:xfrm>
            <a:off x="295275" y="1114425"/>
            <a:ext cx="8634000" cy="31911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많은 실험은 시간과 처리가 교락되어 있다.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예) 약의 효과를 평가하기 위해 같은 집단의 실험 개체들로부터 몇몇 생리학적 변수(혈압)를 처리 전과 후에 측정하는 실험을 설계; 변화는 약의 효과에 의한 것이다.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첫째; 시간이 경과(혈압은 분 또는 시간에 걸쳐 변화)</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둘째; 처리군에 약을 먹게 했다(비어있는 약, 식염수 투여)</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셋째; 혈압을 측정하기 위해 압력계와 공기 팽창식 커프를 이용하는 내과적 관점으로 봤을 때 혈압이 실제적으로 증가했다.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개선 방안</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대조군을 설정 : 동일하게 대조군에게도 시간, 위약 처리(비어있는 약 혹은 식염수 투여 등)</a:t>
            </a:r>
            <a:endParaRPr>
              <a:latin typeface="Malgun Gothic"/>
              <a:ea typeface="Malgun Gothic"/>
              <a:cs typeface="Malgun Gothic"/>
              <a:sym typeface="Malgun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6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a:t>허위반복(</a:t>
            </a:r>
            <a:r>
              <a:rPr lang="ko-KR" dirty="0">
                <a:solidFill>
                  <a:schemeClr val="dk1"/>
                </a:solidFill>
              </a:rPr>
              <a:t>Pseudo</a:t>
            </a:r>
            <a:r>
              <a:rPr lang="en-US" altLang="ko-KR" dirty="0">
                <a:solidFill>
                  <a:schemeClr val="dk1"/>
                </a:solidFill>
              </a:rPr>
              <a:t>-</a:t>
            </a:r>
            <a:r>
              <a:rPr lang="ko-KR" dirty="0" err="1">
                <a:solidFill>
                  <a:schemeClr val="dk1"/>
                </a:solidFill>
              </a:rPr>
              <a:t>replication</a:t>
            </a:r>
            <a:r>
              <a:rPr lang="ko-KR" dirty="0">
                <a:solidFill>
                  <a:schemeClr val="dk1"/>
                </a:solidFill>
              </a:rPr>
              <a:t>)</a:t>
            </a:r>
            <a:r>
              <a:rPr lang="en-US" altLang="ko-KR" dirty="0">
                <a:solidFill>
                  <a:schemeClr val="dk1"/>
                </a:solidFill>
              </a:rPr>
              <a:t> - </a:t>
            </a:r>
            <a:r>
              <a:rPr lang="ko-KR" altLang="en-US" dirty="0">
                <a:solidFill>
                  <a:schemeClr val="dk1"/>
                </a:solidFill>
              </a:rPr>
              <a:t>문제점</a:t>
            </a:r>
            <a:endParaRPr dirty="0"/>
          </a:p>
        </p:txBody>
      </p:sp>
      <p:sp>
        <p:nvSpPr>
          <p:cNvPr id="906" name="Google Shape;906;p6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5. 처리효과를 분석</a:t>
            </a:r>
            <a:endParaRPr/>
          </a:p>
        </p:txBody>
      </p:sp>
      <p:sp>
        <p:nvSpPr>
          <p:cNvPr id="907" name="Google Shape;907;p6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64</a:t>
            </a:fld>
            <a:endParaRPr/>
          </a:p>
        </p:txBody>
      </p:sp>
      <p:grpSp>
        <p:nvGrpSpPr>
          <p:cNvPr id="2" name="그룹 1">
            <a:extLst>
              <a:ext uri="{FF2B5EF4-FFF2-40B4-BE49-F238E27FC236}">
                <a16:creationId xmlns:a16="http://schemas.microsoft.com/office/drawing/2014/main" id="{559F7E09-94B0-9092-DD8D-FD2FB6F824E6}"/>
              </a:ext>
            </a:extLst>
          </p:cNvPr>
          <p:cNvGrpSpPr/>
          <p:nvPr/>
        </p:nvGrpSpPr>
        <p:grpSpPr>
          <a:xfrm>
            <a:off x="1577667" y="2101719"/>
            <a:ext cx="5272786" cy="3778963"/>
            <a:chOff x="1742375" y="1751675"/>
            <a:chExt cx="5272786" cy="3778963"/>
          </a:xfrm>
        </p:grpSpPr>
        <p:cxnSp>
          <p:nvCxnSpPr>
            <p:cNvPr id="908" name="Google Shape;908;p67"/>
            <p:cNvCxnSpPr/>
            <p:nvPr/>
          </p:nvCxnSpPr>
          <p:spPr>
            <a:xfrm>
              <a:off x="2358025" y="2410300"/>
              <a:ext cx="4582500" cy="0"/>
            </a:xfrm>
            <a:prstGeom prst="straightConnector1">
              <a:avLst/>
            </a:prstGeom>
            <a:noFill/>
            <a:ln w="9525" cap="flat" cmpd="sng">
              <a:solidFill>
                <a:srgbClr val="000000"/>
              </a:solidFill>
              <a:prstDash val="solid"/>
              <a:round/>
              <a:headEnd type="none" w="med" len="med"/>
              <a:tailEnd type="none" w="med" len="med"/>
            </a:ln>
          </p:spPr>
        </p:cxnSp>
        <p:cxnSp>
          <p:nvCxnSpPr>
            <p:cNvPr id="909" name="Google Shape;909;p67"/>
            <p:cNvCxnSpPr/>
            <p:nvPr/>
          </p:nvCxnSpPr>
          <p:spPr>
            <a:xfrm>
              <a:off x="2330375" y="3863675"/>
              <a:ext cx="4582500" cy="0"/>
            </a:xfrm>
            <a:prstGeom prst="straightConnector1">
              <a:avLst/>
            </a:prstGeom>
            <a:noFill/>
            <a:ln w="9525" cap="flat" cmpd="sng">
              <a:solidFill>
                <a:srgbClr val="000000"/>
              </a:solidFill>
              <a:prstDash val="solid"/>
              <a:round/>
              <a:headEnd type="none" w="med" len="med"/>
              <a:tailEnd type="none" w="med" len="med"/>
            </a:ln>
          </p:spPr>
        </p:cxnSp>
        <p:sp>
          <p:nvSpPr>
            <p:cNvPr id="910" name="Google Shape;910;p67"/>
            <p:cNvSpPr/>
            <p:nvPr/>
          </p:nvSpPr>
          <p:spPr>
            <a:xfrm>
              <a:off x="2258667" y="2046475"/>
              <a:ext cx="4756494"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dirty="0">
                  <a:latin typeface="Malgun Gothic"/>
                  <a:ea typeface="Malgun Gothic"/>
                  <a:cs typeface="Malgun Gothic"/>
                  <a:sym typeface="Malgun Gothic"/>
                </a:rPr>
                <a:t>T1     T2     T3     T4     T5     C1     C2     C3     C4     C5</a:t>
              </a:r>
              <a:endParaRPr sz="1300" dirty="0">
                <a:latin typeface="Malgun Gothic"/>
                <a:ea typeface="Malgun Gothic"/>
                <a:cs typeface="Malgun Gothic"/>
                <a:sym typeface="Malgun Gothic"/>
              </a:endParaRPr>
            </a:p>
          </p:txBody>
        </p:sp>
        <p:sp>
          <p:nvSpPr>
            <p:cNvPr id="911" name="Google Shape;911;p67"/>
            <p:cNvSpPr/>
            <p:nvPr/>
          </p:nvSpPr>
          <p:spPr>
            <a:xfrm>
              <a:off x="2222948" y="3520681"/>
              <a:ext cx="4756494"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dirty="0">
                  <a:latin typeface="Malgun Gothic"/>
                  <a:ea typeface="Malgun Gothic"/>
                  <a:cs typeface="Malgun Gothic"/>
                  <a:sym typeface="Malgun Gothic"/>
                </a:rPr>
                <a:t>T1     C1     T2     C2     T3     C3     T4     C4     T5     C5</a:t>
              </a:r>
              <a:endParaRPr sz="1300" dirty="0">
                <a:latin typeface="Malgun Gothic"/>
                <a:ea typeface="Malgun Gothic"/>
                <a:cs typeface="Malgun Gothic"/>
                <a:sym typeface="Malgun Gothic"/>
              </a:endParaRPr>
            </a:p>
          </p:txBody>
        </p:sp>
        <p:sp>
          <p:nvSpPr>
            <p:cNvPr id="912" name="Google Shape;912;p67"/>
            <p:cNvSpPr/>
            <p:nvPr/>
          </p:nvSpPr>
          <p:spPr>
            <a:xfrm>
              <a:off x="1742375" y="1751675"/>
              <a:ext cx="4530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a:latin typeface="Malgun Gothic"/>
                  <a:ea typeface="Malgun Gothic"/>
                  <a:cs typeface="Malgun Gothic"/>
                  <a:sym typeface="Malgun Gothic"/>
                </a:rPr>
                <a:t>(a)</a:t>
              </a:r>
              <a:endParaRPr sz="1300">
                <a:latin typeface="Malgun Gothic"/>
                <a:ea typeface="Malgun Gothic"/>
                <a:cs typeface="Malgun Gothic"/>
                <a:sym typeface="Malgun Gothic"/>
              </a:endParaRPr>
            </a:p>
          </p:txBody>
        </p:sp>
        <p:sp>
          <p:nvSpPr>
            <p:cNvPr id="913" name="Google Shape;913;p67"/>
            <p:cNvSpPr/>
            <p:nvPr/>
          </p:nvSpPr>
          <p:spPr>
            <a:xfrm>
              <a:off x="1742375" y="2775250"/>
              <a:ext cx="4530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a:latin typeface="Malgun Gothic"/>
                  <a:ea typeface="Malgun Gothic"/>
                  <a:cs typeface="Malgun Gothic"/>
                  <a:sym typeface="Malgun Gothic"/>
                </a:rPr>
                <a:t>(b)</a:t>
              </a:r>
              <a:endParaRPr sz="1300">
                <a:latin typeface="Malgun Gothic"/>
                <a:ea typeface="Malgun Gothic"/>
                <a:cs typeface="Malgun Gothic"/>
                <a:sym typeface="Malgun Gothic"/>
              </a:endParaRPr>
            </a:p>
          </p:txBody>
        </p:sp>
        <p:sp>
          <p:nvSpPr>
            <p:cNvPr id="914" name="Google Shape;914;p67"/>
            <p:cNvSpPr/>
            <p:nvPr/>
          </p:nvSpPr>
          <p:spPr>
            <a:xfrm>
              <a:off x="1742375" y="4147325"/>
              <a:ext cx="4530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a:latin typeface="Malgun Gothic"/>
                  <a:ea typeface="Malgun Gothic"/>
                  <a:cs typeface="Malgun Gothic"/>
                  <a:sym typeface="Malgun Gothic"/>
                </a:rPr>
                <a:t>(c)</a:t>
              </a:r>
              <a:endParaRPr sz="1300">
                <a:latin typeface="Malgun Gothic"/>
                <a:ea typeface="Malgun Gothic"/>
                <a:cs typeface="Malgun Gothic"/>
                <a:sym typeface="Malgun Gothic"/>
              </a:endParaRPr>
            </a:p>
          </p:txBody>
        </p:sp>
        <p:sp>
          <p:nvSpPr>
            <p:cNvPr id="915" name="Google Shape;915;p67"/>
            <p:cNvSpPr/>
            <p:nvPr/>
          </p:nvSpPr>
          <p:spPr>
            <a:xfrm>
              <a:off x="3320650" y="4570638"/>
              <a:ext cx="1215300" cy="9600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a:latin typeface="Malgun Gothic"/>
                  <a:ea typeface="Malgun Gothic"/>
                  <a:cs typeface="Malgun Gothic"/>
                  <a:sym typeface="Malgun Gothic"/>
                </a:rPr>
                <a:t>Incubator 1</a:t>
              </a:r>
              <a:endParaRPr sz="1300">
                <a:latin typeface="Malgun Gothic"/>
                <a:ea typeface="Malgun Gothic"/>
                <a:cs typeface="Malgun Gothic"/>
                <a:sym typeface="Malgun Gothic"/>
              </a:endParaRPr>
            </a:p>
            <a:p>
              <a:pPr marL="0" lvl="0" indent="0" algn="ctr" rtl="0">
                <a:spcBef>
                  <a:spcPts val="0"/>
                </a:spcBef>
                <a:spcAft>
                  <a:spcPts val="0"/>
                </a:spcAft>
                <a:buNone/>
              </a:pPr>
              <a:r>
                <a:rPr lang="ko-KR" sz="1300">
                  <a:latin typeface="Malgun Gothic"/>
                  <a:ea typeface="Malgun Gothic"/>
                  <a:cs typeface="Malgun Gothic"/>
                  <a:sym typeface="Malgun Gothic"/>
                </a:rPr>
                <a:t>20℃</a:t>
              </a:r>
              <a:endParaRPr sz="1300">
                <a:latin typeface="Malgun Gothic"/>
                <a:ea typeface="Malgun Gothic"/>
                <a:cs typeface="Malgun Gothic"/>
                <a:sym typeface="Malgun Gothic"/>
              </a:endParaRPr>
            </a:p>
          </p:txBody>
        </p:sp>
        <p:sp>
          <p:nvSpPr>
            <p:cNvPr id="916" name="Google Shape;916;p67"/>
            <p:cNvSpPr/>
            <p:nvPr/>
          </p:nvSpPr>
          <p:spPr>
            <a:xfrm>
              <a:off x="5017950" y="4570638"/>
              <a:ext cx="1215300" cy="9600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300">
                  <a:latin typeface="Malgun Gothic"/>
                  <a:ea typeface="Malgun Gothic"/>
                  <a:cs typeface="Malgun Gothic"/>
                  <a:sym typeface="Malgun Gothic"/>
                </a:rPr>
                <a:t>Incubator 2</a:t>
              </a:r>
              <a:endParaRPr sz="1300">
                <a:latin typeface="Malgun Gothic"/>
                <a:ea typeface="Malgun Gothic"/>
                <a:cs typeface="Malgun Gothic"/>
                <a:sym typeface="Malgun Gothic"/>
              </a:endParaRPr>
            </a:p>
            <a:p>
              <a:pPr marL="0" lvl="0" indent="0" algn="ctr" rtl="0">
                <a:spcBef>
                  <a:spcPts val="0"/>
                </a:spcBef>
                <a:spcAft>
                  <a:spcPts val="0"/>
                </a:spcAft>
                <a:buNone/>
              </a:pPr>
              <a:r>
                <a:rPr lang="ko-KR" sz="1300">
                  <a:latin typeface="Malgun Gothic"/>
                  <a:ea typeface="Malgun Gothic"/>
                  <a:cs typeface="Malgun Gothic"/>
                  <a:sym typeface="Malgun Gothic"/>
                </a:rPr>
                <a:t>30℃</a:t>
              </a:r>
              <a:endParaRPr sz="1300">
                <a:latin typeface="Malgun Gothic"/>
                <a:ea typeface="Malgun Gothic"/>
                <a:cs typeface="Malgun Gothic"/>
                <a:sym typeface="Malgun Gothic"/>
              </a:endParaRPr>
            </a:p>
          </p:txBody>
        </p:sp>
        <p:sp>
          <p:nvSpPr>
            <p:cNvPr id="917" name="Google Shape;917;p67"/>
            <p:cNvSpPr/>
            <p:nvPr/>
          </p:nvSpPr>
          <p:spPr>
            <a:xfrm>
              <a:off x="2346400" y="3176925"/>
              <a:ext cx="150900" cy="1395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8" name="Google Shape;918;p67"/>
            <p:cNvSpPr/>
            <p:nvPr/>
          </p:nvSpPr>
          <p:spPr>
            <a:xfrm>
              <a:off x="3320650" y="3176925"/>
              <a:ext cx="150900" cy="1395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9" name="Google Shape;919;p67"/>
            <p:cNvSpPr/>
            <p:nvPr/>
          </p:nvSpPr>
          <p:spPr>
            <a:xfrm>
              <a:off x="4294900" y="3176925"/>
              <a:ext cx="150900" cy="1395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0" name="Google Shape;920;p67"/>
            <p:cNvSpPr/>
            <p:nvPr/>
          </p:nvSpPr>
          <p:spPr>
            <a:xfrm>
              <a:off x="5240574" y="3176925"/>
              <a:ext cx="150900" cy="1395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1" name="Google Shape;921;p67"/>
            <p:cNvSpPr/>
            <p:nvPr/>
          </p:nvSpPr>
          <p:spPr>
            <a:xfrm>
              <a:off x="6207680" y="3176925"/>
              <a:ext cx="150900" cy="1395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 name="TextBox 2">
            <a:extLst>
              <a:ext uri="{FF2B5EF4-FFF2-40B4-BE49-F238E27FC236}">
                <a16:creationId xmlns:a16="http://schemas.microsoft.com/office/drawing/2014/main" id="{CBBA448B-4258-5C11-6746-2DDBD4D4763A}"/>
              </a:ext>
            </a:extLst>
          </p:cNvPr>
          <p:cNvSpPr txBox="1"/>
          <p:nvPr/>
        </p:nvSpPr>
        <p:spPr>
          <a:xfrm>
            <a:off x="492920" y="1193006"/>
            <a:ext cx="8213934" cy="523220"/>
          </a:xfrm>
          <a:prstGeom prst="rect">
            <a:avLst/>
          </a:prstGeom>
          <a:noFill/>
        </p:spPr>
        <p:txBody>
          <a:bodyPr wrap="square" rtlCol="0">
            <a:spAutoFit/>
          </a:bodyPr>
          <a:lstStyle/>
          <a:p>
            <a:r>
              <a:rPr lang="ko-KR" altLang="en-US" dirty="0"/>
              <a:t>정의</a:t>
            </a:r>
            <a:r>
              <a:rPr lang="en-US" altLang="ko-KR" dirty="0"/>
              <a:t>: </a:t>
            </a:r>
            <a:r>
              <a:rPr lang="ko-KR" altLang="en-US" dirty="0"/>
              <a:t>표본을 이루고 있는 실험단위</a:t>
            </a:r>
            <a:r>
              <a:rPr lang="en-US" altLang="ko-KR" dirty="0"/>
              <a:t>(Experimental unit)</a:t>
            </a:r>
            <a:r>
              <a:rPr lang="ko-KR" altLang="en-US" dirty="0"/>
              <a:t>간의 상관의 문제가 있는</a:t>
            </a:r>
            <a:r>
              <a:rPr lang="en-US" altLang="ko-KR" dirty="0"/>
              <a:t>, </a:t>
            </a:r>
            <a:r>
              <a:rPr lang="ko-KR" altLang="en-US" dirty="0"/>
              <a:t>즉 독립성이 결여된 반복</a:t>
            </a:r>
            <a:r>
              <a:rPr lang="en-US" altLang="ko-KR" dirty="0"/>
              <a:t>. </a:t>
            </a:r>
            <a:r>
              <a:rPr lang="ko-KR" altLang="en-US" dirty="0"/>
              <a:t>실제로 반복이 없지만 반복이 있는 것처럼 허위적으로 보이는 실험 설계</a:t>
            </a:r>
          </a:p>
        </p:txBody>
      </p:sp>
      <p:sp>
        <p:nvSpPr>
          <p:cNvPr id="4" name="TextBox 3">
            <a:extLst>
              <a:ext uri="{FF2B5EF4-FFF2-40B4-BE49-F238E27FC236}">
                <a16:creationId xmlns:a16="http://schemas.microsoft.com/office/drawing/2014/main" id="{C9BBF4C9-B4EE-8300-8E3A-A571A3E66C75}"/>
              </a:ext>
            </a:extLst>
          </p:cNvPr>
          <p:cNvSpPr txBox="1"/>
          <p:nvPr/>
        </p:nvSpPr>
        <p:spPr>
          <a:xfrm>
            <a:off x="2093959" y="1842521"/>
            <a:ext cx="5297017" cy="553998"/>
          </a:xfrm>
          <a:prstGeom prst="rect">
            <a:avLst/>
          </a:prstGeom>
          <a:noFill/>
        </p:spPr>
        <p:txBody>
          <a:bodyPr wrap="square" rtlCol="0">
            <a:spAutoFit/>
          </a:bodyPr>
          <a:lstStyle/>
          <a:p>
            <a:pPr algn="l"/>
            <a:r>
              <a:rPr lang="ko-KR" altLang="en-US" sz="1000" dirty="0"/>
              <a:t>각 처리에 대한 분리된 반복 실험결과를 가지고 있지만</a:t>
            </a:r>
            <a:r>
              <a:rPr lang="en-US" altLang="ko-KR" sz="1000" dirty="0"/>
              <a:t>, </a:t>
            </a:r>
            <a:r>
              <a:rPr lang="ko-KR" altLang="en-US" sz="1000" dirty="0"/>
              <a:t>독립성을 만족시키지 못함</a:t>
            </a:r>
            <a:r>
              <a:rPr lang="en-US" altLang="ko-KR" sz="1000" dirty="0"/>
              <a:t>. </a:t>
            </a:r>
            <a:r>
              <a:rPr lang="ko-KR" altLang="en-US" sz="1000" dirty="0"/>
              <a:t>몇몇 알려지지 않거나 모르는 실험실의 미지의 특징</a:t>
            </a:r>
            <a:r>
              <a:rPr lang="en-US" altLang="ko-KR" sz="1000" dirty="0"/>
              <a:t>(</a:t>
            </a:r>
            <a:r>
              <a:rPr lang="ko-KR" altLang="en-US" sz="1000" dirty="0"/>
              <a:t>빛의 수준</a:t>
            </a:r>
            <a:r>
              <a:rPr lang="en-US" altLang="ko-KR" sz="1000" dirty="0"/>
              <a:t>, </a:t>
            </a:r>
            <a:r>
              <a:rPr lang="ko-KR" altLang="en-US" sz="1000" dirty="0"/>
              <a:t>통풍</a:t>
            </a:r>
            <a:r>
              <a:rPr lang="en-US" altLang="ko-KR" sz="1000" dirty="0"/>
              <a:t>, </a:t>
            </a:r>
            <a:r>
              <a:rPr lang="ko-KR" altLang="en-US" sz="1000" dirty="0"/>
              <a:t>방해 등</a:t>
            </a:r>
            <a:r>
              <a:rPr lang="en-US" altLang="ko-KR" sz="1000" dirty="0"/>
              <a:t>)</a:t>
            </a:r>
            <a:r>
              <a:rPr lang="ko-KR" altLang="en-US" sz="1000" dirty="0"/>
              <a:t>이 수조의 한 집단에 다르게 영향을 줄지도 모른다</a:t>
            </a:r>
            <a:r>
              <a:rPr lang="en-US" altLang="ko-KR" sz="1000" dirty="0"/>
              <a:t>.</a:t>
            </a:r>
            <a:endParaRPr lang="ko-KR" altLang="en-US" sz="1000" dirty="0"/>
          </a:p>
        </p:txBody>
      </p:sp>
      <p:sp>
        <p:nvSpPr>
          <p:cNvPr id="5" name="TextBox 4">
            <a:extLst>
              <a:ext uri="{FF2B5EF4-FFF2-40B4-BE49-F238E27FC236}">
                <a16:creationId xmlns:a16="http://schemas.microsoft.com/office/drawing/2014/main" id="{FA750924-601E-FF81-9021-270DA29BF712}"/>
              </a:ext>
            </a:extLst>
          </p:cNvPr>
          <p:cNvSpPr txBox="1"/>
          <p:nvPr/>
        </p:nvSpPr>
        <p:spPr>
          <a:xfrm>
            <a:off x="2093959" y="3074306"/>
            <a:ext cx="5297017" cy="246221"/>
          </a:xfrm>
          <a:prstGeom prst="rect">
            <a:avLst/>
          </a:prstGeom>
          <a:noFill/>
        </p:spPr>
        <p:txBody>
          <a:bodyPr wrap="square" rtlCol="0">
            <a:spAutoFit/>
          </a:bodyPr>
          <a:lstStyle/>
          <a:p>
            <a:pPr algn="l"/>
            <a:r>
              <a:rPr lang="ko-KR" altLang="en-US" sz="1000" dirty="0"/>
              <a:t>처리군과 대조군을 반복적으로 임의 배치하였지만</a:t>
            </a:r>
            <a:r>
              <a:rPr lang="en-US" altLang="ko-KR" sz="1000" dirty="0"/>
              <a:t>, </a:t>
            </a:r>
            <a:r>
              <a:rPr lang="ko-KR" altLang="en-US" sz="1000" dirty="0"/>
              <a:t>우연히도 </a:t>
            </a:r>
            <a:r>
              <a:rPr lang="ko-KR" altLang="en-US" sz="1000" dirty="0" err="1"/>
              <a:t>처리군</a:t>
            </a:r>
            <a:r>
              <a:rPr lang="ko-KR" altLang="en-US" sz="1000" dirty="0"/>
              <a:t> 위에 전등이 있음</a:t>
            </a:r>
            <a:r>
              <a:rPr lang="en-US" altLang="ko-KR" sz="1000" dirty="0"/>
              <a:t>. </a:t>
            </a:r>
            <a:endParaRPr lang="ko-KR" altLang="en-US" sz="1000" dirty="0"/>
          </a:p>
        </p:txBody>
      </p:sp>
      <p:sp>
        <p:nvSpPr>
          <p:cNvPr id="6" name="TextBox 5">
            <a:extLst>
              <a:ext uri="{FF2B5EF4-FFF2-40B4-BE49-F238E27FC236}">
                <a16:creationId xmlns:a16="http://schemas.microsoft.com/office/drawing/2014/main" id="{69D317E6-0EE8-BC27-0F76-5F4E4BB0E1A6}"/>
              </a:ext>
            </a:extLst>
          </p:cNvPr>
          <p:cNvSpPr txBox="1"/>
          <p:nvPr/>
        </p:nvSpPr>
        <p:spPr>
          <a:xfrm>
            <a:off x="2181692" y="4444090"/>
            <a:ext cx="5981540" cy="400110"/>
          </a:xfrm>
          <a:prstGeom prst="rect">
            <a:avLst/>
          </a:prstGeom>
          <a:noFill/>
        </p:spPr>
        <p:txBody>
          <a:bodyPr wrap="square" rtlCol="0">
            <a:spAutoFit/>
          </a:bodyPr>
          <a:lstStyle/>
          <a:p>
            <a:pPr algn="l"/>
            <a:r>
              <a:rPr lang="ko-KR" altLang="en-US" sz="1000" dirty="0"/>
              <a:t>고립된 분리</a:t>
            </a:r>
            <a:r>
              <a:rPr lang="en-US" altLang="ko-KR" sz="1000" dirty="0"/>
              <a:t>: </a:t>
            </a:r>
            <a:r>
              <a:rPr lang="ko-KR" altLang="en-US" sz="1000" dirty="0"/>
              <a:t>종종</a:t>
            </a:r>
            <a:r>
              <a:rPr lang="en-US" altLang="ko-KR" sz="1000" dirty="0"/>
              <a:t>, </a:t>
            </a:r>
            <a:r>
              <a:rPr lang="ko-KR" altLang="en-US" sz="1000" dirty="0"/>
              <a:t>장비의 부족으로 한 인큐베이터에서 특정 온도를 고정시켜 놓은 후에 모든 반복실험을 하고</a:t>
            </a:r>
            <a:r>
              <a:rPr lang="en-US" altLang="ko-KR" sz="1000" dirty="0"/>
              <a:t>, </a:t>
            </a:r>
            <a:r>
              <a:rPr lang="ko-KR" altLang="en-US" sz="1000" dirty="0"/>
              <a:t>또 다른 인큐베이터에서 다른 온도로 고정시켜 놓은 후에 모든 반복실험을 해야 한다</a:t>
            </a:r>
            <a:r>
              <a:rPr lang="en-US" altLang="ko-KR" sz="1000" dirty="0"/>
              <a:t>. </a:t>
            </a:r>
            <a:endParaRPr lang="ko-KR" altLang="en-US" sz="10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6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a:t>허위반복(</a:t>
            </a:r>
            <a:r>
              <a:rPr lang="ko-KR" dirty="0">
                <a:solidFill>
                  <a:schemeClr val="dk1"/>
                </a:solidFill>
              </a:rPr>
              <a:t>Pseudo</a:t>
            </a:r>
            <a:r>
              <a:rPr lang="en-US" altLang="ko-KR" dirty="0">
                <a:solidFill>
                  <a:schemeClr val="dk1"/>
                </a:solidFill>
              </a:rPr>
              <a:t>-</a:t>
            </a:r>
            <a:r>
              <a:rPr lang="ko-KR" dirty="0" err="1">
                <a:solidFill>
                  <a:schemeClr val="dk1"/>
                </a:solidFill>
              </a:rPr>
              <a:t>replication</a:t>
            </a:r>
            <a:r>
              <a:rPr lang="ko-KR" dirty="0">
                <a:solidFill>
                  <a:schemeClr val="dk1"/>
                </a:solidFill>
              </a:rPr>
              <a:t>)</a:t>
            </a:r>
            <a:r>
              <a:rPr lang="en-US" altLang="ko-KR" dirty="0">
                <a:solidFill>
                  <a:schemeClr val="dk1"/>
                </a:solidFill>
              </a:rPr>
              <a:t> - </a:t>
            </a:r>
            <a:r>
              <a:rPr lang="ko-KR" altLang="en-US" dirty="0">
                <a:solidFill>
                  <a:schemeClr val="dk1"/>
                </a:solidFill>
              </a:rPr>
              <a:t>개선</a:t>
            </a:r>
            <a:endParaRPr dirty="0"/>
          </a:p>
        </p:txBody>
      </p:sp>
      <p:sp>
        <p:nvSpPr>
          <p:cNvPr id="906" name="Google Shape;906;p6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5. 처리효과를 분석</a:t>
            </a:r>
            <a:endParaRPr/>
          </a:p>
        </p:txBody>
      </p:sp>
      <p:sp>
        <p:nvSpPr>
          <p:cNvPr id="907" name="Google Shape;907;p6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ko-KR" sz="14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908" name="Google Shape;908;p67"/>
          <p:cNvCxnSpPr/>
          <p:nvPr/>
        </p:nvCxnSpPr>
        <p:spPr>
          <a:xfrm>
            <a:off x="2193317" y="2357144"/>
            <a:ext cx="4582500" cy="0"/>
          </a:xfrm>
          <a:prstGeom prst="straightConnector1">
            <a:avLst/>
          </a:prstGeom>
          <a:noFill/>
          <a:ln w="9525" cap="flat" cmpd="sng">
            <a:solidFill>
              <a:srgbClr val="000000"/>
            </a:solidFill>
            <a:prstDash val="solid"/>
            <a:round/>
            <a:headEnd type="none" w="med" len="med"/>
            <a:tailEnd type="none" w="med" len="med"/>
          </a:ln>
        </p:spPr>
      </p:cxnSp>
      <p:cxnSp>
        <p:nvCxnSpPr>
          <p:cNvPr id="909" name="Google Shape;909;p67"/>
          <p:cNvCxnSpPr/>
          <p:nvPr/>
        </p:nvCxnSpPr>
        <p:spPr>
          <a:xfrm>
            <a:off x="2165667" y="3810519"/>
            <a:ext cx="4582500" cy="0"/>
          </a:xfrm>
          <a:prstGeom prst="straightConnector1">
            <a:avLst/>
          </a:prstGeom>
          <a:noFill/>
          <a:ln w="9525" cap="flat" cmpd="sng">
            <a:solidFill>
              <a:srgbClr val="000000"/>
            </a:solidFill>
            <a:prstDash val="solid"/>
            <a:round/>
            <a:headEnd type="none" w="med" len="med"/>
            <a:tailEnd type="none" w="med" len="med"/>
          </a:ln>
        </p:spPr>
      </p:cxnSp>
      <p:sp>
        <p:nvSpPr>
          <p:cNvPr id="910" name="Google Shape;910;p67"/>
          <p:cNvSpPr/>
          <p:nvPr/>
        </p:nvSpPr>
        <p:spPr>
          <a:xfrm>
            <a:off x="2093959" y="1993319"/>
            <a:ext cx="4756494" cy="246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T1     </a:t>
            </a:r>
            <a:r>
              <a:rPr lang="en-US" altLang="ko-KR" sz="1300" dirty="0">
                <a:latin typeface="Malgun Gothic"/>
                <a:ea typeface="Malgun Gothic"/>
                <a:cs typeface="Malgun Gothic"/>
                <a:sym typeface="Malgun Gothic"/>
              </a:rPr>
              <a:t>C</a:t>
            </a: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2     T3     C4     T5     C1    T2     C3     T4     C5</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p:txBody>
      </p:sp>
      <p:sp>
        <p:nvSpPr>
          <p:cNvPr id="911" name="Google Shape;911;p67"/>
          <p:cNvSpPr/>
          <p:nvPr/>
        </p:nvSpPr>
        <p:spPr>
          <a:xfrm>
            <a:off x="2058240" y="3467525"/>
            <a:ext cx="4756494" cy="246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T1     C1     T2     C2     T3     C3     T4     C4     T5     C5</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p:txBody>
      </p:sp>
      <p:sp>
        <p:nvSpPr>
          <p:cNvPr id="912" name="Google Shape;912;p67"/>
          <p:cNvSpPr/>
          <p:nvPr/>
        </p:nvSpPr>
        <p:spPr>
          <a:xfrm>
            <a:off x="1577667" y="1698519"/>
            <a:ext cx="453000" cy="246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a:ln>
                  <a:noFill/>
                </a:ln>
                <a:solidFill>
                  <a:srgbClr val="000000"/>
                </a:solidFill>
                <a:effectLst/>
                <a:uLnTx/>
                <a:uFillTx/>
                <a:latin typeface="Malgun Gothic"/>
                <a:ea typeface="Malgun Gothic"/>
                <a:cs typeface="Malgun Gothic"/>
                <a:sym typeface="Malgun Gothic"/>
              </a:rPr>
              <a:t>(a)</a:t>
            </a:r>
            <a:endParaRPr kumimoji="0" sz="1300" b="0" i="0" u="none" strike="noStrike" kern="0" cap="none" spc="0" normalizeH="0" baseline="0" noProof="0">
              <a:ln>
                <a:noFill/>
              </a:ln>
              <a:solidFill>
                <a:srgbClr val="000000"/>
              </a:solidFill>
              <a:effectLst/>
              <a:uLnTx/>
              <a:uFillTx/>
              <a:latin typeface="Malgun Gothic"/>
              <a:ea typeface="Malgun Gothic"/>
              <a:cs typeface="Malgun Gothic"/>
              <a:sym typeface="Malgun Gothic"/>
            </a:endParaRPr>
          </a:p>
        </p:txBody>
      </p:sp>
      <p:sp>
        <p:nvSpPr>
          <p:cNvPr id="913" name="Google Shape;913;p67"/>
          <p:cNvSpPr/>
          <p:nvPr/>
        </p:nvSpPr>
        <p:spPr>
          <a:xfrm>
            <a:off x="1577667" y="2722094"/>
            <a:ext cx="453000" cy="246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a:ln>
                  <a:noFill/>
                </a:ln>
                <a:solidFill>
                  <a:srgbClr val="000000"/>
                </a:solidFill>
                <a:effectLst/>
                <a:uLnTx/>
                <a:uFillTx/>
                <a:latin typeface="Malgun Gothic"/>
                <a:ea typeface="Malgun Gothic"/>
                <a:cs typeface="Malgun Gothic"/>
                <a:sym typeface="Malgun Gothic"/>
              </a:rPr>
              <a:t>(b)</a:t>
            </a:r>
            <a:endParaRPr kumimoji="0" sz="1300" b="0" i="0" u="none" strike="noStrike" kern="0" cap="none" spc="0" normalizeH="0" baseline="0" noProof="0">
              <a:ln>
                <a:noFill/>
              </a:ln>
              <a:solidFill>
                <a:srgbClr val="000000"/>
              </a:solidFill>
              <a:effectLst/>
              <a:uLnTx/>
              <a:uFillTx/>
              <a:latin typeface="Malgun Gothic"/>
              <a:ea typeface="Malgun Gothic"/>
              <a:cs typeface="Malgun Gothic"/>
              <a:sym typeface="Malgun Gothic"/>
            </a:endParaRPr>
          </a:p>
        </p:txBody>
      </p:sp>
      <p:sp>
        <p:nvSpPr>
          <p:cNvPr id="914" name="Google Shape;914;p67"/>
          <p:cNvSpPr/>
          <p:nvPr/>
        </p:nvSpPr>
        <p:spPr>
          <a:xfrm>
            <a:off x="1577667" y="4094169"/>
            <a:ext cx="453000" cy="246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a:ln>
                  <a:noFill/>
                </a:ln>
                <a:solidFill>
                  <a:srgbClr val="000000"/>
                </a:solidFill>
                <a:effectLst/>
                <a:uLnTx/>
                <a:uFillTx/>
                <a:latin typeface="Malgun Gothic"/>
                <a:ea typeface="Malgun Gothic"/>
                <a:cs typeface="Malgun Gothic"/>
                <a:sym typeface="Malgun Gothic"/>
              </a:rPr>
              <a:t>(c)</a:t>
            </a:r>
            <a:endParaRPr kumimoji="0" sz="1300" b="0" i="0" u="none" strike="noStrike" kern="0" cap="none" spc="0" normalizeH="0" baseline="0" noProof="0">
              <a:ln>
                <a:noFill/>
              </a:ln>
              <a:solidFill>
                <a:srgbClr val="000000"/>
              </a:solidFill>
              <a:effectLst/>
              <a:uLnTx/>
              <a:uFillTx/>
              <a:latin typeface="Malgun Gothic"/>
              <a:ea typeface="Malgun Gothic"/>
              <a:cs typeface="Malgun Gothic"/>
              <a:sym typeface="Malgun Gothic"/>
            </a:endParaRPr>
          </a:p>
        </p:txBody>
      </p:sp>
      <p:sp>
        <p:nvSpPr>
          <p:cNvPr id="915" name="Google Shape;915;p67"/>
          <p:cNvSpPr/>
          <p:nvPr/>
        </p:nvSpPr>
        <p:spPr>
          <a:xfrm>
            <a:off x="3063934" y="4502482"/>
            <a:ext cx="1141708" cy="43321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Incubator 2</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20℃</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p:txBody>
      </p:sp>
      <p:sp>
        <p:nvSpPr>
          <p:cNvPr id="917" name="Google Shape;917;p67"/>
          <p:cNvSpPr/>
          <p:nvPr/>
        </p:nvSpPr>
        <p:spPr>
          <a:xfrm>
            <a:off x="2181692" y="3123769"/>
            <a:ext cx="150900" cy="1395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67"/>
          <p:cNvSpPr/>
          <p:nvPr/>
        </p:nvSpPr>
        <p:spPr>
          <a:xfrm>
            <a:off x="3638342" y="3123769"/>
            <a:ext cx="150900" cy="1395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67"/>
          <p:cNvSpPr/>
          <p:nvPr/>
        </p:nvSpPr>
        <p:spPr>
          <a:xfrm>
            <a:off x="4130192" y="3123769"/>
            <a:ext cx="150900" cy="1395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67"/>
          <p:cNvSpPr/>
          <p:nvPr/>
        </p:nvSpPr>
        <p:spPr>
          <a:xfrm>
            <a:off x="5565466" y="3123769"/>
            <a:ext cx="150900" cy="1395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67"/>
          <p:cNvSpPr/>
          <p:nvPr/>
        </p:nvSpPr>
        <p:spPr>
          <a:xfrm>
            <a:off x="6042972" y="3123769"/>
            <a:ext cx="150900" cy="1395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915;p67">
            <a:extLst>
              <a:ext uri="{FF2B5EF4-FFF2-40B4-BE49-F238E27FC236}">
                <a16:creationId xmlns:a16="http://schemas.microsoft.com/office/drawing/2014/main" id="{D6EDC56A-F66A-7493-31FC-1EBCC4C21D0D}"/>
              </a:ext>
            </a:extLst>
          </p:cNvPr>
          <p:cNvSpPr/>
          <p:nvPr/>
        </p:nvSpPr>
        <p:spPr>
          <a:xfrm>
            <a:off x="1804167" y="4502469"/>
            <a:ext cx="1097433" cy="43322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a:ln>
                  <a:noFill/>
                </a:ln>
                <a:solidFill>
                  <a:srgbClr val="000000"/>
                </a:solidFill>
                <a:effectLst/>
                <a:uLnTx/>
                <a:uFillTx/>
                <a:latin typeface="Malgun Gothic"/>
                <a:ea typeface="Malgun Gothic"/>
                <a:cs typeface="Malgun Gothic"/>
                <a:sym typeface="Malgun Gothic"/>
              </a:rPr>
              <a:t>Incubator 1</a:t>
            </a:r>
            <a:endParaRPr kumimoji="0" sz="1300" b="0" i="0" u="none" strike="noStrike" kern="0" cap="none" spc="0" normalizeH="0" baseline="0" noProof="0">
              <a:ln>
                <a:noFill/>
              </a:ln>
              <a:solidFill>
                <a:srgbClr val="000000"/>
              </a:solidFill>
              <a:effectLst/>
              <a:uLnTx/>
              <a:uFillTx/>
              <a:latin typeface="Malgun Gothic"/>
              <a:ea typeface="Malgun Gothic"/>
              <a:cs typeface="Malgun Gothic"/>
              <a:sym typeface="Malgun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a:ln>
                  <a:noFill/>
                </a:ln>
                <a:solidFill>
                  <a:srgbClr val="000000"/>
                </a:solidFill>
                <a:effectLst/>
                <a:uLnTx/>
                <a:uFillTx/>
                <a:latin typeface="Malgun Gothic"/>
                <a:ea typeface="Malgun Gothic"/>
                <a:cs typeface="Malgun Gothic"/>
                <a:sym typeface="Malgun Gothic"/>
              </a:rPr>
              <a:t>20℃</a:t>
            </a:r>
            <a:endParaRPr kumimoji="0" sz="1300" b="0" i="0" u="none" strike="noStrike" kern="0" cap="none" spc="0" normalizeH="0" baseline="0" noProof="0">
              <a:ln>
                <a:noFill/>
              </a:ln>
              <a:solidFill>
                <a:srgbClr val="000000"/>
              </a:solidFill>
              <a:effectLst/>
              <a:uLnTx/>
              <a:uFillTx/>
              <a:latin typeface="Malgun Gothic"/>
              <a:ea typeface="Malgun Gothic"/>
              <a:cs typeface="Malgun Gothic"/>
              <a:sym typeface="Malgun Gothic"/>
            </a:endParaRPr>
          </a:p>
        </p:txBody>
      </p:sp>
      <p:sp>
        <p:nvSpPr>
          <p:cNvPr id="5" name="Google Shape;915;p67">
            <a:extLst>
              <a:ext uri="{FF2B5EF4-FFF2-40B4-BE49-F238E27FC236}">
                <a16:creationId xmlns:a16="http://schemas.microsoft.com/office/drawing/2014/main" id="{2BE51C0A-ECE3-A473-454C-8686DEF708D8}"/>
              </a:ext>
            </a:extLst>
          </p:cNvPr>
          <p:cNvSpPr/>
          <p:nvPr/>
        </p:nvSpPr>
        <p:spPr>
          <a:xfrm>
            <a:off x="4367976" y="4497965"/>
            <a:ext cx="1141708" cy="43321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Incubator 3</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20℃</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p:txBody>
      </p:sp>
      <p:sp>
        <p:nvSpPr>
          <p:cNvPr id="6" name="Google Shape;915;p67">
            <a:extLst>
              <a:ext uri="{FF2B5EF4-FFF2-40B4-BE49-F238E27FC236}">
                <a16:creationId xmlns:a16="http://schemas.microsoft.com/office/drawing/2014/main" id="{0582B107-A18E-AEA5-388B-D875FAAD1163}"/>
              </a:ext>
            </a:extLst>
          </p:cNvPr>
          <p:cNvSpPr/>
          <p:nvPr/>
        </p:nvSpPr>
        <p:spPr>
          <a:xfrm>
            <a:off x="4377587" y="5210414"/>
            <a:ext cx="1141708" cy="43321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Incubator 2</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30℃</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p:txBody>
      </p:sp>
      <p:sp>
        <p:nvSpPr>
          <p:cNvPr id="7" name="Google Shape;915;p67">
            <a:extLst>
              <a:ext uri="{FF2B5EF4-FFF2-40B4-BE49-F238E27FC236}">
                <a16:creationId xmlns:a16="http://schemas.microsoft.com/office/drawing/2014/main" id="{93998BDE-8AD4-8865-745C-3934D8EAB4D7}"/>
              </a:ext>
            </a:extLst>
          </p:cNvPr>
          <p:cNvSpPr/>
          <p:nvPr/>
        </p:nvSpPr>
        <p:spPr>
          <a:xfrm>
            <a:off x="3117820" y="5210401"/>
            <a:ext cx="1097433" cy="43322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Incubator 1</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ko-KR" sz="1300" dirty="0">
                <a:latin typeface="Malgun Gothic"/>
                <a:ea typeface="Malgun Gothic"/>
                <a:cs typeface="Malgun Gothic"/>
                <a:sym typeface="Malgun Gothic"/>
              </a:rPr>
              <a:t>3</a:t>
            </a: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0℃</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p:txBody>
      </p:sp>
      <p:sp>
        <p:nvSpPr>
          <p:cNvPr id="8" name="Google Shape;915;p67">
            <a:extLst>
              <a:ext uri="{FF2B5EF4-FFF2-40B4-BE49-F238E27FC236}">
                <a16:creationId xmlns:a16="http://schemas.microsoft.com/office/drawing/2014/main" id="{05BBBB2B-94A1-CE8C-0DF3-62F9A0EC3760}"/>
              </a:ext>
            </a:extLst>
          </p:cNvPr>
          <p:cNvSpPr/>
          <p:nvPr/>
        </p:nvSpPr>
        <p:spPr>
          <a:xfrm>
            <a:off x="5681629" y="5205897"/>
            <a:ext cx="1141708" cy="43321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Incubator 3</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ko-KR" sz="1300" dirty="0">
                <a:latin typeface="Malgun Gothic"/>
                <a:ea typeface="Malgun Gothic"/>
                <a:cs typeface="Malgun Gothic"/>
                <a:sym typeface="Malgun Gothic"/>
              </a:rPr>
              <a:t>3</a:t>
            </a:r>
            <a:r>
              <a:rPr kumimoji="0" lang="en-US" altLang="ko-KR"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0℃</a:t>
            </a:r>
            <a:endParaRPr kumimoji="0" sz="13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p:txBody>
      </p:sp>
    </p:spTree>
    <p:extLst>
      <p:ext uri="{BB962C8B-B14F-4D97-AF65-F5344CB8AC3E}">
        <p14:creationId xmlns:p14="http://schemas.microsoft.com/office/powerpoint/2010/main" val="2157350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6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a:t>허위반복(</a:t>
            </a:r>
            <a:r>
              <a:rPr lang="ko-KR" dirty="0" err="1">
                <a:solidFill>
                  <a:schemeClr val="dk1"/>
                </a:solidFill>
              </a:rPr>
              <a:t>Pseudoreplication</a:t>
            </a:r>
            <a:r>
              <a:rPr lang="ko-KR" dirty="0">
                <a:solidFill>
                  <a:schemeClr val="dk1"/>
                </a:solidFill>
              </a:rPr>
              <a:t>)</a:t>
            </a:r>
            <a:r>
              <a:rPr lang="en-US" altLang="ko-KR" dirty="0">
                <a:solidFill>
                  <a:schemeClr val="dk1"/>
                </a:solidFill>
              </a:rPr>
              <a:t> - </a:t>
            </a:r>
            <a:r>
              <a:rPr lang="ko-KR" altLang="en-US" dirty="0">
                <a:solidFill>
                  <a:schemeClr val="dk1"/>
                </a:solidFill>
              </a:rPr>
              <a:t>문제점</a:t>
            </a:r>
            <a:endParaRPr dirty="0"/>
          </a:p>
        </p:txBody>
      </p:sp>
      <p:sp>
        <p:nvSpPr>
          <p:cNvPr id="927" name="Google Shape;927;p6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5. 처리효과를 분석</a:t>
            </a:r>
            <a:endParaRPr/>
          </a:p>
        </p:txBody>
      </p:sp>
      <p:sp>
        <p:nvSpPr>
          <p:cNvPr id="928" name="Google Shape;928;p6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66</a:t>
            </a:fld>
            <a:endParaRPr/>
          </a:p>
        </p:txBody>
      </p:sp>
      <p:sp>
        <p:nvSpPr>
          <p:cNvPr id="929" name="Google Shape;929;p68"/>
          <p:cNvSpPr txBox="1"/>
          <p:nvPr/>
        </p:nvSpPr>
        <p:spPr>
          <a:xfrm>
            <a:off x="862475" y="4985800"/>
            <a:ext cx="78444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a:latin typeface="Malgun Gothic"/>
                <a:ea typeface="Malgun Gothic"/>
                <a:cs typeface="Malgun Gothic"/>
                <a:sym typeface="Malgun Gothic"/>
              </a:rPr>
              <a:t>Figure 5.1.</a:t>
            </a:r>
            <a:r>
              <a:rPr lang="ko-KR">
                <a:latin typeface="Malgun Gothic"/>
                <a:ea typeface="Malgun Gothic"/>
                <a:cs typeface="Malgun Gothic"/>
                <a:sym typeface="Malgun Gothic"/>
              </a:rPr>
              <a:t> The positions of the treatment tanks are randomized, but all tanks within a </a:t>
            </a:r>
            <a:r>
              <a:rPr lang="ko-KR">
                <a:solidFill>
                  <a:schemeClr val="dk1"/>
                </a:solidFill>
                <a:latin typeface="Malgun Gothic"/>
                <a:ea typeface="Malgun Gothic"/>
                <a:cs typeface="Malgun Gothic"/>
                <a:sym typeface="Malgun Gothic"/>
              </a:rPr>
              <a:t>treatment share water from one supply tank.</a:t>
            </a:r>
            <a:endParaRPr>
              <a:latin typeface="Malgun Gothic"/>
              <a:ea typeface="Malgun Gothic"/>
              <a:cs typeface="Malgun Gothic"/>
              <a:sym typeface="Malgun Gothic"/>
            </a:endParaRPr>
          </a:p>
        </p:txBody>
      </p:sp>
      <p:sp>
        <p:nvSpPr>
          <p:cNvPr id="930" name="Google Shape;930;p68"/>
          <p:cNvSpPr/>
          <p:nvPr/>
        </p:nvSpPr>
        <p:spPr>
          <a:xfrm>
            <a:off x="1364825" y="3053600"/>
            <a:ext cx="6839700" cy="3507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T1        C1        C2        T2        T3        C3        T4        C4        C5        T5</a:t>
            </a:r>
            <a:endParaRPr>
              <a:latin typeface="Malgun Gothic"/>
              <a:ea typeface="Malgun Gothic"/>
              <a:cs typeface="Malgun Gothic"/>
              <a:sym typeface="Malgun Gothic"/>
            </a:endParaRPr>
          </a:p>
        </p:txBody>
      </p:sp>
      <p:sp>
        <p:nvSpPr>
          <p:cNvPr id="931" name="Google Shape;931;p68"/>
          <p:cNvSpPr/>
          <p:nvPr/>
        </p:nvSpPr>
        <p:spPr>
          <a:xfrm>
            <a:off x="3319575" y="3985300"/>
            <a:ext cx="1386175" cy="866375"/>
          </a:xfrm>
          <a:prstGeom prst="flowChartMagneticDisk">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2" name="Google Shape;932;p68"/>
          <p:cNvSpPr/>
          <p:nvPr/>
        </p:nvSpPr>
        <p:spPr>
          <a:xfrm>
            <a:off x="3253100" y="1648663"/>
            <a:ext cx="1386175" cy="866375"/>
          </a:xfrm>
          <a:prstGeom prst="flowChartMagneticDisk">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3" name="Google Shape;933;p68"/>
          <p:cNvSpPr/>
          <p:nvPr/>
        </p:nvSpPr>
        <p:spPr>
          <a:xfrm>
            <a:off x="4770150" y="1487175"/>
            <a:ext cx="21939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a:latin typeface="Malgun Gothic"/>
                <a:ea typeface="Malgun Gothic"/>
                <a:cs typeface="Malgun Gothic"/>
                <a:sym typeface="Malgun Gothic"/>
              </a:rPr>
              <a:t>Tank A - high nitrogen</a:t>
            </a:r>
            <a:endParaRPr>
              <a:latin typeface="Malgun Gothic"/>
              <a:ea typeface="Malgun Gothic"/>
              <a:cs typeface="Malgun Gothic"/>
              <a:sym typeface="Malgun Gothic"/>
            </a:endParaRPr>
          </a:p>
        </p:txBody>
      </p:sp>
      <p:sp>
        <p:nvSpPr>
          <p:cNvPr id="934" name="Google Shape;934;p68"/>
          <p:cNvSpPr/>
          <p:nvPr/>
        </p:nvSpPr>
        <p:spPr>
          <a:xfrm>
            <a:off x="4770150" y="4439325"/>
            <a:ext cx="2193900" cy="24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KR">
                <a:latin typeface="Malgun Gothic"/>
                <a:ea typeface="Malgun Gothic"/>
                <a:cs typeface="Malgun Gothic"/>
                <a:sym typeface="Malgun Gothic"/>
              </a:rPr>
              <a:t>Tank B - low nitrogen</a:t>
            </a:r>
            <a:endParaRPr>
              <a:latin typeface="Malgun Gothic"/>
              <a:ea typeface="Malgun Gothic"/>
              <a:cs typeface="Malgun Gothic"/>
              <a:sym typeface="Malgun Gothic"/>
            </a:endParaRPr>
          </a:p>
        </p:txBody>
      </p:sp>
      <p:cxnSp>
        <p:nvCxnSpPr>
          <p:cNvPr id="935" name="Google Shape;935;p68"/>
          <p:cNvCxnSpPr/>
          <p:nvPr/>
        </p:nvCxnSpPr>
        <p:spPr>
          <a:xfrm flipH="1">
            <a:off x="1641600" y="2270800"/>
            <a:ext cx="1513800" cy="793500"/>
          </a:xfrm>
          <a:prstGeom prst="straightConnector1">
            <a:avLst/>
          </a:prstGeom>
          <a:noFill/>
          <a:ln w="9525" cap="flat" cmpd="sng">
            <a:solidFill>
              <a:srgbClr val="000000"/>
            </a:solidFill>
            <a:prstDash val="solid"/>
            <a:round/>
            <a:headEnd type="none" w="med" len="med"/>
            <a:tailEnd type="stealth" w="med" len="med"/>
          </a:ln>
        </p:spPr>
      </p:cxnSp>
      <p:cxnSp>
        <p:nvCxnSpPr>
          <p:cNvPr id="936" name="Google Shape;936;p68"/>
          <p:cNvCxnSpPr/>
          <p:nvPr/>
        </p:nvCxnSpPr>
        <p:spPr>
          <a:xfrm>
            <a:off x="3733200" y="2629700"/>
            <a:ext cx="0" cy="437700"/>
          </a:xfrm>
          <a:prstGeom prst="straightConnector1">
            <a:avLst/>
          </a:prstGeom>
          <a:noFill/>
          <a:ln w="9525" cap="flat" cmpd="sng">
            <a:solidFill>
              <a:srgbClr val="000000"/>
            </a:solidFill>
            <a:prstDash val="solid"/>
            <a:round/>
            <a:headEnd type="none" w="med" len="med"/>
            <a:tailEnd type="stealth" w="med" len="med"/>
          </a:ln>
        </p:spPr>
      </p:cxnSp>
      <p:cxnSp>
        <p:nvCxnSpPr>
          <p:cNvPr id="937" name="Google Shape;937;p68"/>
          <p:cNvCxnSpPr/>
          <p:nvPr/>
        </p:nvCxnSpPr>
        <p:spPr>
          <a:xfrm>
            <a:off x="4405425" y="2629700"/>
            <a:ext cx="0" cy="437700"/>
          </a:xfrm>
          <a:prstGeom prst="straightConnector1">
            <a:avLst/>
          </a:prstGeom>
          <a:noFill/>
          <a:ln w="9525" cap="flat" cmpd="sng">
            <a:solidFill>
              <a:srgbClr val="000000"/>
            </a:solidFill>
            <a:prstDash val="solid"/>
            <a:round/>
            <a:headEnd type="none" w="med" len="med"/>
            <a:tailEnd type="stealth" w="med" len="med"/>
          </a:ln>
        </p:spPr>
      </p:cxnSp>
      <p:cxnSp>
        <p:nvCxnSpPr>
          <p:cNvPr id="938" name="Google Shape;938;p68"/>
          <p:cNvCxnSpPr/>
          <p:nvPr/>
        </p:nvCxnSpPr>
        <p:spPr>
          <a:xfrm>
            <a:off x="4787825" y="2252550"/>
            <a:ext cx="3109800" cy="866400"/>
          </a:xfrm>
          <a:prstGeom prst="straightConnector1">
            <a:avLst/>
          </a:prstGeom>
          <a:noFill/>
          <a:ln w="9525" cap="flat" cmpd="sng">
            <a:solidFill>
              <a:srgbClr val="000000"/>
            </a:solidFill>
            <a:prstDash val="solid"/>
            <a:round/>
            <a:headEnd type="none" w="med" len="med"/>
            <a:tailEnd type="stealth" w="med" len="med"/>
          </a:ln>
        </p:spPr>
      </p:cxnSp>
      <p:cxnSp>
        <p:nvCxnSpPr>
          <p:cNvPr id="939" name="Google Shape;939;p68"/>
          <p:cNvCxnSpPr/>
          <p:nvPr/>
        </p:nvCxnSpPr>
        <p:spPr>
          <a:xfrm>
            <a:off x="4696625" y="2398475"/>
            <a:ext cx="1103400" cy="675000"/>
          </a:xfrm>
          <a:prstGeom prst="straightConnector1">
            <a:avLst/>
          </a:prstGeom>
          <a:noFill/>
          <a:ln w="9525" cap="flat" cmpd="sng">
            <a:solidFill>
              <a:srgbClr val="000000"/>
            </a:solidFill>
            <a:prstDash val="solid"/>
            <a:round/>
            <a:headEnd type="none" w="med" len="med"/>
            <a:tailEnd type="stealth" w="med" len="med"/>
          </a:ln>
        </p:spPr>
      </p:cxnSp>
      <p:cxnSp>
        <p:nvCxnSpPr>
          <p:cNvPr id="940" name="Google Shape;940;p68"/>
          <p:cNvCxnSpPr/>
          <p:nvPr/>
        </p:nvCxnSpPr>
        <p:spPr>
          <a:xfrm rot="10800000">
            <a:off x="2362100" y="3438025"/>
            <a:ext cx="829800" cy="839100"/>
          </a:xfrm>
          <a:prstGeom prst="straightConnector1">
            <a:avLst/>
          </a:prstGeom>
          <a:noFill/>
          <a:ln w="9525" cap="flat" cmpd="sng">
            <a:solidFill>
              <a:srgbClr val="000000"/>
            </a:solidFill>
            <a:prstDash val="solid"/>
            <a:round/>
            <a:headEnd type="none" w="med" len="med"/>
            <a:tailEnd type="stealth" w="med" len="med"/>
          </a:ln>
        </p:spPr>
      </p:cxnSp>
      <p:cxnSp>
        <p:nvCxnSpPr>
          <p:cNvPr id="941" name="Google Shape;941;p68"/>
          <p:cNvCxnSpPr/>
          <p:nvPr/>
        </p:nvCxnSpPr>
        <p:spPr>
          <a:xfrm rot="10800000">
            <a:off x="3055075" y="3410625"/>
            <a:ext cx="273600" cy="583800"/>
          </a:xfrm>
          <a:prstGeom prst="straightConnector1">
            <a:avLst/>
          </a:prstGeom>
          <a:noFill/>
          <a:ln w="9525" cap="flat" cmpd="sng">
            <a:solidFill>
              <a:srgbClr val="000000"/>
            </a:solidFill>
            <a:prstDash val="solid"/>
            <a:round/>
            <a:headEnd type="none" w="med" len="med"/>
            <a:tailEnd type="stealth" w="med" len="med"/>
          </a:ln>
        </p:spPr>
      </p:cxnSp>
      <p:cxnSp>
        <p:nvCxnSpPr>
          <p:cNvPr id="942" name="Google Shape;942;p68"/>
          <p:cNvCxnSpPr/>
          <p:nvPr/>
        </p:nvCxnSpPr>
        <p:spPr>
          <a:xfrm rot="10800000" flipH="1">
            <a:off x="4459525" y="3365150"/>
            <a:ext cx="666000" cy="501600"/>
          </a:xfrm>
          <a:prstGeom prst="straightConnector1">
            <a:avLst/>
          </a:prstGeom>
          <a:noFill/>
          <a:ln w="9525" cap="flat" cmpd="sng">
            <a:solidFill>
              <a:srgbClr val="000000"/>
            </a:solidFill>
            <a:prstDash val="solid"/>
            <a:round/>
            <a:headEnd type="none" w="med" len="med"/>
            <a:tailEnd type="stealth" w="med" len="med"/>
          </a:ln>
        </p:spPr>
      </p:cxnSp>
      <p:cxnSp>
        <p:nvCxnSpPr>
          <p:cNvPr id="943" name="Google Shape;943;p68"/>
          <p:cNvCxnSpPr/>
          <p:nvPr/>
        </p:nvCxnSpPr>
        <p:spPr>
          <a:xfrm rot="10800000" flipH="1">
            <a:off x="4860800" y="3365250"/>
            <a:ext cx="1632300" cy="784200"/>
          </a:xfrm>
          <a:prstGeom prst="straightConnector1">
            <a:avLst/>
          </a:prstGeom>
          <a:noFill/>
          <a:ln w="9525" cap="flat" cmpd="sng">
            <a:solidFill>
              <a:srgbClr val="000000"/>
            </a:solidFill>
            <a:prstDash val="solid"/>
            <a:round/>
            <a:headEnd type="none" w="med" len="med"/>
            <a:tailEnd type="stealth" w="med" len="med"/>
          </a:ln>
        </p:spPr>
      </p:cxnSp>
      <p:cxnSp>
        <p:nvCxnSpPr>
          <p:cNvPr id="944" name="Google Shape;944;p68"/>
          <p:cNvCxnSpPr/>
          <p:nvPr/>
        </p:nvCxnSpPr>
        <p:spPr>
          <a:xfrm rot="10800000" flipH="1">
            <a:off x="4906400" y="3383375"/>
            <a:ext cx="2280000" cy="912000"/>
          </a:xfrm>
          <a:prstGeom prst="straightConnector1">
            <a:avLst/>
          </a:prstGeom>
          <a:noFill/>
          <a:ln w="9525" cap="flat" cmpd="sng">
            <a:solidFill>
              <a:srgbClr val="000000"/>
            </a:solidFill>
            <a:prstDash val="solid"/>
            <a:round/>
            <a:headEnd type="none" w="med" len="med"/>
            <a:tailEnd type="stealth" w="med" len="med"/>
          </a:ln>
        </p:spPr>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6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dirty="0"/>
              <a:t>허위반복(</a:t>
            </a:r>
            <a:r>
              <a:rPr lang="ko-KR" dirty="0" err="1">
                <a:solidFill>
                  <a:schemeClr val="dk1"/>
                </a:solidFill>
              </a:rPr>
              <a:t>Pseudoreplication</a:t>
            </a:r>
            <a:r>
              <a:rPr lang="ko-KR" dirty="0">
                <a:solidFill>
                  <a:schemeClr val="dk1"/>
                </a:solidFill>
              </a:rPr>
              <a:t>)</a:t>
            </a:r>
            <a:r>
              <a:rPr lang="en-US" altLang="ko-KR" dirty="0">
                <a:solidFill>
                  <a:schemeClr val="dk1"/>
                </a:solidFill>
              </a:rPr>
              <a:t>- </a:t>
            </a:r>
            <a:r>
              <a:rPr lang="ko-KR" altLang="en-US" dirty="0">
                <a:solidFill>
                  <a:schemeClr val="dk1"/>
                </a:solidFill>
              </a:rPr>
              <a:t>개선</a:t>
            </a:r>
            <a:endParaRPr dirty="0"/>
          </a:p>
        </p:txBody>
      </p:sp>
      <p:sp>
        <p:nvSpPr>
          <p:cNvPr id="927" name="Google Shape;927;p6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5. 처리효과를 분석</a:t>
            </a:r>
            <a:endParaRPr/>
          </a:p>
        </p:txBody>
      </p:sp>
      <p:sp>
        <p:nvSpPr>
          <p:cNvPr id="928" name="Google Shape;928;p6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ko-KR" sz="14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68"/>
          <p:cNvSpPr txBox="1"/>
          <p:nvPr/>
        </p:nvSpPr>
        <p:spPr>
          <a:xfrm>
            <a:off x="862475" y="4985800"/>
            <a:ext cx="7844400" cy="615600"/>
          </a:xfrm>
          <a:prstGeom prst="rect">
            <a:avLst/>
          </a:prstGeom>
          <a:solidFill>
            <a:schemeClr val="lt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400" b="1"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Figure 5.1.</a:t>
            </a:r>
            <a:r>
              <a:rPr kumimoji="0" lang="ko-KR" altLang="en-US" sz="14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 </a:t>
            </a:r>
            <a:r>
              <a:rPr kumimoji="0" lang="en-US" altLang="ko-KR" sz="14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The positions of the treatment tanks are randomized, but all tanks within a treatment share water from one supply tank.</a:t>
            </a:r>
            <a:endParaRPr kumimoji="0" sz="14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p:txBody>
      </p:sp>
      <p:sp>
        <p:nvSpPr>
          <p:cNvPr id="930" name="Google Shape;930;p68"/>
          <p:cNvSpPr/>
          <p:nvPr/>
        </p:nvSpPr>
        <p:spPr>
          <a:xfrm>
            <a:off x="1364825" y="3053600"/>
            <a:ext cx="6839700" cy="35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400" b="0" i="0" u="none" strike="noStrike" kern="0" cap="none" spc="0" normalizeH="0" baseline="0" noProof="0">
                <a:ln>
                  <a:noFill/>
                </a:ln>
                <a:solidFill>
                  <a:srgbClr val="000000"/>
                </a:solidFill>
                <a:effectLst/>
                <a:uLnTx/>
                <a:uFillTx/>
                <a:latin typeface="Malgun Gothic"/>
                <a:ea typeface="Malgun Gothic"/>
                <a:cs typeface="Malgun Gothic"/>
                <a:sym typeface="Malgun Gothic"/>
              </a:rPr>
              <a:t>T1        C1        C2        T2        T3        C3        T4        C4        C5        T5</a:t>
            </a:r>
            <a:endParaRPr kumimoji="0" sz="1400" b="0" i="0" u="none" strike="noStrike" kern="0" cap="none" spc="0" normalizeH="0" baseline="0" noProof="0">
              <a:ln>
                <a:noFill/>
              </a:ln>
              <a:solidFill>
                <a:srgbClr val="000000"/>
              </a:solidFill>
              <a:effectLst/>
              <a:uLnTx/>
              <a:uFillTx/>
              <a:latin typeface="Malgun Gothic"/>
              <a:ea typeface="Malgun Gothic"/>
              <a:cs typeface="Malgun Gothic"/>
              <a:sym typeface="Malgun Gothic"/>
            </a:endParaRPr>
          </a:p>
        </p:txBody>
      </p:sp>
      <p:sp>
        <p:nvSpPr>
          <p:cNvPr id="933" name="Google Shape;933;p68"/>
          <p:cNvSpPr/>
          <p:nvPr/>
        </p:nvSpPr>
        <p:spPr>
          <a:xfrm>
            <a:off x="721743" y="1274759"/>
            <a:ext cx="2750119" cy="246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4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Tank A ~ E - high nitrogen</a:t>
            </a:r>
            <a:endParaRPr kumimoji="0" sz="14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p:txBody>
      </p:sp>
      <p:sp>
        <p:nvSpPr>
          <p:cNvPr id="934" name="Google Shape;934;p68"/>
          <p:cNvSpPr/>
          <p:nvPr/>
        </p:nvSpPr>
        <p:spPr>
          <a:xfrm>
            <a:off x="6089450" y="4474292"/>
            <a:ext cx="2425900" cy="246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4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rPr>
              <a:t>Tank F ~ L - low nitrogen</a:t>
            </a:r>
            <a:endParaRPr kumimoji="0" sz="1400" b="0" i="0" u="none" strike="noStrike" kern="0" cap="none" spc="0" normalizeH="0" baseline="0" noProof="0" dirty="0">
              <a:ln>
                <a:noFill/>
              </a:ln>
              <a:solidFill>
                <a:srgbClr val="000000"/>
              </a:solidFill>
              <a:effectLst/>
              <a:uLnTx/>
              <a:uFillTx/>
              <a:latin typeface="Malgun Gothic"/>
              <a:ea typeface="Malgun Gothic"/>
              <a:cs typeface="Malgun Gothic"/>
              <a:sym typeface="Malgun Gothic"/>
            </a:endParaRPr>
          </a:p>
        </p:txBody>
      </p:sp>
      <p:cxnSp>
        <p:nvCxnSpPr>
          <p:cNvPr id="935" name="Google Shape;935;p68"/>
          <p:cNvCxnSpPr>
            <a:cxnSpLocks/>
            <a:stCxn id="2" idx="3"/>
          </p:cNvCxnSpPr>
          <p:nvPr/>
        </p:nvCxnSpPr>
        <p:spPr>
          <a:xfrm flipH="1">
            <a:off x="1688398" y="1960169"/>
            <a:ext cx="933318" cy="1093431"/>
          </a:xfrm>
          <a:prstGeom prst="straightConnector1">
            <a:avLst/>
          </a:prstGeom>
          <a:noFill/>
          <a:ln w="9525" cap="flat" cmpd="sng">
            <a:solidFill>
              <a:srgbClr val="000000"/>
            </a:solidFill>
            <a:prstDash val="solid"/>
            <a:round/>
            <a:headEnd type="none" w="med" len="med"/>
            <a:tailEnd type="stealth" w="med" len="med"/>
          </a:ln>
        </p:spPr>
      </p:cxnSp>
      <p:cxnSp>
        <p:nvCxnSpPr>
          <p:cNvPr id="936" name="Google Shape;936;p68"/>
          <p:cNvCxnSpPr>
            <a:cxnSpLocks/>
            <a:stCxn id="3" idx="3"/>
          </p:cNvCxnSpPr>
          <p:nvPr/>
        </p:nvCxnSpPr>
        <p:spPr>
          <a:xfrm>
            <a:off x="3563794" y="1960169"/>
            <a:ext cx="158100" cy="1093431"/>
          </a:xfrm>
          <a:prstGeom prst="straightConnector1">
            <a:avLst/>
          </a:prstGeom>
          <a:noFill/>
          <a:ln w="9525" cap="flat" cmpd="sng">
            <a:solidFill>
              <a:srgbClr val="000000"/>
            </a:solidFill>
            <a:prstDash val="solid"/>
            <a:round/>
            <a:headEnd type="none" w="med" len="med"/>
            <a:tailEnd type="stealth" w="med" len="med"/>
          </a:ln>
        </p:spPr>
      </p:cxnSp>
      <p:cxnSp>
        <p:nvCxnSpPr>
          <p:cNvPr id="937" name="Google Shape;937;p68"/>
          <p:cNvCxnSpPr>
            <a:cxnSpLocks/>
            <a:stCxn id="4" idx="3"/>
          </p:cNvCxnSpPr>
          <p:nvPr/>
        </p:nvCxnSpPr>
        <p:spPr>
          <a:xfrm flipH="1">
            <a:off x="4456457" y="1967613"/>
            <a:ext cx="29001" cy="1052262"/>
          </a:xfrm>
          <a:prstGeom prst="straightConnector1">
            <a:avLst/>
          </a:prstGeom>
          <a:noFill/>
          <a:ln w="9525" cap="flat" cmpd="sng">
            <a:solidFill>
              <a:srgbClr val="000000"/>
            </a:solidFill>
            <a:prstDash val="solid"/>
            <a:round/>
            <a:headEnd type="none" w="med" len="med"/>
            <a:tailEnd type="stealth" w="med" len="med"/>
          </a:ln>
        </p:spPr>
      </p:cxnSp>
      <p:cxnSp>
        <p:nvCxnSpPr>
          <p:cNvPr id="938" name="Google Shape;938;p68"/>
          <p:cNvCxnSpPr>
            <a:cxnSpLocks/>
            <a:stCxn id="6" idx="3"/>
          </p:cNvCxnSpPr>
          <p:nvPr/>
        </p:nvCxnSpPr>
        <p:spPr>
          <a:xfrm>
            <a:off x="6344991" y="1962531"/>
            <a:ext cx="1543002" cy="1091069"/>
          </a:xfrm>
          <a:prstGeom prst="straightConnector1">
            <a:avLst/>
          </a:prstGeom>
          <a:noFill/>
          <a:ln w="9525" cap="flat" cmpd="sng">
            <a:solidFill>
              <a:srgbClr val="000000"/>
            </a:solidFill>
            <a:prstDash val="solid"/>
            <a:round/>
            <a:headEnd type="none" w="med" len="med"/>
            <a:tailEnd type="stealth" w="med" len="med"/>
          </a:ln>
        </p:spPr>
      </p:cxnSp>
      <p:cxnSp>
        <p:nvCxnSpPr>
          <p:cNvPr id="939" name="Google Shape;939;p68"/>
          <p:cNvCxnSpPr>
            <a:cxnSpLocks/>
            <a:stCxn id="5" idx="3"/>
          </p:cNvCxnSpPr>
          <p:nvPr/>
        </p:nvCxnSpPr>
        <p:spPr>
          <a:xfrm>
            <a:off x="5400724" y="1967913"/>
            <a:ext cx="390815" cy="1060113"/>
          </a:xfrm>
          <a:prstGeom prst="straightConnector1">
            <a:avLst/>
          </a:prstGeom>
          <a:noFill/>
          <a:ln w="9525" cap="flat" cmpd="sng">
            <a:solidFill>
              <a:srgbClr val="000000"/>
            </a:solidFill>
            <a:prstDash val="solid"/>
            <a:round/>
            <a:headEnd type="none" w="med" len="med"/>
            <a:tailEnd type="stealth" w="med" len="med"/>
          </a:ln>
        </p:spPr>
      </p:cxnSp>
      <p:cxnSp>
        <p:nvCxnSpPr>
          <p:cNvPr id="940" name="Google Shape;940;p68"/>
          <p:cNvCxnSpPr>
            <a:cxnSpLocks/>
            <a:stCxn id="19" idx="1"/>
          </p:cNvCxnSpPr>
          <p:nvPr/>
        </p:nvCxnSpPr>
        <p:spPr>
          <a:xfrm flipH="1" flipV="1">
            <a:off x="2362100" y="3438025"/>
            <a:ext cx="334166" cy="997154"/>
          </a:xfrm>
          <a:prstGeom prst="straightConnector1">
            <a:avLst/>
          </a:prstGeom>
          <a:noFill/>
          <a:ln w="9525" cap="flat" cmpd="sng">
            <a:solidFill>
              <a:srgbClr val="000000"/>
            </a:solidFill>
            <a:prstDash val="solid"/>
            <a:round/>
            <a:headEnd type="none" w="med" len="med"/>
            <a:tailEnd type="stealth" w="med" len="med"/>
          </a:ln>
        </p:spPr>
      </p:cxnSp>
      <p:cxnSp>
        <p:nvCxnSpPr>
          <p:cNvPr id="941" name="Google Shape;941;p68"/>
          <p:cNvCxnSpPr>
            <a:cxnSpLocks/>
            <a:stCxn id="20" idx="1"/>
          </p:cNvCxnSpPr>
          <p:nvPr/>
        </p:nvCxnSpPr>
        <p:spPr>
          <a:xfrm flipH="1" flipV="1">
            <a:off x="3055075" y="3410625"/>
            <a:ext cx="358806" cy="1017853"/>
          </a:xfrm>
          <a:prstGeom prst="straightConnector1">
            <a:avLst/>
          </a:prstGeom>
          <a:noFill/>
          <a:ln w="9525" cap="flat" cmpd="sng">
            <a:solidFill>
              <a:srgbClr val="000000"/>
            </a:solidFill>
            <a:prstDash val="solid"/>
            <a:round/>
            <a:headEnd type="none" w="med" len="med"/>
            <a:tailEnd type="stealth" w="med" len="med"/>
          </a:ln>
        </p:spPr>
      </p:cxnSp>
      <p:cxnSp>
        <p:nvCxnSpPr>
          <p:cNvPr id="942" name="Google Shape;942;p68"/>
          <p:cNvCxnSpPr>
            <a:cxnSpLocks/>
            <a:stCxn id="23" idx="1"/>
          </p:cNvCxnSpPr>
          <p:nvPr/>
        </p:nvCxnSpPr>
        <p:spPr>
          <a:xfrm flipV="1">
            <a:off x="4153753" y="3365150"/>
            <a:ext cx="971772" cy="1065409"/>
          </a:xfrm>
          <a:prstGeom prst="straightConnector1">
            <a:avLst/>
          </a:prstGeom>
          <a:noFill/>
          <a:ln w="9525" cap="flat" cmpd="sng">
            <a:solidFill>
              <a:srgbClr val="000000"/>
            </a:solidFill>
            <a:prstDash val="solid"/>
            <a:round/>
            <a:headEnd type="none" w="med" len="med"/>
            <a:tailEnd type="stealth" w="med" len="med"/>
          </a:ln>
        </p:spPr>
      </p:cxnSp>
      <p:cxnSp>
        <p:nvCxnSpPr>
          <p:cNvPr id="943" name="Google Shape;943;p68"/>
          <p:cNvCxnSpPr>
            <a:cxnSpLocks/>
            <a:stCxn id="22" idx="1"/>
          </p:cNvCxnSpPr>
          <p:nvPr/>
        </p:nvCxnSpPr>
        <p:spPr>
          <a:xfrm flipV="1">
            <a:off x="4850313" y="3365250"/>
            <a:ext cx="1642787" cy="1075952"/>
          </a:xfrm>
          <a:prstGeom prst="straightConnector1">
            <a:avLst/>
          </a:prstGeom>
          <a:noFill/>
          <a:ln w="9525" cap="flat" cmpd="sng">
            <a:solidFill>
              <a:srgbClr val="000000"/>
            </a:solidFill>
            <a:prstDash val="solid"/>
            <a:round/>
            <a:headEnd type="none" w="med" len="med"/>
            <a:tailEnd type="stealth" w="med" len="med"/>
          </a:ln>
        </p:spPr>
      </p:cxnSp>
      <p:cxnSp>
        <p:nvCxnSpPr>
          <p:cNvPr id="944" name="Google Shape;944;p68"/>
          <p:cNvCxnSpPr>
            <a:cxnSpLocks/>
            <a:stCxn id="21" idx="1"/>
          </p:cNvCxnSpPr>
          <p:nvPr/>
        </p:nvCxnSpPr>
        <p:spPr>
          <a:xfrm flipV="1">
            <a:off x="5593078" y="3383375"/>
            <a:ext cx="1593322" cy="1065946"/>
          </a:xfrm>
          <a:prstGeom prst="straightConnector1">
            <a:avLst/>
          </a:prstGeom>
          <a:noFill/>
          <a:ln w="9525" cap="flat" cmpd="sng">
            <a:solidFill>
              <a:srgbClr val="000000"/>
            </a:solidFill>
            <a:prstDash val="solid"/>
            <a:round/>
            <a:headEnd type="none" w="med" len="med"/>
            <a:tailEnd type="stealth" w="med" len="med"/>
          </a:ln>
        </p:spPr>
      </p:cxnSp>
      <p:sp>
        <p:nvSpPr>
          <p:cNvPr id="2" name="Google Shape;932;p68">
            <a:extLst>
              <a:ext uri="{FF2B5EF4-FFF2-40B4-BE49-F238E27FC236}">
                <a16:creationId xmlns:a16="http://schemas.microsoft.com/office/drawing/2014/main" id="{BB313CF5-2077-9421-C38B-0FDEB01EC953}"/>
              </a:ext>
            </a:extLst>
          </p:cNvPr>
          <p:cNvSpPr/>
          <p:nvPr/>
        </p:nvSpPr>
        <p:spPr>
          <a:xfrm>
            <a:off x="2327788" y="1612481"/>
            <a:ext cx="587856" cy="347688"/>
          </a:xfrm>
          <a:prstGeom prst="flowChartMagneticDisk">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400" b="0" i="0" u="none" strike="noStrike" kern="0" cap="none" spc="0" normalizeH="0" baseline="0" noProof="0" dirty="0">
                <a:ln>
                  <a:noFill/>
                </a:ln>
                <a:solidFill>
                  <a:schemeClr val="bg1"/>
                </a:solidFill>
                <a:effectLst/>
                <a:uLnTx/>
                <a:uFillTx/>
                <a:latin typeface="Malgun Gothic"/>
                <a:ea typeface="Malgun Gothic"/>
                <a:cs typeface="Malgun Gothic"/>
                <a:sym typeface="Malgun Gothic"/>
              </a:rPr>
              <a:t>A</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3" name="Google Shape;932;p68">
            <a:extLst>
              <a:ext uri="{FF2B5EF4-FFF2-40B4-BE49-F238E27FC236}">
                <a16:creationId xmlns:a16="http://schemas.microsoft.com/office/drawing/2014/main" id="{386C36E5-1A35-7DB1-AA79-7F9583BAB52B}"/>
              </a:ext>
            </a:extLst>
          </p:cNvPr>
          <p:cNvSpPr/>
          <p:nvPr/>
        </p:nvSpPr>
        <p:spPr>
          <a:xfrm>
            <a:off x="3269866" y="1612481"/>
            <a:ext cx="587856" cy="347688"/>
          </a:xfrm>
          <a:prstGeom prst="flowChartMagneticDisk">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400" b="0" i="0" u="none" strike="noStrike" kern="0" cap="none" spc="0" normalizeH="0" baseline="0" noProof="0" dirty="0">
                <a:ln>
                  <a:noFill/>
                </a:ln>
                <a:solidFill>
                  <a:schemeClr val="bg1"/>
                </a:solidFill>
                <a:effectLst/>
                <a:uLnTx/>
                <a:uFillTx/>
                <a:latin typeface="Arial"/>
                <a:cs typeface="Arial"/>
                <a:sym typeface="Arial"/>
              </a:rPr>
              <a:t>B</a:t>
            </a:r>
          </a:p>
        </p:txBody>
      </p:sp>
      <p:sp>
        <p:nvSpPr>
          <p:cNvPr id="4" name="Google Shape;932;p68">
            <a:extLst>
              <a:ext uri="{FF2B5EF4-FFF2-40B4-BE49-F238E27FC236}">
                <a16:creationId xmlns:a16="http://schemas.microsoft.com/office/drawing/2014/main" id="{911902B4-BF33-DF51-BF36-5FBC817BFD85}"/>
              </a:ext>
            </a:extLst>
          </p:cNvPr>
          <p:cNvSpPr/>
          <p:nvPr/>
        </p:nvSpPr>
        <p:spPr>
          <a:xfrm>
            <a:off x="4191530" y="1619925"/>
            <a:ext cx="587856" cy="347688"/>
          </a:xfrm>
          <a:prstGeom prst="flowChartMagneticDisk">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ko-KR" dirty="0">
                <a:solidFill>
                  <a:schemeClr val="bg1"/>
                </a:solidFill>
                <a:latin typeface="Malgun Gothic"/>
                <a:ea typeface="Malgun Gothic"/>
                <a:sym typeface="Malgun Gothic"/>
              </a:rPr>
              <a:t>C</a:t>
            </a:r>
            <a:endParaRPr kumimoji="0" lang="en-US" altLang="ko-KR"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5" name="Google Shape;932;p68">
            <a:extLst>
              <a:ext uri="{FF2B5EF4-FFF2-40B4-BE49-F238E27FC236}">
                <a16:creationId xmlns:a16="http://schemas.microsoft.com/office/drawing/2014/main" id="{86FCC19E-1205-2C25-A1D6-3811C0F1E381}"/>
              </a:ext>
            </a:extLst>
          </p:cNvPr>
          <p:cNvSpPr/>
          <p:nvPr/>
        </p:nvSpPr>
        <p:spPr>
          <a:xfrm>
            <a:off x="5106796" y="1620225"/>
            <a:ext cx="587856" cy="347688"/>
          </a:xfrm>
          <a:prstGeom prst="flowChartMagneticDisk">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ko-KR" dirty="0">
                <a:solidFill>
                  <a:schemeClr val="bg1"/>
                </a:solidFill>
                <a:latin typeface="Malgun Gothic"/>
                <a:ea typeface="Malgun Gothic"/>
                <a:sym typeface="Malgun Gothic"/>
              </a:rPr>
              <a:t>D</a:t>
            </a:r>
            <a:endParaRPr kumimoji="0" lang="en-US" altLang="ko-KR"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6" name="Google Shape;932;p68">
            <a:extLst>
              <a:ext uri="{FF2B5EF4-FFF2-40B4-BE49-F238E27FC236}">
                <a16:creationId xmlns:a16="http://schemas.microsoft.com/office/drawing/2014/main" id="{F6CEAD22-DA1D-77BB-44BD-1F59610CD0BA}"/>
              </a:ext>
            </a:extLst>
          </p:cNvPr>
          <p:cNvSpPr/>
          <p:nvPr/>
        </p:nvSpPr>
        <p:spPr>
          <a:xfrm>
            <a:off x="6051063" y="1614843"/>
            <a:ext cx="587856" cy="347688"/>
          </a:xfrm>
          <a:prstGeom prst="flowChartMagneticDisk">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ko-KR" dirty="0">
                <a:solidFill>
                  <a:schemeClr val="bg1"/>
                </a:solidFill>
                <a:latin typeface="Malgun Gothic"/>
                <a:ea typeface="Malgun Gothic"/>
                <a:sym typeface="Malgun Gothic"/>
              </a:rPr>
              <a:t>E</a:t>
            </a:r>
            <a:endParaRPr kumimoji="0" lang="en-US" altLang="ko-KR"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19" name="Google Shape;931;p68">
            <a:extLst>
              <a:ext uri="{FF2B5EF4-FFF2-40B4-BE49-F238E27FC236}">
                <a16:creationId xmlns:a16="http://schemas.microsoft.com/office/drawing/2014/main" id="{11C9138D-0EEE-44EB-F965-5D929B4E9F66}"/>
              </a:ext>
            </a:extLst>
          </p:cNvPr>
          <p:cNvSpPr/>
          <p:nvPr/>
        </p:nvSpPr>
        <p:spPr>
          <a:xfrm>
            <a:off x="2396575" y="4435179"/>
            <a:ext cx="599382" cy="379939"/>
          </a:xfrm>
          <a:prstGeom prst="flowChartMagneticDisk">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400" b="0" i="0" u="none" strike="noStrike" kern="0" cap="none" spc="0" normalizeH="0" baseline="0" noProof="0" dirty="0">
                <a:ln>
                  <a:noFill/>
                </a:ln>
                <a:solidFill>
                  <a:schemeClr val="tx1"/>
                </a:solidFill>
                <a:effectLst/>
                <a:uLnTx/>
                <a:uFillTx/>
                <a:latin typeface="Malgun Gothic"/>
                <a:ea typeface="Malgun Gothic"/>
                <a:cs typeface="Malgun Gothic"/>
                <a:sym typeface="Malgun Gothic"/>
              </a:rPr>
              <a:t>F</a:t>
            </a:r>
            <a:endParaRPr kumimoji="0" lang="en-US" altLang="ko-KR" sz="1400" b="0" i="0" u="none" strike="noStrike" kern="0" cap="none" spc="0" normalizeH="0" baseline="0" noProof="0" dirty="0">
              <a:ln>
                <a:noFill/>
              </a:ln>
              <a:solidFill>
                <a:schemeClr val="tx1"/>
              </a:solidFill>
              <a:effectLst/>
              <a:uLnTx/>
              <a:uFillTx/>
              <a:latin typeface="Arial"/>
              <a:cs typeface="Arial"/>
              <a:sym typeface="Arial"/>
            </a:endParaRPr>
          </a:p>
        </p:txBody>
      </p:sp>
      <p:sp>
        <p:nvSpPr>
          <p:cNvPr id="20" name="Google Shape;931;p68">
            <a:extLst>
              <a:ext uri="{FF2B5EF4-FFF2-40B4-BE49-F238E27FC236}">
                <a16:creationId xmlns:a16="http://schemas.microsoft.com/office/drawing/2014/main" id="{31D0A4FD-DC5F-019E-4545-5DFD7DD890F4}"/>
              </a:ext>
            </a:extLst>
          </p:cNvPr>
          <p:cNvSpPr/>
          <p:nvPr/>
        </p:nvSpPr>
        <p:spPr>
          <a:xfrm>
            <a:off x="3114190" y="4428478"/>
            <a:ext cx="599382" cy="379939"/>
          </a:xfrm>
          <a:prstGeom prst="flowChartMagneticDisk">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1400" b="0" i="0" u="none" strike="noStrike" kern="0" cap="none" spc="0" normalizeH="0" baseline="0" noProof="0" dirty="0">
                <a:ln>
                  <a:noFill/>
                </a:ln>
                <a:solidFill>
                  <a:schemeClr val="tx1"/>
                </a:solidFill>
                <a:effectLst/>
                <a:uLnTx/>
                <a:uFillTx/>
                <a:latin typeface="Arial"/>
                <a:cs typeface="Arial"/>
                <a:sym typeface="Arial"/>
              </a:rPr>
              <a:t>I</a:t>
            </a:r>
          </a:p>
        </p:txBody>
      </p:sp>
      <p:sp>
        <p:nvSpPr>
          <p:cNvPr id="21" name="Google Shape;931;p68">
            <a:extLst>
              <a:ext uri="{FF2B5EF4-FFF2-40B4-BE49-F238E27FC236}">
                <a16:creationId xmlns:a16="http://schemas.microsoft.com/office/drawing/2014/main" id="{04848BD1-0758-32CE-FF9F-E91C51CA1C50}"/>
              </a:ext>
            </a:extLst>
          </p:cNvPr>
          <p:cNvSpPr/>
          <p:nvPr/>
        </p:nvSpPr>
        <p:spPr>
          <a:xfrm>
            <a:off x="5293387" y="4449321"/>
            <a:ext cx="599382" cy="379939"/>
          </a:xfrm>
          <a:prstGeom prst="flowChartMagneticDisk">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ko-KR" dirty="0">
                <a:solidFill>
                  <a:schemeClr val="tx1"/>
                </a:solidFill>
                <a:latin typeface="Malgun Gothic"/>
                <a:ea typeface="Malgun Gothic"/>
                <a:sym typeface="Malgun Gothic"/>
              </a:rPr>
              <a:t>L</a:t>
            </a:r>
            <a:endParaRPr kumimoji="0" lang="en-US" altLang="ko-KR" sz="1400" b="0" i="0" u="none" strike="noStrike" kern="0" cap="none" spc="0" normalizeH="0" baseline="0" noProof="0" dirty="0">
              <a:ln>
                <a:noFill/>
              </a:ln>
              <a:solidFill>
                <a:schemeClr val="tx1"/>
              </a:solidFill>
              <a:effectLst/>
              <a:uLnTx/>
              <a:uFillTx/>
              <a:latin typeface="Arial"/>
              <a:cs typeface="Arial"/>
              <a:sym typeface="Arial"/>
            </a:endParaRPr>
          </a:p>
        </p:txBody>
      </p:sp>
      <p:sp>
        <p:nvSpPr>
          <p:cNvPr id="22" name="Google Shape;931;p68">
            <a:extLst>
              <a:ext uri="{FF2B5EF4-FFF2-40B4-BE49-F238E27FC236}">
                <a16:creationId xmlns:a16="http://schemas.microsoft.com/office/drawing/2014/main" id="{BB651139-C7A4-23C5-966C-E6802C0BEEE0}"/>
              </a:ext>
            </a:extLst>
          </p:cNvPr>
          <p:cNvSpPr/>
          <p:nvPr/>
        </p:nvSpPr>
        <p:spPr>
          <a:xfrm>
            <a:off x="4550622" y="4441202"/>
            <a:ext cx="599382" cy="379939"/>
          </a:xfrm>
          <a:prstGeom prst="flowChartMagneticDisk">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ko-KR" dirty="0">
                <a:solidFill>
                  <a:schemeClr val="tx1"/>
                </a:solidFill>
                <a:latin typeface="Malgun Gothic"/>
                <a:ea typeface="Malgun Gothic"/>
                <a:sym typeface="Malgun Gothic"/>
              </a:rPr>
              <a:t>K</a:t>
            </a:r>
            <a:endParaRPr kumimoji="0" lang="en-US" altLang="ko-KR" sz="1400" b="0" i="0" u="none" strike="noStrike" kern="0" cap="none" spc="0" normalizeH="0" baseline="0" noProof="0" dirty="0">
              <a:ln>
                <a:noFill/>
              </a:ln>
              <a:solidFill>
                <a:schemeClr val="tx1"/>
              </a:solidFill>
              <a:effectLst/>
              <a:uLnTx/>
              <a:uFillTx/>
              <a:latin typeface="Arial"/>
              <a:cs typeface="Arial"/>
              <a:sym typeface="Arial"/>
            </a:endParaRPr>
          </a:p>
        </p:txBody>
      </p:sp>
      <p:sp>
        <p:nvSpPr>
          <p:cNvPr id="23" name="Google Shape;931;p68">
            <a:extLst>
              <a:ext uri="{FF2B5EF4-FFF2-40B4-BE49-F238E27FC236}">
                <a16:creationId xmlns:a16="http://schemas.microsoft.com/office/drawing/2014/main" id="{66C08D3E-7D8C-83BB-AB1F-A7EBCCBCBF0B}"/>
              </a:ext>
            </a:extLst>
          </p:cNvPr>
          <p:cNvSpPr/>
          <p:nvPr/>
        </p:nvSpPr>
        <p:spPr>
          <a:xfrm>
            <a:off x="3854062" y="4430559"/>
            <a:ext cx="599382" cy="379939"/>
          </a:xfrm>
          <a:prstGeom prst="flowChartMagneticDisk">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ko-KR" dirty="0">
                <a:solidFill>
                  <a:schemeClr val="tx1"/>
                </a:solidFill>
                <a:latin typeface="Malgun Gothic"/>
                <a:ea typeface="Malgun Gothic"/>
                <a:sym typeface="Malgun Gothic"/>
              </a:rPr>
              <a:t>J</a:t>
            </a:r>
            <a:endParaRPr kumimoji="0" lang="en-US" altLang="ko-KR" sz="1400" b="0" i="0" u="none" strike="noStrike" kern="0" cap="none" spc="0" normalizeH="0" baseline="0" noProof="0" dirty="0">
              <a:ln>
                <a:noFill/>
              </a:ln>
              <a:solidFill>
                <a:schemeClr val="tx1"/>
              </a:solidFill>
              <a:effectLst/>
              <a:uLnTx/>
              <a:uFillTx/>
              <a:latin typeface="Arial"/>
              <a:cs typeface="Arial"/>
              <a:sym typeface="Arial"/>
            </a:endParaRPr>
          </a:p>
        </p:txBody>
      </p:sp>
    </p:spTree>
    <p:extLst>
      <p:ext uri="{BB962C8B-B14F-4D97-AF65-F5344CB8AC3E}">
        <p14:creationId xmlns:p14="http://schemas.microsoft.com/office/powerpoint/2010/main" val="9365805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6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때때로 반복되지 않은 실험을 할 수 있다</a:t>
            </a:r>
            <a:endParaRPr/>
          </a:p>
        </p:txBody>
      </p:sp>
      <p:sp>
        <p:nvSpPr>
          <p:cNvPr id="950" name="Google Shape;950;p6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5. 처리효과를 분석</a:t>
            </a:r>
            <a:endParaRPr/>
          </a:p>
        </p:txBody>
      </p:sp>
      <p:sp>
        <p:nvSpPr>
          <p:cNvPr id="951" name="Google Shape;951;p6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68</a:t>
            </a:fld>
            <a:endParaRPr/>
          </a:p>
        </p:txBody>
      </p:sp>
      <p:sp>
        <p:nvSpPr>
          <p:cNvPr id="952" name="Google Shape;952;p69"/>
          <p:cNvSpPr txBox="1">
            <a:spLocks noGrp="1"/>
          </p:cNvSpPr>
          <p:nvPr>
            <p:ph type="body" idx="4294967295"/>
          </p:nvPr>
        </p:nvSpPr>
        <p:spPr>
          <a:xfrm>
            <a:off x="295275" y="1114425"/>
            <a:ext cx="8634000" cy="31911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대규모의 측정 실험이나 호수나 강과 같은 자연시스템에 대한 조작실험은 반복이 불가능하다.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이러한 경우, Meta-analysis</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Meta-analysis는 다른 연구자에 의해 수행된 유사한 연구와 연결시켜 분석함으로써 반복된 결과를 얻는 것</a:t>
            </a:r>
            <a:endParaRPr>
              <a:latin typeface="Malgun Gothic"/>
              <a:ea typeface="Malgun Gothic"/>
              <a:cs typeface="Malgun Gothic"/>
              <a:sym typeface="Malgun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7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좋은 실험설계와 실험수행능력</a:t>
            </a:r>
            <a:endParaRPr/>
          </a:p>
        </p:txBody>
      </p:sp>
      <p:sp>
        <p:nvSpPr>
          <p:cNvPr id="958" name="Google Shape;958;p7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Autofit/>
          </a:bodyPr>
          <a:lstStyle/>
          <a:p>
            <a:pPr marL="0" lvl="0" indent="0" algn="r" rtl="0">
              <a:spcBef>
                <a:spcPts val="1000"/>
              </a:spcBef>
              <a:spcAft>
                <a:spcPts val="0"/>
              </a:spcAft>
              <a:buNone/>
            </a:pPr>
            <a:r>
              <a:rPr lang="ko-KR" sz="800" dirty="0"/>
              <a:t>5. 처리효과를 분석</a:t>
            </a:r>
            <a:endParaRPr sz="800" dirty="0"/>
          </a:p>
        </p:txBody>
      </p:sp>
      <p:sp>
        <p:nvSpPr>
          <p:cNvPr id="959" name="Google Shape;959;p7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69</a:t>
            </a:fld>
            <a:endParaRPr/>
          </a:p>
        </p:txBody>
      </p:sp>
      <p:sp>
        <p:nvSpPr>
          <p:cNvPr id="960" name="Google Shape;960;p70"/>
          <p:cNvSpPr txBox="1">
            <a:spLocks noGrp="1"/>
          </p:cNvSpPr>
          <p:nvPr>
            <p:ph type="body" idx="4294967295"/>
          </p:nvPr>
        </p:nvSpPr>
        <p:spPr>
          <a:xfrm>
            <a:off x="295275" y="1038225"/>
            <a:ext cx="8634000" cy="26562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연구자들은 잘 조절되고 적절한 반복이 있고 현실성 있는 실험을 설계하는 것을 예술로 비유한다.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실험을 하기 위한 비용과 수행능력간의 균형</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실험의 질이 향상 될 수록 비용은 증가, 그리고 실험 수행 능력은 감소</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따라서, 실험설계는 실제로 수행 가능하고 비용을 감당할 수 있는 지점이 타협점이 된다</a:t>
            </a:r>
            <a:endParaRPr>
              <a:latin typeface="Malgun Gothic"/>
              <a:ea typeface="Malgun Gothic"/>
              <a:cs typeface="Malgun Gothic"/>
              <a:sym typeface="Malgun Gothic"/>
            </a:endParaRPr>
          </a:p>
        </p:txBody>
      </p:sp>
      <p:sp>
        <p:nvSpPr>
          <p:cNvPr id="961" name="Google Shape;961;p70"/>
          <p:cNvSpPr txBox="1"/>
          <p:nvPr/>
        </p:nvSpPr>
        <p:spPr>
          <a:xfrm>
            <a:off x="2704575" y="5284850"/>
            <a:ext cx="6224700" cy="861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sz="1100" b="1">
                <a:latin typeface="Malgun Gothic"/>
                <a:ea typeface="Malgun Gothic"/>
                <a:cs typeface="Malgun Gothic"/>
                <a:sym typeface="Malgun Gothic"/>
              </a:rPr>
              <a:t>Figure 5.2. </a:t>
            </a:r>
            <a:r>
              <a:rPr lang="ko-KR" sz="1100">
                <a:latin typeface="Malgun Gothic"/>
                <a:ea typeface="Malgun Gothic"/>
                <a:cs typeface="Malgun Gothic"/>
                <a:sym typeface="Malgun Gothic"/>
              </a:rPr>
              <a:t>An example of the trade off between the cost and ability to do an experiment. As the quality of the </a:t>
            </a:r>
            <a:r>
              <a:rPr lang="ko-KR" sz="1100">
                <a:solidFill>
                  <a:schemeClr val="dk1"/>
                </a:solidFill>
                <a:latin typeface="Malgun Gothic"/>
                <a:ea typeface="Malgun Gothic"/>
                <a:cs typeface="Malgun Gothic"/>
                <a:sym typeface="Malgun Gothic"/>
              </a:rPr>
              <a:t>experimental design increases, so does the cost of the experiment (solid line), while the ability to do the experiment decreases (dashed line). Your design usually has to be a compromise between one that is practicable, affordable, and of sufficient rigour.</a:t>
            </a:r>
            <a:endParaRPr sz="1100">
              <a:latin typeface="Malgun Gothic"/>
              <a:ea typeface="Malgun Gothic"/>
              <a:cs typeface="Malgun Gothic"/>
              <a:sym typeface="Malgun Gothic"/>
            </a:endParaRPr>
          </a:p>
        </p:txBody>
      </p:sp>
      <p:pic>
        <p:nvPicPr>
          <p:cNvPr id="962" name="Google Shape;962;p70">
            <a:hlinkClick r:id="rId3"/>
          </p:cNvPr>
          <p:cNvPicPr preferRelativeResize="0"/>
          <p:nvPr/>
        </p:nvPicPr>
        <p:blipFill>
          <a:blip r:embed="rId4">
            <a:alphaModFix/>
          </a:blip>
          <a:stretch>
            <a:fillRect/>
          </a:stretch>
        </p:blipFill>
        <p:spPr>
          <a:xfrm>
            <a:off x="4340975" y="3198475"/>
            <a:ext cx="2948725" cy="2086375"/>
          </a:xfrm>
          <a:prstGeom prst="rect">
            <a:avLst/>
          </a:prstGeom>
          <a:noFill/>
          <a:ln>
            <a:noFill/>
          </a:ln>
        </p:spPr>
      </p:pic>
      <p:sp>
        <p:nvSpPr>
          <p:cNvPr id="963" name="Google Shape;963;p70">
            <a:hlinkClick r:id="rId3"/>
          </p:cNvPr>
          <p:cNvSpPr/>
          <p:nvPr/>
        </p:nvSpPr>
        <p:spPr>
          <a:xfrm>
            <a:off x="7392850" y="400622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dirty="0" err="1">
                <a:solidFill>
                  <a:srgbClr val="FFFFFF"/>
                </a:solidFill>
                <a:latin typeface="Calibri"/>
                <a:ea typeface="Calibri"/>
                <a:cs typeface="Calibri"/>
                <a:sym typeface="Calibri"/>
              </a:rPr>
              <a:t>Python</a:t>
            </a:r>
            <a:r>
              <a:rPr lang="ko-KR" sz="1200" b="1" dirty="0">
                <a:solidFill>
                  <a:srgbClr val="FFFFFF"/>
                </a:solidFill>
                <a:latin typeface="Calibri"/>
                <a:ea typeface="Calibri"/>
                <a:cs typeface="Calibri"/>
                <a:sym typeface="Calibri"/>
              </a:rPr>
              <a:t> </a:t>
            </a:r>
            <a:r>
              <a:rPr lang="ko-KR" sz="1200" b="1" dirty="0" err="1">
                <a:solidFill>
                  <a:srgbClr val="FFFFFF"/>
                </a:solidFill>
                <a:latin typeface="Calibri"/>
                <a:ea typeface="Calibri"/>
                <a:cs typeface="Calibri"/>
                <a:sym typeface="Calibri"/>
              </a:rPr>
              <a:t>Code</a:t>
            </a:r>
            <a:endParaRPr sz="1200" b="1" dirty="0">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4"/>
          <p:cNvPicPr preferRelativeResize="0"/>
          <p:nvPr/>
        </p:nvPicPr>
        <p:blipFill>
          <a:blip r:embed="rId3">
            <a:alphaModFix/>
          </a:blip>
          <a:stretch>
            <a:fillRect/>
          </a:stretch>
        </p:blipFill>
        <p:spPr>
          <a:xfrm>
            <a:off x="134063" y="2048750"/>
            <a:ext cx="8876025" cy="2436830"/>
          </a:xfrm>
          <a:prstGeom prst="rect">
            <a:avLst/>
          </a:prstGeom>
          <a:noFill/>
          <a:ln>
            <a:noFill/>
          </a:ln>
        </p:spPr>
      </p:pic>
      <p:sp>
        <p:nvSpPr>
          <p:cNvPr id="93" name="Google Shape;93;p1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데이터과학자란?</a:t>
            </a:r>
            <a:endParaRPr/>
          </a:p>
        </p:txBody>
      </p:sp>
      <p:sp>
        <p:nvSpPr>
          <p:cNvPr id="94" name="Google Shape;94;p1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95" name="Google Shape;95;p1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7</a:t>
            </a:fld>
            <a:endParaRPr/>
          </a:p>
        </p:txBody>
      </p:sp>
      <p:sp>
        <p:nvSpPr>
          <p:cNvPr id="96" name="Google Shape;96;p14"/>
          <p:cNvSpPr txBox="1">
            <a:spLocks noGrp="1"/>
          </p:cNvSpPr>
          <p:nvPr>
            <p:ph type="body" idx="4294967295"/>
          </p:nvPr>
        </p:nvSpPr>
        <p:spPr>
          <a:xfrm>
            <a:off x="315300" y="1110000"/>
            <a:ext cx="8513400" cy="402000"/>
          </a:xfrm>
          <a:prstGeom prst="rect">
            <a:avLst/>
          </a:prstGeom>
          <a:noFill/>
          <a:ln>
            <a:noFill/>
          </a:ln>
        </p:spPr>
        <p:txBody>
          <a:bodyPr spcFirstLastPara="1" wrap="square" lIns="91425" tIns="45700" rIns="91425" bIns="45700" anchor="t" anchorCtr="0">
            <a:normAutofit fontScale="55000" lnSpcReduction="20000"/>
          </a:bodyPr>
          <a:lstStyle/>
          <a:p>
            <a:pPr marL="457200" lvl="0" indent="-336550" algn="l" rtl="0">
              <a:lnSpc>
                <a:spcPct val="115000"/>
              </a:lnSpc>
              <a:spcBef>
                <a:spcPts val="1000"/>
              </a:spcBef>
              <a:spcAft>
                <a:spcPts val="0"/>
              </a:spcAft>
              <a:buSzPct val="100000"/>
              <a:buFont typeface="Malgun Gothic"/>
              <a:buChar char="•"/>
            </a:pPr>
            <a:r>
              <a:rPr lang="ko-KR">
                <a:latin typeface="Malgun Gothic"/>
                <a:ea typeface="Malgun Gothic"/>
                <a:cs typeface="Malgun Gothic"/>
                <a:sym typeface="Malgun Gothic"/>
              </a:rPr>
              <a:t>하버드 비즈니스 리뷰(2012) – 21세기 가장 흥미있는 직업은 ‘데이터과학자’</a:t>
            </a:r>
            <a:endParaRPr>
              <a:latin typeface="Malgun Gothic"/>
              <a:ea typeface="Malgun Gothic"/>
              <a:cs typeface="Malgun Gothic"/>
              <a:sym typeface="Malgun Gothic"/>
            </a:endParaRPr>
          </a:p>
        </p:txBody>
      </p:sp>
      <p:sp>
        <p:nvSpPr>
          <p:cNvPr id="97" name="Google Shape;97;p14"/>
          <p:cNvSpPr/>
          <p:nvPr/>
        </p:nvSpPr>
        <p:spPr>
          <a:xfrm>
            <a:off x="1815625" y="2984098"/>
            <a:ext cx="5498100" cy="732900"/>
          </a:xfrm>
          <a:prstGeom prst="rect">
            <a:avLst/>
          </a:prstGeom>
          <a:solidFill>
            <a:srgbClr val="FFEAEA">
              <a:alpha val="25320"/>
            </a:srgbClr>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txBox="1"/>
          <p:nvPr/>
        </p:nvSpPr>
        <p:spPr>
          <a:xfrm>
            <a:off x="1158200" y="4793100"/>
            <a:ext cx="7104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a:solidFill>
                  <a:schemeClr val="hlink"/>
                </a:solidFill>
                <a:uFill>
                  <a:noFill/>
                </a:uFill>
                <a:latin typeface="Malgun Gothic"/>
                <a:ea typeface="Malgun Gothic"/>
                <a:cs typeface="Malgun Gothic"/>
                <a:sym typeface="Malgun Gothic"/>
                <a:hlinkClick r:id="rId4"/>
              </a:rPr>
              <a:t>https://hbr.org/2012/10/data-scientist-the-sexiest-job-of-the-21st-century</a:t>
            </a:r>
            <a:endParaRPr>
              <a:latin typeface="Malgun Gothic"/>
              <a:ea typeface="Malgun Gothic"/>
              <a:cs typeface="Malgun Gothic"/>
              <a:sym typeface="Malgun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7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Principles of experimental design</a:t>
            </a:r>
            <a:endParaRPr/>
          </a:p>
        </p:txBody>
      </p:sp>
      <p:sp>
        <p:nvSpPr>
          <p:cNvPr id="969" name="Google Shape;969;p7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Autofit/>
          </a:bodyPr>
          <a:lstStyle/>
          <a:p>
            <a:pPr marL="0" lvl="0" indent="0" algn="r" rtl="0">
              <a:spcBef>
                <a:spcPts val="1000"/>
              </a:spcBef>
              <a:spcAft>
                <a:spcPts val="0"/>
              </a:spcAft>
              <a:buClr>
                <a:schemeClr val="dk1"/>
              </a:buClr>
              <a:buSzPts val="1100"/>
              <a:buFont typeface="Arial"/>
              <a:buNone/>
            </a:pPr>
            <a:r>
              <a:rPr lang="ko-KR" sz="800" dirty="0"/>
              <a:t>5. 처리효과를 분석</a:t>
            </a:r>
            <a:endParaRPr sz="800" dirty="0"/>
          </a:p>
        </p:txBody>
      </p:sp>
      <p:sp>
        <p:nvSpPr>
          <p:cNvPr id="970" name="Google Shape;970;p7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70</a:t>
            </a:fld>
            <a:endParaRPr/>
          </a:p>
        </p:txBody>
      </p:sp>
      <p:sp>
        <p:nvSpPr>
          <p:cNvPr id="971" name="Google Shape;971;p71"/>
          <p:cNvSpPr txBox="1">
            <a:spLocks noGrp="1"/>
          </p:cNvSpPr>
          <p:nvPr>
            <p:ph type="body" idx="4294967295"/>
          </p:nvPr>
        </p:nvSpPr>
        <p:spPr>
          <a:xfrm>
            <a:off x="295275" y="1114425"/>
            <a:ext cx="8634000" cy="26796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err="1">
                <a:latin typeface="Malgun Gothic"/>
                <a:ea typeface="Malgun Gothic"/>
                <a:cs typeface="Malgun Gothic"/>
                <a:sym typeface="Malgun Gothic"/>
              </a:rPr>
              <a:t>Control</a:t>
            </a:r>
            <a:r>
              <a:rPr lang="ko-KR" dirty="0">
                <a:latin typeface="Malgun Gothic"/>
                <a:ea typeface="Malgun Gothic"/>
                <a:cs typeface="Malgun Gothic"/>
                <a:sym typeface="Malgun Gothic"/>
              </a:rPr>
              <a:t> of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effects</a:t>
            </a:r>
            <a:r>
              <a:rPr lang="ko-KR" dirty="0">
                <a:latin typeface="Malgun Gothic"/>
                <a:ea typeface="Malgun Gothic"/>
                <a:cs typeface="Malgun Gothic"/>
                <a:sym typeface="Malgun Gothic"/>
              </a:rPr>
              <a:t> of </a:t>
            </a:r>
            <a:r>
              <a:rPr lang="ko-KR" b="1" dirty="0" err="1">
                <a:latin typeface="Malgun Gothic"/>
                <a:ea typeface="Malgun Gothic"/>
                <a:cs typeface="Malgun Gothic"/>
                <a:sym typeface="Malgun Gothic"/>
              </a:rPr>
              <a:t>lurking</a:t>
            </a:r>
            <a:r>
              <a:rPr lang="ko-KR" b="1" dirty="0">
                <a:latin typeface="Malgun Gothic"/>
                <a:ea typeface="Malgun Gothic"/>
                <a:cs typeface="Malgun Gothic"/>
                <a:sym typeface="Malgun Gothic"/>
              </a:rPr>
              <a:t> </a:t>
            </a:r>
            <a:r>
              <a:rPr lang="ko-KR" b="1" dirty="0" err="1">
                <a:latin typeface="Malgun Gothic"/>
                <a:ea typeface="Malgun Gothic"/>
                <a:cs typeface="Malgun Gothic"/>
                <a:sym typeface="Malgun Gothic"/>
              </a:rPr>
              <a:t>variable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on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response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most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simply</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by</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comparing</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several</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treatments</a:t>
            </a:r>
            <a:r>
              <a:rPr lang="ko-KR" dirty="0">
                <a:latin typeface="Malgun Gothic"/>
                <a:ea typeface="Malgun Gothic"/>
                <a:cs typeface="Malgun Gothic"/>
                <a:sym typeface="Malgun Gothic"/>
              </a:rPr>
              <a:t>; 숨어있는 변수를 찾아라!</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dirty="0" err="1">
                <a:latin typeface="Malgun Gothic"/>
                <a:ea typeface="Malgun Gothic"/>
                <a:cs typeface="Malgun Gothic"/>
                <a:sym typeface="Malgun Gothic"/>
              </a:rPr>
              <a:t>Randomization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use</a:t>
            </a:r>
            <a:r>
              <a:rPr lang="ko-KR" dirty="0">
                <a:latin typeface="Malgun Gothic"/>
                <a:ea typeface="Malgun Gothic"/>
                <a:cs typeface="Malgun Gothic"/>
                <a:sym typeface="Malgun Gothic"/>
              </a:rPr>
              <a:t> of </a:t>
            </a:r>
            <a:r>
              <a:rPr lang="ko-KR" dirty="0" err="1">
                <a:latin typeface="Malgun Gothic"/>
                <a:ea typeface="Malgun Gothic"/>
                <a:cs typeface="Malgun Gothic"/>
                <a:sym typeface="Malgun Gothic"/>
              </a:rPr>
              <a:t>impersonal</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chance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assign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experimental</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units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treatments</a:t>
            </a:r>
            <a:r>
              <a:rPr lang="ko-KR" dirty="0">
                <a:latin typeface="Malgun Gothic"/>
                <a:ea typeface="Malgun Gothic"/>
                <a:cs typeface="Malgun Gothic"/>
                <a:sym typeface="Malgun Gothic"/>
              </a:rPr>
              <a:t>; 완전 확률화</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dirty="0">
                <a:latin typeface="Malgun Gothic"/>
                <a:ea typeface="Malgun Gothic"/>
                <a:cs typeface="Malgun Gothic"/>
                <a:sym typeface="Malgun Gothic"/>
              </a:rPr>
              <a:t>Replication</a:t>
            </a:r>
            <a:r>
              <a:rPr lang="ko-KR" dirty="0">
                <a:latin typeface="Malgun Gothic"/>
                <a:ea typeface="Malgun Gothic"/>
                <a:cs typeface="Malgun Gothic"/>
                <a:sym typeface="Malgun Gothic"/>
              </a:rPr>
              <a:t> of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experiment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on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many</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units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reduce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chance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variation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results</a:t>
            </a:r>
            <a:r>
              <a:rPr lang="ko-KR" dirty="0">
                <a:latin typeface="Malgun Gothic"/>
                <a:ea typeface="Malgun Gothic"/>
                <a:cs typeface="Malgun Gothic"/>
                <a:sym typeface="Malgun Gothic"/>
              </a:rPr>
              <a:t>; 반복을 해라</a:t>
            </a:r>
            <a:endParaRPr dirty="0">
              <a:latin typeface="Malgun Gothic"/>
              <a:ea typeface="Malgun Gothic"/>
              <a:cs typeface="Malgun Gothic"/>
              <a:sym typeface="Malgun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7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Randomized comparative experiment design</a:t>
            </a:r>
            <a:endParaRPr/>
          </a:p>
        </p:txBody>
      </p:sp>
      <p:sp>
        <p:nvSpPr>
          <p:cNvPr id="977" name="Google Shape;977;p7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Autofit/>
          </a:bodyPr>
          <a:lstStyle/>
          <a:p>
            <a:pPr marL="0" lvl="0" indent="0" algn="r" rtl="0">
              <a:spcBef>
                <a:spcPts val="1000"/>
              </a:spcBef>
              <a:spcAft>
                <a:spcPts val="0"/>
              </a:spcAft>
              <a:buClr>
                <a:schemeClr val="dk1"/>
              </a:buClr>
              <a:buSzPts val="1100"/>
              <a:buFont typeface="Arial"/>
              <a:buNone/>
            </a:pPr>
            <a:r>
              <a:rPr lang="ko-KR" sz="800" dirty="0"/>
              <a:t>5. 처리효과를 분석</a:t>
            </a:r>
            <a:endParaRPr sz="800" dirty="0"/>
          </a:p>
        </p:txBody>
      </p:sp>
      <p:sp>
        <p:nvSpPr>
          <p:cNvPr id="978" name="Google Shape;978;p7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71</a:t>
            </a:fld>
            <a:endParaRPr/>
          </a:p>
        </p:txBody>
      </p:sp>
      <p:sp>
        <p:nvSpPr>
          <p:cNvPr id="979" name="Google Shape;979;p72"/>
          <p:cNvSpPr txBox="1"/>
          <p:nvPr/>
        </p:nvSpPr>
        <p:spPr>
          <a:xfrm>
            <a:off x="858287" y="3374892"/>
            <a:ext cx="75141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dirty="0" err="1">
                <a:latin typeface="Malgun Gothic"/>
                <a:ea typeface="Malgun Gothic"/>
                <a:cs typeface="Malgun Gothic"/>
                <a:sym typeface="Malgun Gothic"/>
              </a:rPr>
              <a:t>Figure</a:t>
            </a:r>
            <a:r>
              <a:rPr lang="ko-KR" b="1" dirty="0">
                <a:latin typeface="Malgun Gothic"/>
                <a:ea typeface="Malgun Gothic"/>
                <a:cs typeface="Malgun Gothic"/>
                <a:sym typeface="Malgun Gothic"/>
              </a:rPr>
              <a:t> 5.3.</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Outline</a:t>
            </a:r>
            <a:r>
              <a:rPr lang="ko-KR" dirty="0">
                <a:latin typeface="Malgun Gothic"/>
                <a:ea typeface="Malgun Gothic"/>
                <a:cs typeface="Malgun Gothic"/>
                <a:sym typeface="Malgun Gothic"/>
              </a:rPr>
              <a:t> of </a:t>
            </a:r>
            <a:r>
              <a:rPr lang="ko-KR" dirty="0" err="1">
                <a:latin typeface="Malgun Gothic"/>
                <a:ea typeface="Malgun Gothic"/>
                <a:cs typeface="Malgun Gothic"/>
                <a:sym typeface="Malgun Gothic"/>
              </a:rPr>
              <a:t>a</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randomized</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comparative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experimental</a:t>
            </a:r>
            <a:r>
              <a:rPr lang="en-US" altLang="ko-KR" dirty="0">
                <a:latin typeface="Malgun Gothic"/>
                <a:ea typeface="Malgun Gothic"/>
                <a:cs typeface="Malgun Gothic"/>
                <a:sym typeface="Malgun Gothic"/>
              </a:rPr>
              <a:t> design</a:t>
            </a:r>
            <a:endParaRPr dirty="0">
              <a:latin typeface="Malgun Gothic"/>
              <a:ea typeface="Malgun Gothic"/>
              <a:cs typeface="Malgun Gothic"/>
              <a:sym typeface="Malgun Gothic"/>
            </a:endParaRPr>
          </a:p>
        </p:txBody>
      </p:sp>
      <p:grpSp>
        <p:nvGrpSpPr>
          <p:cNvPr id="10" name="그룹 9">
            <a:extLst>
              <a:ext uri="{FF2B5EF4-FFF2-40B4-BE49-F238E27FC236}">
                <a16:creationId xmlns:a16="http://schemas.microsoft.com/office/drawing/2014/main" id="{689D8CB2-D2C7-B66C-493E-CB240835F12C}"/>
              </a:ext>
            </a:extLst>
          </p:cNvPr>
          <p:cNvGrpSpPr/>
          <p:nvPr/>
        </p:nvGrpSpPr>
        <p:grpSpPr>
          <a:xfrm>
            <a:off x="703087" y="1481639"/>
            <a:ext cx="7885925" cy="1789350"/>
            <a:chOff x="738700" y="2249950"/>
            <a:chExt cx="7885925" cy="1789350"/>
          </a:xfrm>
        </p:grpSpPr>
        <p:sp>
          <p:nvSpPr>
            <p:cNvPr id="980" name="Google Shape;980;p72"/>
            <p:cNvSpPr/>
            <p:nvPr/>
          </p:nvSpPr>
          <p:spPr>
            <a:xfrm>
              <a:off x="738700" y="2763275"/>
              <a:ext cx="1322400" cy="766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Random</a:t>
              </a:r>
              <a:endParaRPr>
                <a:latin typeface="Malgun Gothic"/>
                <a:ea typeface="Malgun Gothic"/>
                <a:cs typeface="Malgun Gothic"/>
                <a:sym typeface="Malgun Gothic"/>
              </a:endParaRPr>
            </a:p>
            <a:p>
              <a:pPr marL="0" lvl="0" indent="0" algn="ctr" rtl="0">
                <a:spcBef>
                  <a:spcPts val="0"/>
                </a:spcBef>
                <a:spcAft>
                  <a:spcPts val="0"/>
                </a:spcAft>
                <a:buNone/>
              </a:pPr>
              <a:r>
                <a:rPr lang="ko-KR">
                  <a:latin typeface="Malgun Gothic"/>
                  <a:ea typeface="Malgun Gothic"/>
                  <a:cs typeface="Malgun Gothic"/>
                  <a:sym typeface="Malgun Gothic"/>
                </a:rPr>
                <a:t>Assignment</a:t>
              </a:r>
              <a:endParaRPr>
                <a:latin typeface="Malgun Gothic"/>
                <a:ea typeface="Malgun Gothic"/>
                <a:cs typeface="Malgun Gothic"/>
                <a:sym typeface="Malgun Gothic"/>
              </a:endParaRPr>
            </a:p>
          </p:txBody>
        </p:sp>
        <p:sp>
          <p:nvSpPr>
            <p:cNvPr id="981" name="Google Shape;981;p72"/>
            <p:cNvSpPr/>
            <p:nvPr/>
          </p:nvSpPr>
          <p:spPr>
            <a:xfrm>
              <a:off x="2705900" y="2249950"/>
              <a:ext cx="1322400" cy="766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Group 1</a:t>
              </a:r>
              <a:endParaRPr>
                <a:latin typeface="Malgun Gothic"/>
                <a:ea typeface="Malgun Gothic"/>
                <a:cs typeface="Malgun Gothic"/>
                <a:sym typeface="Malgun Gothic"/>
              </a:endParaRPr>
            </a:p>
            <a:p>
              <a:pPr marL="0" lvl="0" indent="0" algn="ctr" rtl="0">
                <a:spcBef>
                  <a:spcPts val="0"/>
                </a:spcBef>
                <a:spcAft>
                  <a:spcPts val="0"/>
                </a:spcAft>
                <a:buNone/>
              </a:pPr>
              <a:r>
                <a:rPr lang="ko-KR">
                  <a:latin typeface="Malgun Gothic"/>
                  <a:ea typeface="Malgun Gothic"/>
                  <a:cs typeface="Malgun Gothic"/>
                  <a:sym typeface="Malgun Gothic"/>
                </a:rPr>
                <a:t>15 rats</a:t>
              </a:r>
              <a:endParaRPr>
                <a:latin typeface="Malgun Gothic"/>
                <a:ea typeface="Malgun Gothic"/>
                <a:cs typeface="Malgun Gothic"/>
                <a:sym typeface="Malgun Gothic"/>
              </a:endParaRPr>
            </a:p>
          </p:txBody>
        </p:sp>
        <p:sp>
          <p:nvSpPr>
            <p:cNvPr id="982" name="Google Shape;982;p72"/>
            <p:cNvSpPr/>
            <p:nvPr/>
          </p:nvSpPr>
          <p:spPr>
            <a:xfrm>
              <a:off x="2705900" y="3269600"/>
              <a:ext cx="1322400" cy="766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Group 2</a:t>
              </a:r>
              <a:endParaRPr>
                <a:latin typeface="Malgun Gothic"/>
                <a:ea typeface="Malgun Gothic"/>
                <a:cs typeface="Malgun Gothic"/>
                <a:sym typeface="Malgun Gothic"/>
              </a:endParaRPr>
            </a:p>
            <a:p>
              <a:pPr marL="0" lvl="0" indent="0" algn="ctr" rtl="0">
                <a:spcBef>
                  <a:spcPts val="0"/>
                </a:spcBef>
                <a:spcAft>
                  <a:spcPts val="0"/>
                </a:spcAft>
                <a:buNone/>
              </a:pPr>
              <a:r>
                <a:rPr lang="ko-KR">
                  <a:latin typeface="Malgun Gothic"/>
                  <a:ea typeface="Malgun Gothic"/>
                  <a:cs typeface="Malgun Gothic"/>
                  <a:sym typeface="Malgun Gothic"/>
                </a:rPr>
                <a:t>15 rats</a:t>
              </a:r>
              <a:endParaRPr>
                <a:latin typeface="Malgun Gothic"/>
                <a:ea typeface="Malgun Gothic"/>
                <a:cs typeface="Malgun Gothic"/>
                <a:sym typeface="Malgun Gothic"/>
              </a:endParaRPr>
            </a:p>
          </p:txBody>
        </p:sp>
        <p:sp>
          <p:nvSpPr>
            <p:cNvPr id="983" name="Google Shape;983;p72"/>
            <p:cNvSpPr/>
            <p:nvPr/>
          </p:nvSpPr>
          <p:spPr>
            <a:xfrm>
              <a:off x="5273475" y="2253450"/>
              <a:ext cx="1322400" cy="766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Treatment 1</a:t>
              </a:r>
              <a:endParaRPr>
                <a:latin typeface="Malgun Gothic"/>
                <a:ea typeface="Malgun Gothic"/>
                <a:cs typeface="Malgun Gothic"/>
                <a:sym typeface="Malgun Gothic"/>
              </a:endParaRPr>
            </a:p>
            <a:p>
              <a:pPr marL="0" lvl="0" indent="0" algn="ctr" rtl="0">
                <a:spcBef>
                  <a:spcPts val="0"/>
                </a:spcBef>
                <a:spcAft>
                  <a:spcPts val="0"/>
                </a:spcAft>
                <a:buNone/>
              </a:pPr>
              <a:r>
                <a:rPr lang="ko-KR">
                  <a:latin typeface="Malgun Gothic"/>
                  <a:ea typeface="Malgun Gothic"/>
                  <a:cs typeface="Malgun Gothic"/>
                  <a:sym typeface="Malgun Gothic"/>
                </a:rPr>
                <a:t>New diet</a:t>
              </a:r>
              <a:endParaRPr>
                <a:latin typeface="Malgun Gothic"/>
                <a:ea typeface="Malgun Gothic"/>
                <a:cs typeface="Malgun Gothic"/>
                <a:sym typeface="Malgun Gothic"/>
              </a:endParaRPr>
            </a:p>
          </p:txBody>
        </p:sp>
        <p:sp>
          <p:nvSpPr>
            <p:cNvPr id="984" name="Google Shape;984;p72"/>
            <p:cNvSpPr/>
            <p:nvPr/>
          </p:nvSpPr>
          <p:spPr>
            <a:xfrm>
              <a:off x="5273475" y="3273100"/>
              <a:ext cx="1322400" cy="766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Treatment 2</a:t>
              </a:r>
              <a:endParaRPr>
                <a:latin typeface="Malgun Gothic"/>
                <a:ea typeface="Malgun Gothic"/>
                <a:cs typeface="Malgun Gothic"/>
                <a:sym typeface="Malgun Gothic"/>
              </a:endParaRPr>
            </a:p>
            <a:p>
              <a:pPr marL="0" lvl="0" indent="0" algn="ctr" rtl="0">
                <a:spcBef>
                  <a:spcPts val="0"/>
                </a:spcBef>
                <a:spcAft>
                  <a:spcPts val="0"/>
                </a:spcAft>
                <a:buNone/>
              </a:pPr>
              <a:r>
                <a:rPr lang="ko-KR">
                  <a:latin typeface="Malgun Gothic"/>
                  <a:ea typeface="Malgun Gothic"/>
                  <a:cs typeface="Malgun Gothic"/>
                  <a:sym typeface="Malgun Gothic"/>
                </a:rPr>
                <a:t>Standard diet</a:t>
              </a:r>
              <a:endParaRPr>
                <a:latin typeface="Malgun Gothic"/>
                <a:ea typeface="Malgun Gothic"/>
                <a:cs typeface="Malgun Gothic"/>
                <a:sym typeface="Malgun Gothic"/>
              </a:endParaRPr>
            </a:p>
          </p:txBody>
        </p:sp>
        <p:sp>
          <p:nvSpPr>
            <p:cNvPr id="985" name="Google Shape;985;p72"/>
            <p:cNvSpPr/>
            <p:nvPr/>
          </p:nvSpPr>
          <p:spPr>
            <a:xfrm>
              <a:off x="7302225" y="2763275"/>
              <a:ext cx="1322400" cy="766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a:latin typeface="Malgun Gothic"/>
                  <a:ea typeface="Malgun Gothic"/>
                  <a:cs typeface="Malgun Gothic"/>
                  <a:sym typeface="Malgun Gothic"/>
                </a:rPr>
                <a:t>Compare</a:t>
              </a:r>
              <a:endParaRPr>
                <a:latin typeface="Malgun Gothic"/>
                <a:ea typeface="Malgun Gothic"/>
                <a:cs typeface="Malgun Gothic"/>
                <a:sym typeface="Malgun Gothic"/>
              </a:endParaRPr>
            </a:p>
            <a:p>
              <a:pPr marL="0" lvl="0" indent="0" algn="ctr" rtl="0">
                <a:spcBef>
                  <a:spcPts val="0"/>
                </a:spcBef>
                <a:spcAft>
                  <a:spcPts val="0"/>
                </a:spcAft>
                <a:buNone/>
              </a:pPr>
              <a:r>
                <a:rPr lang="ko-KR">
                  <a:latin typeface="Malgun Gothic"/>
                  <a:ea typeface="Malgun Gothic"/>
                  <a:cs typeface="Malgun Gothic"/>
                  <a:sym typeface="Malgun Gothic"/>
                </a:rPr>
                <a:t>weight gain</a:t>
              </a:r>
              <a:endParaRPr>
                <a:latin typeface="Malgun Gothic"/>
                <a:ea typeface="Malgun Gothic"/>
                <a:cs typeface="Malgun Gothic"/>
                <a:sym typeface="Malgun Gothic"/>
              </a:endParaRPr>
            </a:p>
          </p:txBody>
        </p:sp>
        <p:cxnSp>
          <p:nvCxnSpPr>
            <p:cNvPr id="986" name="Google Shape;986;p72"/>
            <p:cNvCxnSpPr>
              <a:stCxn id="980" idx="3"/>
              <a:endCxn id="981" idx="1"/>
            </p:cNvCxnSpPr>
            <p:nvPr/>
          </p:nvCxnSpPr>
          <p:spPr>
            <a:xfrm rot="10800000" flipH="1">
              <a:off x="2061100" y="2633075"/>
              <a:ext cx="644700" cy="513300"/>
            </a:xfrm>
            <a:prstGeom prst="straightConnector1">
              <a:avLst/>
            </a:prstGeom>
            <a:noFill/>
            <a:ln w="9525" cap="flat" cmpd="sng">
              <a:solidFill>
                <a:schemeClr val="dk1"/>
              </a:solidFill>
              <a:prstDash val="solid"/>
              <a:round/>
              <a:headEnd type="none" w="med" len="med"/>
              <a:tailEnd type="stealth" w="med" len="med"/>
            </a:ln>
          </p:spPr>
        </p:cxnSp>
        <p:cxnSp>
          <p:nvCxnSpPr>
            <p:cNvPr id="987" name="Google Shape;987;p72"/>
            <p:cNvCxnSpPr>
              <a:stCxn id="980" idx="3"/>
              <a:endCxn id="982" idx="1"/>
            </p:cNvCxnSpPr>
            <p:nvPr/>
          </p:nvCxnSpPr>
          <p:spPr>
            <a:xfrm>
              <a:off x="2061100" y="3146375"/>
              <a:ext cx="644700" cy="506400"/>
            </a:xfrm>
            <a:prstGeom prst="straightConnector1">
              <a:avLst/>
            </a:prstGeom>
            <a:noFill/>
            <a:ln w="9525" cap="flat" cmpd="sng">
              <a:solidFill>
                <a:schemeClr val="dk1"/>
              </a:solidFill>
              <a:prstDash val="solid"/>
              <a:round/>
              <a:headEnd type="none" w="med" len="med"/>
              <a:tailEnd type="stealth" w="med" len="med"/>
            </a:ln>
          </p:spPr>
        </p:cxnSp>
        <p:cxnSp>
          <p:nvCxnSpPr>
            <p:cNvPr id="988" name="Google Shape;988;p72"/>
            <p:cNvCxnSpPr>
              <a:stCxn id="981" idx="3"/>
              <a:endCxn id="983" idx="1"/>
            </p:cNvCxnSpPr>
            <p:nvPr/>
          </p:nvCxnSpPr>
          <p:spPr>
            <a:xfrm>
              <a:off x="4028300" y="2633050"/>
              <a:ext cx="1245300" cy="3600"/>
            </a:xfrm>
            <a:prstGeom prst="straightConnector1">
              <a:avLst/>
            </a:prstGeom>
            <a:noFill/>
            <a:ln w="9525" cap="flat" cmpd="sng">
              <a:solidFill>
                <a:schemeClr val="dk1"/>
              </a:solidFill>
              <a:prstDash val="solid"/>
              <a:round/>
              <a:headEnd type="none" w="med" len="med"/>
              <a:tailEnd type="stealth" w="med" len="med"/>
            </a:ln>
          </p:spPr>
        </p:cxnSp>
        <p:cxnSp>
          <p:nvCxnSpPr>
            <p:cNvPr id="989" name="Google Shape;989;p72"/>
            <p:cNvCxnSpPr>
              <a:stCxn id="982" idx="3"/>
              <a:endCxn id="984" idx="1"/>
            </p:cNvCxnSpPr>
            <p:nvPr/>
          </p:nvCxnSpPr>
          <p:spPr>
            <a:xfrm>
              <a:off x="4028300" y="3652700"/>
              <a:ext cx="1245300" cy="3600"/>
            </a:xfrm>
            <a:prstGeom prst="straightConnector1">
              <a:avLst/>
            </a:prstGeom>
            <a:noFill/>
            <a:ln w="9525" cap="flat" cmpd="sng">
              <a:solidFill>
                <a:schemeClr val="dk1"/>
              </a:solidFill>
              <a:prstDash val="solid"/>
              <a:round/>
              <a:headEnd type="none" w="med" len="med"/>
              <a:tailEnd type="stealth" w="med" len="med"/>
            </a:ln>
          </p:spPr>
        </p:cxnSp>
        <p:cxnSp>
          <p:nvCxnSpPr>
            <p:cNvPr id="990" name="Google Shape;990;p72"/>
            <p:cNvCxnSpPr>
              <a:stCxn id="984" idx="3"/>
              <a:endCxn id="985" idx="1"/>
            </p:cNvCxnSpPr>
            <p:nvPr/>
          </p:nvCxnSpPr>
          <p:spPr>
            <a:xfrm rot="10800000" flipH="1">
              <a:off x="6595875" y="3146500"/>
              <a:ext cx="706500" cy="509700"/>
            </a:xfrm>
            <a:prstGeom prst="straightConnector1">
              <a:avLst/>
            </a:prstGeom>
            <a:noFill/>
            <a:ln w="9525" cap="flat" cmpd="sng">
              <a:solidFill>
                <a:schemeClr val="dk1"/>
              </a:solidFill>
              <a:prstDash val="solid"/>
              <a:round/>
              <a:headEnd type="none" w="med" len="med"/>
              <a:tailEnd type="stealth" w="med" len="med"/>
            </a:ln>
          </p:spPr>
        </p:cxnSp>
        <p:cxnSp>
          <p:nvCxnSpPr>
            <p:cNvPr id="991" name="Google Shape;991;p72"/>
            <p:cNvCxnSpPr>
              <a:stCxn id="983" idx="3"/>
              <a:endCxn id="985" idx="1"/>
            </p:cNvCxnSpPr>
            <p:nvPr/>
          </p:nvCxnSpPr>
          <p:spPr>
            <a:xfrm>
              <a:off x="6595875" y="2636550"/>
              <a:ext cx="706500" cy="509700"/>
            </a:xfrm>
            <a:prstGeom prst="straightConnector1">
              <a:avLst/>
            </a:prstGeom>
            <a:noFill/>
            <a:ln w="9525" cap="flat" cmpd="sng">
              <a:solidFill>
                <a:schemeClr val="dk1"/>
              </a:solidFill>
              <a:prstDash val="solid"/>
              <a:round/>
              <a:headEnd type="none" w="med" len="med"/>
              <a:tailEnd type="stealth" w="med" len="med"/>
            </a:ln>
          </p:spPr>
        </p:cxnSp>
      </p:grpSp>
      <p:grpSp>
        <p:nvGrpSpPr>
          <p:cNvPr id="9" name="그룹 8">
            <a:extLst>
              <a:ext uri="{FF2B5EF4-FFF2-40B4-BE49-F238E27FC236}">
                <a16:creationId xmlns:a16="http://schemas.microsoft.com/office/drawing/2014/main" id="{F4D7131D-A779-DAF7-ECBA-6E28DB6F7DA4}"/>
              </a:ext>
            </a:extLst>
          </p:cNvPr>
          <p:cNvGrpSpPr/>
          <p:nvPr/>
        </p:nvGrpSpPr>
        <p:grpSpPr>
          <a:xfrm>
            <a:off x="2296093" y="4200432"/>
            <a:ext cx="4003114" cy="1403426"/>
            <a:chOff x="1206548" y="4538424"/>
            <a:chExt cx="4003114" cy="1403426"/>
          </a:xfrm>
        </p:grpSpPr>
        <p:pic>
          <p:nvPicPr>
            <p:cNvPr id="3" name="그림 2">
              <a:extLst>
                <a:ext uri="{FF2B5EF4-FFF2-40B4-BE49-F238E27FC236}">
                  <a16:creationId xmlns:a16="http://schemas.microsoft.com/office/drawing/2014/main" id="{B5811CF1-89AB-0BD0-4A4F-8FF94EAE97B7}"/>
                </a:ext>
              </a:extLst>
            </p:cNvPr>
            <p:cNvPicPr>
              <a:picLocks noChangeAspect="1"/>
            </p:cNvPicPr>
            <p:nvPr/>
          </p:nvPicPr>
          <p:blipFill>
            <a:blip r:embed="rId3"/>
            <a:stretch>
              <a:fillRect/>
            </a:stretch>
          </p:blipFill>
          <p:spPr>
            <a:xfrm>
              <a:off x="1206548" y="4925224"/>
              <a:ext cx="1709102" cy="625945"/>
            </a:xfrm>
            <a:prstGeom prst="rect">
              <a:avLst/>
            </a:prstGeom>
          </p:spPr>
        </p:pic>
        <p:pic>
          <p:nvPicPr>
            <p:cNvPr id="4" name="그림 3">
              <a:extLst>
                <a:ext uri="{FF2B5EF4-FFF2-40B4-BE49-F238E27FC236}">
                  <a16:creationId xmlns:a16="http://schemas.microsoft.com/office/drawing/2014/main" id="{10381D70-9E1F-5DB2-10A6-2E1BD986F728}"/>
                </a:ext>
              </a:extLst>
            </p:cNvPr>
            <p:cNvPicPr>
              <a:picLocks noChangeAspect="1"/>
            </p:cNvPicPr>
            <p:nvPr/>
          </p:nvPicPr>
          <p:blipFill>
            <a:blip r:embed="rId4"/>
            <a:stretch>
              <a:fillRect/>
            </a:stretch>
          </p:blipFill>
          <p:spPr>
            <a:xfrm>
              <a:off x="3454237" y="4538424"/>
              <a:ext cx="1755425" cy="1403426"/>
            </a:xfrm>
            <a:prstGeom prst="rect">
              <a:avLst/>
            </a:prstGeom>
          </p:spPr>
        </p:pic>
        <p:cxnSp>
          <p:nvCxnSpPr>
            <p:cNvPr id="6" name="직선 화살표 연결선 5">
              <a:extLst>
                <a:ext uri="{FF2B5EF4-FFF2-40B4-BE49-F238E27FC236}">
                  <a16:creationId xmlns:a16="http://schemas.microsoft.com/office/drawing/2014/main" id="{FC667BBA-3231-2A4C-D427-B7D3B924AFAD}"/>
                </a:ext>
              </a:extLst>
            </p:cNvPr>
            <p:cNvCxnSpPr>
              <a:stCxn id="3" idx="3"/>
            </p:cNvCxnSpPr>
            <p:nvPr/>
          </p:nvCxnSpPr>
          <p:spPr>
            <a:xfrm flipV="1">
              <a:off x="2915650" y="4809600"/>
              <a:ext cx="538587" cy="428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a:extLst>
                <a:ext uri="{FF2B5EF4-FFF2-40B4-BE49-F238E27FC236}">
                  <a16:creationId xmlns:a16="http://schemas.microsoft.com/office/drawing/2014/main" id="{02BD8482-574E-13CE-3DAE-3D2EC84E227B}"/>
                </a:ext>
              </a:extLst>
            </p:cNvPr>
            <p:cNvCxnSpPr>
              <a:stCxn id="3" idx="3"/>
            </p:cNvCxnSpPr>
            <p:nvPr/>
          </p:nvCxnSpPr>
          <p:spPr>
            <a:xfrm>
              <a:off x="2915650" y="5238197"/>
              <a:ext cx="538587" cy="415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7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Block designs, 난괴법</a:t>
            </a:r>
            <a:endParaRPr/>
          </a:p>
        </p:txBody>
      </p:sp>
      <p:sp>
        <p:nvSpPr>
          <p:cNvPr id="997" name="Google Shape;997;p7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5. 처리효과를 분석</a:t>
            </a:r>
            <a:endParaRPr/>
          </a:p>
        </p:txBody>
      </p:sp>
      <p:sp>
        <p:nvSpPr>
          <p:cNvPr id="998" name="Google Shape;998;p7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72</a:t>
            </a:fld>
            <a:endParaRPr/>
          </a:p>
        </p:txBody>
      </p:sp>
      <p:sp>
        <p:nvSpPr>
          <p:cNvPr id="999" name="Google Shape;999;p73"/>
          <p:cNvSpPr txBox="1"/>
          <p:nvPr/>
        </p:nvSpPr>
        <p:spPr>
          <a:xfrm>
            <a:off x="925525" y="5150575"/>
            <a:ext cx="75141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b="1">
                <a:latin typeface="Malgun Gothic"/>
                <a:ea typeface="Malgun Gothic"/>
                <a:cs typeface="Malgun Gothic"/>
                <a:sym typeface="Malgun Gothic"/>
              </a:rPr>
              <a:t>Figure 5.4.</a:t>
            </a:r>
            <a:r>
              <a:rPr lang="ko-KR">
                <a:latin typeface="Malgun Gothic"/>
                <a:ea typeface="Malgun Gothic"/>
                <a:cs typeface="Malgun Gothic"/>
                <a:sym typeface="Malgun Gothic"/>
              </a:rPr>
              <a:t> Outline of a block design. The blocks consist of male and female subjects. The treatments are three therapies for cancer.</a:t>
            </a:r>
            <a:endParaRPr>
              <a:latin typeface="Malgun Gothic"/>
              <a:ea typeface="Malgun Gothic"/>
              <a:cs typeface="Malgun Gothic"/>
              <a:sym typeface="Malgun Gothic"/>
            </a:endParaRPr>
          </a:p>
        </p:txBody>
      </p:sp>
      <p:sp>
        <p:nvSpPr>
          <p:cNvPr id="1000" name="Google Shape;1000;p73"/>
          <p:cNvSpPr/>
          <p:nvPr/>
        </p:nvSpPr>
        <p:spPr>
          <a:xfrm>
            <a:off x="3170375" y="1793325"/>
            <a:ext cx="1103400" cy="52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Random</a:t>
            </a:r>
            <a:endParaRPr sz="1200">
              <a:latin typeface="Malgun Gothic"/>
              <a:ea typeface="Malgun Gothic"/>
              <a:cs typeface="Malgun Gothic"/>
              <a:sym typeface="Malgun Gothic"/>
            </a:endParaRPr>
          </a:p>
          <a:p>
            <a:pPr marL="0" lvl="0" indent="0" algn="ctr" rtl="0">
              <a:spcBef>
                <a:spcPts val="0"/>
              </a:spcBef>
              <a:spcAft>
                <a:spcPts val="0"/>
              </a:spcAft>
              <a:buNone/>
            </a:pPr>
            <a:r>
              <a:rPr lang="ko-KR" sz="1200">
                <a:latin typeface="Malgun Gothic"/>
                <a:ea typeface="Malgun Gothic"/>
                <a:cs typeface="Malgun Gothic"/>
                <a:sym typeface="Malgun Gothic"/>
              </a:rPr>
              <a:t>Assignment</a:t>
            </a:r>
            <a:endParaRPr sz="1200">
              <a:latin typeface="Malgun Gothic"/>
              <a:ea typeface="Malgun Gothic"/>
              <a:cs typeface="Malgun Gothic"/>
              <a:sym typeface="Malgun Gothic"/>
            </a:endParaRPr>
          </a:p>
        </p:txBody>
      </p:sp>
      <p:sp>
        <p:nvSpPr>
          <p:cNvPr id="1001" name="Google Shape;1001;p73"/>
          <p:cNvSpPr/>
          <p:nvPr/>
        </p:nvSpPr>
        <p:spPr>
          <a:xfrm>
            <a:off x="3170375" y="4134364"/>
            <a:ext cx="1103400" cy="52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Random</a:t>
            </a:r>
            <a:endParaRPr sz="1200">
              <a:latin typeface="Malgun Gothic"/>
              <a:ea typeface="Malgun Gothic"/>
              <a:cs typeface="Malgun Gothic"/>
              <a:sym typeface="Malgun Gothic"/>
            </a:endParaRPr>
          </a:p>
          <a:p>
            <a:pPr marL="0" lvl="0" indent="0" algn="ctr" rtl="0">
              <a:spcBef>
                <a:spcPts val="0"/>
              </a:spcBef>
              <a:spcAft>
                <a:spcPts val="0"/>
              </a:spcAft>
              <a:buNone/>
            </a:pPr>
            <a:r>
              <a:rPr lang="ko-KR" sz="1200">
                <a:latin typeface="Malgun Gothic"/>
                <a:ea typeface="Malgun Gothic"/>
                <a:cs typeface="Malgun Gothic"/>
                <a:sym typeface="Malgun Gothic"/>
              </a:rPr>
              <a:t>Assignment</a:t>
            </a:r>
            <a:endParaRPr sz="1200">
              <a:latin typeface="Malgun Gothic"/>
              <a:ea typeface="Malgun Gothic"/>
              <a:cs typeface="Malgun Gothic"/>
              <a:sym typeface="Malgun Gothic"/>
            </a:endParaRPr>
          </a:p>
        </p:txBody>
      </p:sp>
      <p:sp>
        <p:nvSpPr>
          <p:cNvPr id="1002" name="Google Shape;1002;p73"/>
          <p:cNvSpPr/>
          <p:nvPr/>
        </p:nvSpPr>
        <p:spPr>
          <a:xfrm>
            <a:off x="554750" y="3062175"/>
            <a:ext cx="930600" cy="402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Subjects</a:t>
            </a:r>
            <a:endParaRPr sz="1200">
              <a:latin typeface="Malgun Gothic"/>
              <a:ea typeface="Malgun Gothic"/>
              <a:cs typeface="Malgun Gothic"/>
              <a:sym typeface="Malgun Gothic"/>
            </a:endParaRPr>
          </a:p>
        </p:txBody>
      </p:sp>
      <p:sp>
        <p:nvSpPr>
          <p:cNvPr id="1003" name="Google Shape;1003;p73"/>
          <p:cNvSpPr/>
          <p:nvPr/>
        </p:nvSpPr>
        <p:spPr>
          <a:xfrm>
            <a:off x="2145425" y="1915725"/>
            <a:ext cx="7560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Men</a:t>
            </a:r>
            <a:endParaRPr sz="1200">
              <a:latin typeface="Malgun Gothic"/>
              <a:ea typeface="Malgun Gothic"/>
              <a:cs typeface="Malgun Gothic"/>
              <a:sym typeface="Malgun Gothic"/>
            </a:endParaRPr>
          </a:p>
        </p:txBody>
      </p:sp>
      <p:sp>
        <p:nvSpPr>
          <p:cNvPr id="1004" name="Google Shape;1004;p73"/>
          <p:cNvSpPr/>
          <p:nvPr/>
        </p:nvSpPr>
        <p:spPr>
          <a:xfrm>
            <a:off x="2145425" y="4256764"/>
            <a:ext cx="7560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Women</a:t>
            </a:r>
            <a:endParaRPr sz="1200">
              <a:latin typeface="Malgun Gothic"/>
              <a:ea typeface="Malgun Gothic"/>
              <a:cs typeface="Malgun Gothic"/>
              <a:sym typeface="Malgun Gothic"/>
            </a:endParaRPr>
          </a:p>
        </p:txBody>
      </p:sp>
      <p:sp>
        <p:nvSpPr>
          <p:cNvPr id="1005" name="Google Shape;1005;p73"/>
          <p:cNvSpPr/>
          <p:nvPr/>
        </p:nvSpPr>
        <p:spPr>
          <a:xfrm>
            <a:off x="4659825" y="1513725"/>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Group 1</a:t>
            </a:r>
            <a:endParaRPr sz="1200">
              <a:latin typeface="Malgun Gothic"/>
              <a:ea typeface="Malgun Gothic"/>
              <a:cs typeface="Malgun Gothic"/>
              <a:sym typeface="Malgun Gothic"/>
            </a:endParaRPr>
          </a:p>
        </p:txBody>
      </p:sp>
      <p:sp>
        <p:nvSpPr>
          <p:cNvPr id="1006" name="Google Shape;1006;p73"/>
          <p:cNvSpPr/>
          <p:nvPr/>
        </p:nvSpPr>
        <p:spPr>
          <a:xfrm>
            <a:off x="4659825" y="1915725"/>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Group 2</a:t>
            </a:r>
            <a:endParaRPr sz="1200">
              <a:latin typeface="Malgun Gothic"/>
              <a:ea typeface="Malgun Gothic"/>
              <a:cs typeface="Malgun Gothic"/>
              <a:sym typeface="Malgun Gothic"/>
            </a:endParaRPr>
          </a:p>
        </p:txBody>
      </p:sp>
      <p:sp>
        <p:nvSpPr>
          <p:cNvPr id="1007" name="Google Shape;1007;p73"/>
          <p:cNvSpPr/>
          <p:nvPr/>
        </p:nvSpPr>
        <p:spPr>
          <a:xfrm>
            <a:off x="4659825" y="2317725"/>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Group 3</a:t>
            </a:r>
            <a:endParaRPr sz="1200">
              <a:latin typeface="Malgun Gothic"/>
              <a:ea typeface="Malgun Gothic"/>
              <a:cs typeface="Malgun Gothic"/>
              <a:sym typeface="Malgun Gothic"/>
            </a:endParaRPr>
          </a:p>
        </p:txBody>
      </p:sp>
      <p:sp>
        <p:nvSpPr>
          <p:cNvPr id="1008" name="Google Shape;1008;p73"/>
          <p:cNvSpPr/>
          <p:nvPr/>
        </p:nvSpPr>
        <p:spPr>
          <a:xfrm>
            <a:off x="5976475" y="1513725"/>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Therapy 1</a:t>
            </a:r>
            <a:endParaRPr sz="1200">
              <a:latin typeface="Malgun Gothic"/>
              <a:ea typeface="Malgun Gothic"/>
              <a:cs typeface="Malgun Gothic"/>
              <a:sym typeface="Malgun Gothic"/>
            </a:endParaRPr>
          </a:p>
        </p:txBody>
      </p:sp>
      <p:sp>
        <p:nvSpPr>
          <p:cNvPr id="1009" name="Google Shape;1009;p73"/>
          <p:cNvSpPr/>
          <p:nvPr/>
        </p:nvSpPr>
        <p:spPr>
          <a:xfrm>
            <a:off x="5976475" y="1915725"/>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solidFill>
                  <a:schemeClr val="dk1"/>
                </a:solidFill>
                <a:latin typeface="Malgun Gothic"/>
                <a:ea typeface="Malgun Gothic"/>
                <a:cs typeface="Malgun Gothic"/>
                <a:sym typeface="Malgun Gothic"/>
              </a:rPr>
              <a:t>Therapy </a:t>
            </a:r>
            <a:r>
              <a:rPr lang="ko-KR" sz="1200">
                <a:latin typeface="Malgun Gothic"/>
                <a:ea typeface="Malgun Gothic"/>
                <a:cs typeface="Malgun Gothic"/>
                <a:sym typeface="Malgun Gothic"/>
              </a:rPr>
              <a:t>2</a:t>
            </a:r>
            <a:endParaRPr sz="1200">
              <a:latin typeface="Malgun Gothic"/>
              <a:ea typeface="Malgun Gothic"/>
              <a:cs typeface="Malgun Gothic"/>
              <a:sym typeface="Malgun Gothic"/>
            </a:endParaRPr>
          </a:p>
        </p:txBody>
      </p:sp>
      <p:sp>
        <p:nvSpPr>
          <p:cNvPr id="1010" name="Google Shape;1010;p73"/>
          <p:cNvSpPr/>
          <p:nvPr/>
        </p:nvSpPr>
        <p:spPr>
          <a:xfrm>
            <a:off x="5976475" y="2317725"/>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solidFill>
                  <a:schemeClr val="dk1"/>
                </a:solidFill>
                <a:latin typeface="Malgun Gothic"/>
                <a:ea typeface="Malgun Gothic"/>
                <a:cs typeface="Malgun Gothic"/>
                <a:sym typeface="Malgun Gothic"/>
              </a:rPr>
              <a:t>Therapy </a:t>
            </a:r>
            <a:r>
              <a:rPr lang="ko-KR" sz="1200">
                <a:latin typeface="Malgun Gothic"/>
                <a:ea typeface="Malgun Gothic"/>
                <a:cs typeface="Malgun Gothic"/>
                <a:sym typeface="Malgun Gothic"/>
              </a:rPr>
              <a:t>3</a:t>
            </a:r>
            <a:endParaRPr sz="1200">
              <a:latin typeface="Malgun Gothic"/>
              <a:ea typeface="Malgun Gothic"/>
              <a:cs typeface="Malgun Gothic"/>
              <a:sym typeface="Malgun Gothic"/>
            </a:endParaRPr>
          </a:p>
        </p:txBody>
      </p:sp>
      <p:sp>
        <p:nvSpPr>
          <p:cNvPr id="1011" name="Google Shape;1011;p73"/>
          <p:cNvSpPr/>
          <p:nvPr/>
        </p:nvSpPr>
        <p:spPr>
          <a:xfrm>
            <a:off x="7399275" y="1793325"/>
            <a:ext cx="1103400" cy="52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Compare</a:t>
            </a:r>
            <a:endParaRPr sz="1200">
              <a:latin typeface="Malgun Gothic"/>
              <a:ea typeface="Malgun Gothic"/>
              <a:cs typeface="Malgun Gothic"/>
              <a:sym typeface="Malgun Gothic"/>
            </a:endParaRPr>
          </a:p>
          <a:p>
            <a:pPr marL="0" lvl="0" indent="0" algn="ctr" rtl="0">
              <a:spcBef>
                <a:spcPts val="0"/>
              </a:spcBef>
              <a:spcAft>
                <a:spcPts val="0"/>
              </a:spcAft>
              <a:buNone/>
            </a:pPr>
            <a:r>
              <a:rPr lang="ko-KR" sz="1200">
                <a:latin typeface="Malgun Gothic"/>
                <a:ea typeface="Malgun Gothic"/>
                <a:cs typeface="Malgun Gothic"/>
                <a:sym typeface="Malgun Gothic"/>
              </a:rPr>
              <a:t>survival</a:t>
            </a:r>
            <a:endParaRPr sz="1200">
              <a:latin typeface="Malgun Gothic"/>
              <a:ea typeface="Malgun Gothic"/>
              <a:cs typeface="Malgun Gothic"/>
              <a:sym typeface="Malgun Gothic"/>
            </a:endParaRPr>
          </a:p>
        </p:txBody>
      </p:sp>
      <p:sp>
        <p:nvSpPr>
          <p:cNvPr id="1012" name="Google Shape;1012;p73"/>
          <p:cNvSpPr/>
          <p:nvPr/>
        </p:nvSpPr>
        <p:spPr>
          <a:xfrm>
            <a:off x="4659825" y="3854678"/>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Group 1</a:t>
            </a:r>
            <a:endParaRPr sz="1200">
              <a:latin typeface="Malgun Gothic"/>
              <a:ea typeface="Malgun Gothic"/>
              <a:cs typeface="Malgun Gothic"/>
              <a:sym typeface="Malgun Gothic"/>
            </a:endParaRPr>
          </a:p>
        </p:txBody>
      </p:sp>
      <p:sp>
        <p:nvSpPr>
          <p:cNvPr id="1013" name="Google Shape;1013;p73"/>
          <p:cNvSpPr/>
          <p:nvPr/>
        </p:nvSpPr>
        <p:spPr>
          <a:xfrm>
            <a:off x="4659825" y="4256764"/>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Group 2</a:t>
            </a:r>
            <a:endParaRPr sz="1200">
              <a:latin typeface="Malgun Gothic"/>
              <a:ea typeface="Malgun Gothic"/>
              <a:cs typeface="Malgun Gothic"/>
              <a:sym typeface="Malgun Gothic"/>
            </a:endParaRPr>
          </a:p>
        </p:txBody>
      </p:sp>
      <p:sp>
        <p:nvSpPr>
          <p:cNvPr id="1014" name="Google Shape;1014;p73"/>
          <p:cNvSpPr/>
          <p:nvPr/>
        </p:nvSpPr>
        <p:spPr>
          <a:xfrm>
            <a:off x="4659825" y="4658678"/>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Group 3</a:t>
            </a:r>
            <a:endParaRPr sz="1200">
              <a:latin typeface="Malgun Gothic"/>
              <a:ea typeface="Malgun Gothic"/>
              <a:cs typeface="Malgun Gothic"/>
              <a:sym typeface="Malgun Gothic"/>
            </a:endParaRPr>
          </a:p>
        </p:txBody>
      </p:sp>
      <p:sp>
        <p:nvSpPr>
          <p:cNvPr id="1015" name="Google Shape;1015;p73"/>
          <p:cNvSpPr/>
          <p:nvPr/>
        </p:nvSpPr>
        <p:spPr>
          <a:xfrm>
            <a:off x="5976475" y="3854678"/>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Therapy 1</a:t>
            </a:r>
            <a:endParaRPr sz="1200">
              <a:latin typeface="Malgun Gothic"/>
              <a:ea typeface="Malgun Gothic"/>
              <a:cs typeface="Malgun Gothic"/>
              <a:sym typeface="Malgun Gothic"/>
            </a:endParaRPr>
          </a:p>
        </p:txBody>
      </p:sp>
      <p:sp>
        <p:nvSpPr>
          <p:cNvPr id="1016" name="Google Shape;1016;p73"/>
          <p:cNvSpPr/>
          <p:nvPr/>
        </p:nvSpPr>
        <p:spPr>
          <a:xfrm>
            <a:off x="5976475" y="4256764"/>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solidFill>
                  <a:schemeClr val="dk1"/>
                </a:solidFill>
                <a:latin typeface="Malgun Gothic"/>
                <a:ea typeface="Malgun Gothic"/>
                <a:cs typeface="Malgun Gothic"/>
                <a:sym typeface="Malgun Gothic"/>
              </a:rPr>
              <a:t>Therapy </a:t>
            </a:r>
            <a:r>
              <a:rPr lang="ko-KR" sz="1200">
                <a:latin typeface="Malgun Gothic"/>
                <a:ea typeface="Malgun Gothic"/>
                <a:cs typeface="Malgun Gothic"/>
                <a:sym typeface="Malgun Gothic"/>
              </a:rPr>
              <a:t>2</a:t>
            </a:r>
            <a:endParaRPr sz="1200">
              <a:latin typeface="Malgun Gothic"/>
              <a:ea typeface="Malgun Gothic"/>
              <a:cs typeface="Malgun Gothic"/>
              <a:sym typeface="Malgun Gothic"/>
            </a:endParaRPr>
          </a:p>
        </p:txBody>
      </p:sp>
      <p:sp>
        <p:nvSpPr>
          <p:cNvPr id="1017" name="Google Shape;1017;p73"/>
          <p:cNvSpPr/>
          <p:nvPr/>
        </p:nvSpPr>
        <p:spPr>
          <a:xfrm>
            <a:off x="5976475" y="4658678"/>
            <a:ext cx="930600" cy="27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solidFill>
                  <a:schemeClr val="dk1"/>
                </a:solidFill>
                <a:latin typeface="Malgun Gothic"/>
                <a:ea typeface="Malgun Gothic"/>
                <a:cs typeface="Malgun Gothic"/>
                <a:sym typeface="Malgun Gothic"/>
              </a:rPr>
              <a:t>Therapy </a:t>
            </a:r>
            <a:r>
              <a:rPr lang="ko-KR" sz="1200">
                <a:latin typeface="Malgun Gothic"/>
                <a:ea typeface="Malgun Gothic"/>
                <a:cs typeface="Malgun Gothic"/>
                <a:sym typeface="Malgun Gothic"/>
              </a:rPr>
              <a:t>3</a:t>
            </a:r>
            <a:endParaRPr sz="1200">
              <a:latin typeface="Malgun Gothic"/>
              <a:ea typeface="Malgun Gothic"/>
              <a:cs typeface="Malgun Gothic"/>
              <a:sym typeface="Malgun Gothic"/>
            </a:endParaRPr>
          </a:p>
        </p:txBody>
      </p:sp>
      <p:sp>
        <p:nvSpPr>
          <p:cNvPr id="1018" name="Google Shape;1018;p73"/>
          <p:cNvSpPr/>
          <p:nvPr/>
        </p:nvSpPr>
        <p:spPr>
          <a:xfrm>
            <a:off x="7399275" y="4134364"/>
            <a:ext cx="1103400" cy="52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a:latin typeface="Malgun Gothic"/>
                <a:ea typeface="Malgun Gothic"/>
                <a:cs typeface="Malgun Gothic"/>
                <a:sym typeface="Malgun Gothic"/>
              </a:rPr>
              <a:t>Compare</a:t>
            </a:r>
            <a:endParaRPr sz="1200">
              <a:latin typeface="Malgun Gothic"/>
              <a:ea typeface="Malgun Gothic"/>
              <a:cs typeface="Malgun Gothic"/>
              <a:sym typeface="Malgun Gothic"/>
            </a:endParaRPr>
          </a:p>
          <a:p>
            <a:pPr marL="0" lvl="0" indent="0" algn="ctr" rtl="0">
              <a:spcBef>
                <a:spcPts val="0"/>
              </a:spcBef>
              <a:spcAft>
                <a:spcPts val="0"/>
              </a:spcAft>
              <a:buNone/>
            </a:pPr>
            <a:r>
              <a:rPr lang="ko-KR" sz="1200">
                <a:latin typeface="Malgun Gothic"/>
                <a:ea typeface="Malgun Gothic"/>
                <a:cs typeface="Malgun Gothic"/>
                <a:sym typeface="Malgun Gothic"/>
              </a:rPr>
              <a:t>survival</a:t>
            </a:r>
            <a:endParaRPr sz="1200">
              <a:latin typeface="Malgun Gothic"/>
              <a:ea typeface="Malgun Gothic"/>
              <a:cs typeface="Malgun Gothic"/>
              <a:sym typeface="Malgun Gothic"/>
            </a:endParaRPr>
          </a:p>
        </p:txBody>
      </p:sp>
      <p:cxnSp>
        <p:nvCxnSpPr>
          <p:cNvPr id="1019" name="Google Shape;1019;p73"/>
          <p:cNvCxnSpPr>
            <a:stCxn id="1002" idx="3"/>
            <a:endCxn id="1003" idx="1"/>
          </p:cNvCxnSpPr>
          <p:nvPr/>
        </p:nvCxnSpPr>
        <p:spPr>
          <a:xfrm rot="10800000" flipH="1">
            <a:off x="1485350" y="2055675"/>
            <a:ext cx="660000" cy="1207500"/>
          </a:xfrm>
          <a:prstGeom prst="straightConnector1">
            <a:avLst/>
          </a:prstGeom>
          <a:noFill/>
          <a:ln w="9525" cap="flat" cmpd="sng">
            <a:solidFill>
              <a:schemeClr val="dk1"/>
            </a:solidFill>
            <a:prstDash val="solid"/>
            <a:round/>
            <a:headEnd type="none" w="med" len="med"/>
            <a:tailEnd type="stealth" w="med" len="med"/>
          </a:ln>
        </p:spPr>
      </p:cxnSp>
      <p:cxnSp>
        <p:nvCxnSpPr>
          <p:cNvPr id="1020" name="Google Shape;1020;p73"/>
          <p:cNvCxnSpPr>
            <a:stCxn id="1002" idx="3"/>
            <a:endCxn id="1004" idx="1"/>
          </p:cNvCxnSpPr>
          <p:nvPr/>
        </p:nvCxnSpPr>
        <p:spPr>
          <a:xfrm>
            <a:off x="1485350" y="3263175"/>
            <a:ext cx="660000" cy="1133400"/>
          </a:xfrm>
          <a:prstGeom prst="straightConnector1">
            <a:avLst/>
          </a:prstGeom>
          <a:noFill/>
          <a:ln w="9525" cap="flat" cmpd="sng">
            <a:solidFill>
              <a:schemeClr val="dk1"/>
            </a:solidFill>
            <a:prstDash val="solid"/>
            <a:round/>
            <a:headEnd type="none" w="med" len="med"/>
            <a:tailEnd type="stealth" w="med" len="med"/>
          </a:ln>
        </p:spPr>
      </p:cxnSp>
      <p:cxnSp>
        <p:nvCxnSpPr>
          <p:cNvPr id="1021" name="Google Shape;1021;p73"/>
          <p:cNvCxnSpPr>
            <a:stCxn id="1003" idx="3"/>
            <a:endCxn id="1000" idx="1"/>
          </p:cNvCxnSpPr>
          <p:nvPr/>
        </p:nvCxnSpPr>
        <p:spPr>
          <a:xfrm>
            <a:off x="2901425" y="2055525"/>
            <a:ext cx="269100" cy="0"/>
          </a:xfrm>
          <a:prstGeom prst="straightConnector1">
            <a:avLst/>
          </a:prstGeom>
          <a:noFill/>
          <a:ln w="9525" cap="flat" cmpd="sng">
            <a:solidFill>
              <a:schemeClr val="dk1"/>
            </a:solidFill>
            <a:prstDash val="solid"/>
            <a:round/>
            <a:headEnd type="none" w="med" len="med"/>
            <a:tailEnd type="stealth" w="med" len="med"/>
          </a:ln>
        </p:spPr>
      </p:cxnSp>
      <p:cxnSp>
        <p:nvCxnSpPr>
          <p:cNvPr id="1022" name="Google Shape;1022;p73"/>
          <p:cNvCxnSpPr>
            <a:stCxn id="1004" idx="3"/>
            <a:endCxn id="1001" idx="1"/>
          </p:cNvCxnSpPr>
          <p:nvPr/>
        </p:nvCxnSpPr>
        <p:spPr>
          <a:xfrm>
            <a:off x="2901425" y="4396564"/>
            <a:ext cx="269100" cy="0"/>
          </a:xfrm>
          <a:prstGeom prst="straightConnector1">
            <a:avLst/>
          </a:prstGeom>
          <a:noFill/>
          <a:ln w="9525" cap="flat" cmpd="sng">
            <a:solidFill>
              <a:schemeClr val="dk1"/>
            </a:solidFill>
            <a:prstDash val="solid"/>
            <a:round/>
            <a:headEnd type="none" w="med" len="med"/>
            <a:tailEnd type="stealth" w="med" len="med"/>
          </a:ln>
        </p:spPr>
      </p:cxnSp>
      <p:cxnSp>
        <p:nvCxnSpPr>
          <p:cNvPr id="1023" name="Google Shape;1023;p73"/>
          <p:cNvCxnSpPr>
            <a:stCxn id="1000" idx="3"/>
            <a:endCxn id="1005" idx="1"/>
          </p:cNvCxnSpPr>
          <p:nvPr/>
        </p:nvCxnSpPr>
        <p:spPr>
          <a:xfrm rot="10800000" flipH="1">
            <a:off x="4273775" y="1653525"/>
            <a:ext cx="386100" cy="402000"/>
          </a:xfrm>
          <a:prstGeom prst="straightConnector1">
            <a:avLst/>
          </a:prstGeom>
          <a:noFill/>
          <a:ln w="9525" cap="flat" cmpd="sng">
            <a:solidFill>
              <a:schemeClr val="dk1"/>
            </a:solidFill>
            <a:prstDash val="solid"/>
            <a:round/>
            <a:headEnd type="none" w="med" len="med"/>
            <a:tailEnd type="stealth" w="med" len="med"/>
          </a:ln>
        </p:spPr>
      </p:cxnSp>
      <p:cxnSp>
        <p:nvCxnSpPr>
          <p:cNvPr id="1024" name="Google Shape;1024;p73"/>
          <p:cNvCxnSpPr>
            <a:stCxn id="1000" idx="3"/>
            <a:endCxn id="1006" idx="1"/>
          </p:cNvCxnSpPr>
          <p:nvPr/>
        </p:nvCxnSpPr>
        <p:spPr>
          <a:xfrm>
            <a:off x="4273775" y="2055525"/>
            <a:ext cx="386100" cy="0"/>
          </a:xfrm>
          <a:prstGeom prst="straightConnector1">
            <a:avLst/>
          </a:prstGeom>
          <a:noFill/>
          <a:ln w="9525" cap="flat" cmpd="sng">
            <a:solidFill>
              <a:schemeClr val="dk1"/>
            </a:solidFill>
            <a:prstDash val="solid"/>
            <a:round/>
            <a:headEnd type="none" w="med" len="med"/>
            <a:tailEnd type="stealth" w="med" len="med"/>
          </a:ln>
        </p:spPr>
      </p:cxnSp>
      <p:cxnSp>
        <p:nvCxnSpPr>
          <p:cNvPr id="1025" name="Google Shape;1025;p73"/>
          <p:cNvCxnSpPr>
            <a:stCxn id="1000" idx="3"/>
            <a:endCxn id="1007" idx="1"/>
          </p:cNvCxnSpPr>
          <p:nvPr/>
        </p:nvCxnSpPr>
        <p:spPr>
          <a:xfrm>
            <a:off x="4273775" y="2055525"/>
            <a:ext cx="386100" cy="402000"/>
          </a:xfrm>
          <a:prstGeom prst="straightConnector1">
            <a:avLst/>
          </a:prstGeom>
          <a:noFill/>
          <a:ln w="9525" cap="flat" cmpd="sng">
            <a:solidFill>
              <a:schemeClr val="dk1"/>
            </a:solidFill>
            <a:prstDash val="solid"/>
            <a:round/>
            <a:headEnd type="none" w="med" len="med"/>
            <a:tailEnd type="stealth" w="med" len="med"/>
          </a:ln>
        </p:spPr>
      </p:cxnSp>
      <p:cxnSp>
        <p:nvCxnSpPr>
          <p:cNvPr id="1026" name="Google Shape;1026;p73"/>
          <p:cNvCxnSpPr>
            <a:stCxn id="1005" idx="3"/>
            <a:endCxn id="1008" idx="1"/>
          </p:cNvCxnSpPr>
          <p:nvPr/>
        </p:nvCxnSpPr>
        <p:spPr>
          <a:xfrm>
            <a:off x="5590425" y="1653525"/>
            <a:ext cx="386100" cy="0"/>
          </a:xfrm>
          <a:prstGeom prst="straightConnector1">
            <a:avLst/>
          </a:prstGeom>
          <a:noFill/>
          <a:ln w="9525" cap="flat" cmpd="sng">
            <a:solidFill>
              <a:schemeClr val="dk1"/>
            </a:solidFill>
            <a:prstDash val="solid"/>
            <a:round/>
            <a:headEnd type="none" w="med" len="med"/>
            <a:tailEnd type="stealth" w="med" len="med"/>
          </a:ln>
        </p:spPr>
      </p:cxnSp>
      <p:cxnSp>
        <p:nvCxnSpPr>
          <p:cNvPr id="1027" name="Google Shape;1027;p73"/>
          <p:cNvCxnSpPr>
            <a:stCxn id="1006" idx="3"/>
            <a:endCxn id="1009" idx="1"/>
          </p:cNvCxnSpPr>
          <p:nvPr/>
        </p:nvCxnSpPr>
        <p:spPr>
          <a:xfrm>
            <a:off x="5590425" y="2055525"/>
            <a:ext cx="386100" cy="0"/>
          </a:xfrm>
          <a:prstGeom prst="straightConnector1">
            <a:avLst/>
          </a:prstGeom>
          <a:noFill/>
          <a:ln w="9525" cap="flat" cmpd="sng">
            <a:solidFill>
              <a:schemeClr val="dk1"/>
            </a:solidFill>
            <a:prstDash val="solid"/>
            <a:round/>
            <a:headEnd type="none" w="med" len="med"/>
            <a:tailEnd type="stealth" w="med" len="med"/>
          </a:ln>
        </p:spPr>
      </p:cxnSp>
      <p:cxnSp>
        <p:nvCxnSpPr>
          <p:cNvPr id="1028" name="Google Shape;1028;p73"/>
          <p:cNvCxnSpPr>
            <a:stCxn id="1007" idx="3"/>
            <a:endCxn id="1010" idx="1"/>
          </p:cNvCxnSpPr>
          <p:nvPr/>
        </p:nvCxnSpPr>
        <p:spPr>
          <a:xfrm>
            <a:off x="5590425" y="2457525"/>
            <a:ext cx="386100" cy="0"/>
          </a:xfrm>
          <a:prstGeom prst="straightConnector1">
            <a:avLst/>
          </a:prstGeom>
          <a:noFill/>
          <a:ln w="9525" cap="flat" cmpd="sng">
            <a:solidFill>
              <a:schemeClr val="dk1"/>
            </a:solidFill>
            <a:prstDash val="solid"/>
            <a:round/>
            <a:headEnd type="none" w="med" len="med"/>
            <a:tailEnd type="stealth" w="med" len="med"/>
          </a:ln>
        </p:spPr>
      </p:cxnSp>
      <p:cxnSp>
        <p:nvCxnSpPr>
          <p:cNvPr id="1029" name="Google Shape;1029;p73"/>
          <p:cNvCxnSpPr>
            <a:stCxn id="1008" idx="3"/>
            <a:endCxn id="1011" idx="1"/>
          </p:cNvCxnSpPr>
          <p:nvPr/>
        </p:nvCxnSpPr>
        <p:spPr>
          <a:xfrm>
            <a:off x="6907075" y="1653525"/>
            <a:ext cx="492300" cy="402000"/>
          </a:xfrm>
          <a:prstGeom prst="straightConnector1">
            <a:avLst/>
          </a:prstGeom>
          <a:noFill/>
          <a:ln w="9525" cap="flat" cmpd="sng">
            <a:solidFill>
              <a:schemeClr val="dk1"/>
            </a:solidFill>
            <a:prstDash val="solid"/>
            <a:round/>
            <a:headEnd type="none" w="med" len="med"/>
            <a:tailEnd type="stealth" w="med" len="med"/>
          </a:ln>
        </p:spPr>
      </p:cxnSp>
      <p:cxnSp>
        <p:nvCxnSpPr>
          <p:cNvPr id="1030" name="Google Shape;1030;p73"/>
          <p:cNvCxnSpPr>
            <a:stCxn id="1009" idx="3"/>
            <a:endCxn id="1011" idx="1"/>
          </p:cNvCxnSpPr>
          <p:nvPr/>
        </p:nvCxnSpPr>
        <p:spPr>
          <a:xfrm>
            <a:off x="6907075" y="2055525"/>
            <a:ext cx="492300" cy="0"/>
          </a:xfrm>
          <a:prstGeom prst="straightConnector1">
            <a:avLst/>
          </a:prstGeom>
          <a:noFill/>
          <a:ln w="9525" cap="flat" cmpd="sng">
            <a:solidFill>
              <a:schemeClr val="dk1"/>
            </a:solidFill>
            <a:prstDash val="solid"/>
            <a:round/>
            <a:headEnd type="none" w="med" len="med"/>
            <a:tailEnd type="stealth" w="med" len="med"/>
          </a:ln>
        </p:spPr>
      </p:cxnSp>
      <p:cxnSp>
        <p:nvCxnSpPr>
          <p:cNvPr id="1031" name="Google Shape;1031;p73"/>
          <p:cNvCxnSpPr>
            <a:stCxn id="1010" idx="3"/>
            <a:endCxn id="1011" idx="1"/>
          </p:cNvCxnSpPr>
          <p:nvPr/>
        </p:nvCxnSpPr>
        <p:spPr>
          <a:xfrm rot="10800000" flipH="1">
            <a:off x="6907075" y="2055525"/>
            <a:ext cx="492300" cy="402000"/>
          </a:xfrm>
          <a:prstGeom prst="straightConnector1">
            <a:avLst/>
          </a:prstGeom>
          <a:noFill/>
          <a:ln w="9525" cap="flat" cmpd="sng">
            <a:solidFill>
              <a:schemeClr val="dk1"/>
            </a:solidFill>
            <a:prstDash val="solid"/>
            <a:round/>
            <a:headEnd type="none" w="med" len="med"/>
            <a:tailEnd type="stealth" w="med" len="med"/>
          </a:ln>
        </p:spPr>
      </p:cxnSp>
      <p:cxnSp>
        <p:nvCxnSpPr>
          <p:cNvPr id="1032" name="Google Shape;1032;p73"/>
          <p:cNvCxnSpPr>
            <a:stCxn id="1001" idx="3"/>
            <a:endCxn id="1012" idx="1"/>
          </p:cNvCxnSpPr>
          <p:nvPr/>
        </p:nvCxnSpPr>
        <p:spPr>
          <a:xfrm rot="10800000" flipH="1">
            <a:off x="4273775" y="3994564"/>
            <a:ext cx="386100" cy="402000"/>
          </a:xfrm>
          <a:prstGeom prst="straightConnector1">
            <a:avLst/>
          </a:prstGeom>
          <a:noFill/>
          <a:ln w="9525" cap="flat" cmpd="sng">
            <a:solidFill>
              <a:schemeClr val="dk1"/>
            </a:solidFill>
            <a:prstDash val="solid"/>
            <a:round/>
            <a:headEnd type="none" w="med" len="med"/>
            <a:tailEnd type="stealth" w="med" len="med"/>
          </a:ln>
        </p:spPr>
      </p:cxnSp>
      <p:cxnSp>
        <p:nvCxnSpPr>
          <p:cNvPr id="1033" name="Google Shape;1033;p73"/>
          <p:cNvCxnSpPr>
            <a:stCxn id="1001" idx="3"/>
            <a:endCxn id="1013" idx="1"/>
          </p:cNvCxnSpPr>
          <p:nvPr/>
        </p:nvCxnSpPr>
        <p:spPr>
          <a:xfrm>
            <a:off x="4273775" y="4396564"/>
            <a:ext cx="386100" cy="0"/>
          </a:xfrm>
          <a:prstGeom prst="straightConnector1">
            <a:avLst/>
          </a:prstGeom>
          <a:noFill/>
          <a:ln w="9525" cap="flat" cmpd="sng">
            <a:solidFill>
              <a:schemeClr val="dk1"/>
            </a:solidFill>
            <a:prstDash val="solid"/>
            <a:round/>
            <a:headEnd type="none" w="med" len="med"/>
            <a:tailEnd type="stealth" w="med" len="med"/>
          </a:ln>
        </p:spPr>
      </p:cxnSp>
      <p:cxnSp>
        <p:nvCxnSpPr>
          <p:cNvPr id="1034" name="Google Shape;1034;p73"/>
          <p:cNvCxnSpPr>
            <a:stCxn id="1001" idx="3"/>
            <a:endCxn id="1014" idx="1"/>
          </p:cNvCxnSpPr>
          <p:nvPr/>
        </p:nvCxnSpPr>
        <p:spPr>
          <a:xfrm>
            <a:off x="4273775" y="4396564"/>
            <a:ext cx="386100" cy="402000"/>
          </a:xfrm>
          <a:prstGeom prst="straightConnector1">
            <a:avLst/>
          </a:prstGeom>
          <a:noFill/>
          <a:ln w="9525" cap="flat" cmpd="sng">
            <a:solidFill>
              <a:schemeClr val="dk1"/>
            </a:solidFill>
            <a:prstDash val="solid"/>
            <a:round/>
            <a:headEnd type="none" w="med" len="med"/>
            <a:tailEnd type="stealth" w="med" len="med"/>
          </a:ln>
        </p:spPr>
      </p:cxnSp>
      <p:cxnSp>
        <p:nvCxnSpPr>
          <p:cNvPr id="1035" name="Google Shape;1035;p73"/>
          <p:cNvCxnSpPr>
            <a:stCxn id="1013" idx="3"/>
            <a:endCxn id="1016" idx="1"/>
          </p:cNvCxnSpPr>
          <p:nvPr/>
        </p:nvCxnSpPr>
        <p:spPr>
          <a:xfrm>
            <a:off x="5590425" y="4396564"/>
            <a:ext cx="386100" cy="0"/>
          </a:xfrm>
          <a:prstGeom prst="straightConnector1">
            <a:avLst/>
          </a:prstGeom>
          <a:noFill/>
          <a:ln w="9525" cap="flat" cmpd="sng">
            <a:solidFill>
              <a:schemeClr val="dk1"/>
            </a:solidFill>
            <a:prstDash val="solid"/>
            <a:round/>
            <a:headEnd type="none" w="med" len="med"/>
            <a:tailEnd type="stealth" w="med" len="med"/>
          </a:ln>
        </p:spPr>
      </p:cxnSp>
      <p:cxnSp>
        <p:nvCxnSpPr>
          <p:cNvPr id="1036" name="Google Shape;1036;p73"/>
          <p:cNvCxnSpPr>
            <a:stCxn id="1016" idx="3"/>
            <a:endCxn id="1018" idx="1"/>
          </p:cNvCxnSpPr>
          <p:nvPr/>
        </p:nvCxnSpPr>
        <p:spPr>
          <a:xfrm>
            <a:off x="6907075" y="4396564"/>
            <a:ext cx="492300" cy="0"/>
          </a:xfrm>
          <a:prstGeom prst="straightConnector1">
            <a:avLst/>
          </a:prstGeom>
          <a:noFill/>
          <a:ln w="9525" cap="flat" cmpd="sng">
            <a:solidFill>
              <a:schemeClr val="dk1"/>
            </a:solidFill>
            <a:prstDash val="solid"/>
            <a:round/>
            <a:headEnd type="none" w="med" len="med"/>
            <a:tailEnd type="stealth" w="med" len="med"/>
          </a:ln>
        </p:spPr>
      </p:cxnSp>
      <p:cxnSp>
        <p:nvCxnSpPr>
          <p:cNvPr id="1037" name="Google Shape;1037;p73"/>
          <p:cNvCxnSpPr>
            <a:stCxn id="1012" idx="3"/>
            <a:endCxn id="1015" idx="1"/>
          </p:cNvCxnSpPr>
          <p:nvPr/>
        </p:nvCxnSpPr>
        <p:spPr>
          <a:xfrm>
            <a:off x="5590425" y="3994478"/>
            <a:ext cx="386100" cy="0"/>
          </a:xfrm>
          <a:prstGeom prst="straightConnector1">
            <a:avLst/>
          </a:prstGeom>
          <a:noFill/>
          <a:ln w="9525" cap="flat" cmpd="sng">
            <a:solidFill>
              <a:schemeClr val="dk1"/>
            </a:solidFill>
            <a:prstDash val="solid"/>
            <a:round/>
            <a:headEnd type="none" w="med" len="med"/>
            <a:tailEnd type="stealth" w="med" len="med"/>
          </a:ln>
        </p:spPr>
      </p:cxnSp>
      <p:cxnSp>
        <p:nvCxnSpPr>
          <p:cNvPr id="1038" name="Google Shape;1038;p73"/>
          <p:cNvCxnSpPr>
            <a:stCxn id="1014" idx="3"/>
            <a:endCxn id="1017" idx="1"/>
          </p:cNvCxnSpPr>
          <p:nvPr/>
        </p:nvCxnSpPr>
        <p:spPr>
          <a:xfrm>
            <a:off x="5590425" y="4798478"/>
            <a:ext cx="386100" cy="0"/>
          </a:xfrm>
          <a:prstGeom prst="straightConnector1">
            <a:avLst/>
          </a:prstGeom>
          <a:noFill/>
          <a:ln w="9525" cap="flat" cmpd="sng">
            <a:solidFill>
              <a:schemeClr val="dk1"/>
            </a:solidFill>
            <a:prstDash val="solid"/>
            <a:round/>
            <a:headEnd type="none" w="med" len="med"/>
            <a:tailEnd type="stealth" w="med" len="med"/>
          </a:ln>
        </p:spPr>
      </p:cxnSp>
      <p:cxnSp>
        <p:nvCxnSpPr>
          <p:cNvPr id="1039" name="Google Shape;1039;p73"/>
          <p:cNvCxnSpPr>
            <a:stCxn id="1017" idx="3"/>
            <a:endCxn id="1018" idx="1"/>
          </p:cNvCxnSpPr>
          <p:nvPr/>
        </p:nvCxnSpPr>
        <p:spPr>
          <a:xfrm rot="10800000" flipH="1">
            <a:off x="6907075" y="4396478"/>
            <a:ext cx="492300" cy="402000"/>
          </a:xfrm>
          <a:prstGeom prst="straightConnector1">
            <a:avLst/>
          </a:prstGeom>
          <a:noFill/>
          <a:ln w="9525" cap="flat" cmpd="sng">
            <a:solidFill>
              <a:schemeClr val="dk1"/>
            </a:solidFill>
            <a:prstDash val="solid"/>
            <a:round/>
            <a:headEnd type="none" w="med" len="med"/>
            <a:tailEnd type="stealth" w="med" len="med"/>
          </a:ln>
        </p:spPr>
      </p:cxnSp>
      <p:cxnSp>
        <p:nvCxnSpPr>
          <p:cNvPr id="1040" name="Google Shape;1040;p73"/>
          <p:cNvCxnSpPr>
            <a:stCxn id="1015" idx="3"/>
            <a:endCxn id="1018" idx="1"/>
          </p:cNvCxnSpPr>
          <p:nvPr/>
        </p:nvCxnSpPr>
        <p:spPr>
          <a:xfrm>
            <a:off x="6907075" y="3994478"/>
            <a:ext cx="492300" cy="402000"/>
          </a:xfrm>
          <a:prstGeom prst="straightConnector1">
            <a:avLst/>
          </a:prstGeom>
          <a:noFill/>
          <a:ln w="9525" cap="flat" cmpd="sng">
            <a:solidFill>
              <a:schemeClr val="dk1"/>
            </a:solidFill>
            <a:prstDash val="solid"/>
            <a:round/>
            <a:headEnd type="none" w="med" len="med"/>
            <a:tailEnd type="stealth" w="med" len="med"/>
          </a:ln>
        </p:spPr>
      </p:cxnSp>
      <p:sp>
        <p:nvSpPr>
          <p:cNvPr id="2" name="TextBox 1">
            <a:extLst>
              <a:ext uri="{FF2B5EF4-FFF2-40B4-BE49-F238E27FC236}">
                <a16:creationId xmlns:a16="http://schemas.microsoft.com/office/drawing/2014/main" id="{B1CFA1F9-EC2D-52AA-19F5-B21884E161CC}"/>
              </a:ext>
            </a:extLst>
          </p:cNvPr>
          <p:cNvSpPr txBox="1"/>
          <p:nvPr/>
        </p:nvSpPr>
        <p:spPr>
          <a:xfrm>
            <a:off x="404385" y="6320700"/>
            <a:ext cx="2403222" cy="276999"/>
          </a:xfrm>
          <a:prstGeom prst="rect">
            <a:avLst/>
          </a:prstGeom>
          <a:noFill/>
        </p:spPr>
        <p:txBody>
          <a:bodyPr wrap="none" rtlCol="0">
            <a:spAutoFit/>
          </a:bodyPr>
          <a:lstStyle/>
          <a:p>
            <a:pPr algn="l"/>
            <a:r>
              <a:rPr lang="ko-KR" altLang="en-US" sz="1200" dirty="0" err="1">
                <a:latin typeface="함초롬돋움" panose="020B0604000101010101" pitchFamily="50" charset="-127"/>
                <a:ea typeface="함초롬돋움" panose="020B0604000101010101" pitchFamily="50" charset="-127"/>
                <a:cs typeface="함초롬돋움" panose="020B0604000101010101" pitchFamily="50" charset="-127"/>
              </a:rPr>
              <a:t>난괴</a:t>
            </a:r>
            <a:r>
              <a:rPr lang="en-US" altLang="ko-KR" sz="1200" dirty="0">
                <a:latin typeface="함초롬돋움" panose="020B0604000101010101" pitchFamily="50" charset="-127"/>
                <a:ea typeface="함초롬돋움" panose="020B0604000101010101" pitchFamily="50" charset="-127"/>
                <a:cs typeface="함초롬돋움" panose="020B0604000101010101" pitchFamily="50" charset="-127"/>
              </a:rPr>
              <a:t>: </a:t>
            </a:r>
            <a:r>
              <a:rPr lang="ko-KR" altLang="en-US" sz="1200" dirty="0">
                <a:latin typeface="함초롬돋움" panose="020B0604000101010101" pitchFamily="50" charset="-127"/>
                <a:ea typeface="함초롬돋움" panose="020B0604000101010101" pitchFamily="50" charset="-127"/>
                <a:cs typeface="함초롬돋움" panose="020B0604000101010101" pitchFamily="50" charset="-127"/>
              </a:rPr>
              <a:t>곤충 개구리 등의 알 덩어리</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91B1015-677F-AB58-3F90-3B9C291DCF63}"/>
              </a:ext>
            </a:extLst>
          </p:cNvPr>
          <p:cNvSpPr>
            <a:spLocks noGrp="1"/>
          </p:cNvSpPr>
          <p:nvPr>
            <p:ph type="title"/>
          </p:nvPr>
        </p:nvSpPr>
        <p:spPr/>
        <p:txBody>
          <a:bodyPr/>
          <a:lstStyle/>
          <a:p>
            <a:r>
              <a:rPr lang="ko-KR" altLang="en-US" dirty="0"/>
              <a:t>왜 당신의 눈을 믿을 수 없는가</a:t>
            </a:r>
            <a:r>
              <a:rPr lang="en-US" altLang="ko-KR" dirty="0"/>
              <a:t>: 3C</a:t>
            </a:r>
            <a:endParaRPr lang="ko-KR" altLang="en-US" dirty="0"/>
          </a:p>
        </p:txBody>
      </p:sp>
      <p:sp>
        <p:nvSpPr>
          <p:cNvPr id="3" name="부제목 2">
            <a:extLst>
              <a:ext uri="{FF2B5EF4-FFF2-40B4-BE49-F238E27FC236}">
                <a16:creationId xmlns:a16="http://schemas.microsoft.com/office/drawing/2014/main" id="{C6E03045-6377-FCAC-DD9A-BE6926C53A88}"/>
              </a:ext>
            </a:extLst>
          </p:cNvPr>
          <p:cNvSpPr>
            <a:spLocks noGrp="1"/>
          </p:cNvSpPr>
          <p:nvPr>
            <p:ph type="subTitle" idx="1"/>
          </p:nvPr>
        </p:nvSpPr>
        <p:spPr/>
        <p:txBody>
          <a:bodyPr/>
          <a:lstStyle/>
          <a:p>
            <a:endParaRPr lang="ko-KR" altLang="en-US"/>
          </a:p>
        </p:txBody>
      </p:sp>
      <p:sp>
        <p:nvSpPr>
          <p:cNvPr id="4" name="슬라이드 번호 개체 틀 3">
            <a:extLst>
              <a:ext uri="{FF2B5EF4-FFF2-40B4-BE49-F238E27FC236}">
                <a16:creationId xmlns:a16="http://schemas.microsoft.com/office/drawing/2014/main" id="{C0FD9657-A683-E242-F3CF-9E5019A28D3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ltLang="ko-KR" smtClean="0"/>
              <a:t>73</a:t>
            </a:fld>
            <a:endParaRPr lang="ko-KR" altLang="en-US"/>
          </a:p>
        </p:txBody>
      </p:sp>
      <p:pic>
        <p:nvPicPr>
          <p:cNvPr id="5" name="그림 4">
            <a:extLst>
              <a:ext uri="{FF2B5EF4-FFF2-40B4-BE49-F238E27FC236}">
                <a16:creationId xmlns:a16="http://schemas.microsoft.com/office/drawing/2014/main" id="{CBCB0718-D85F-DCE0-8BDD-EC975B89FF71}"/>
              </a:ext>
            </a:extLst>
          </p:cNvPr>
          <p:cNvPicPr>
            <a:picLocks noChangeAspect="1"/>
          </p:cNvPicPr>
          <p:nvPr/>
        </p:nvPicPr>
        <p:blipFill>
          <a:blip r:embed="rId2"/>
          <a:stretch>
            <a:fillRect/>
          </a:stretch>
        </p:blipFill>
        <p:spPr>
          <a:xfrm>
            <a:off x="7612857" y="527200"/>
            <a:ext cx="1016794" cy="1494110"/>
          </a:xfrm>
          <a:prstGeom prst="rect">
            <a:avLst/>
          </a:prstGeom>
        </p:spPr>
      </p:pic>
      <p:sp>
        <p:nvSpPr>
          <p:cNvPr id="6" name="TextBox 5">
            <a:extLst>
              <a:ext uri="{FF2B5EF4-FFF2-40B4-BE49-F238E27FC236}">
                <a16:creationId xmlns:a16="http://schemas.microsoft.com/office/drawing/2014/main" id="{5183ABC4-7396-CBA1-E934-4E0BF1A658CA}"/>
              </a:ext>
            </a:extLst>
          </p:cNvPr>
          <p:cNvSpPr txBox="1"/>
          <p:nvPr/>
        </p:nvSpPr>
        <p:spPr>
          <a:xfrm>
            <a:off x="7467870" y="2121694"/>
            <a:ext cx="1306768" cy="276999"/>
          </a:xfrm>
          <a:prstGeom prst="rect">
            <a:avLst/>
          </a:prstGeom>
          <a:noFill/>
        </p:spPr>
        <p:txBody>
          <a:bodyPr wrap="none" rtlCol="0">
            <a:spAutoFit/>
          </a:bodyPr>
          <a:lstStyle/>
          <a:p>
            <a:pPr algn="l"/>
            <a:r>
              <a:rPr lang="ko-KR" altLang="en-US" sz="1200" dirty="0"/>
              <a:t>제</a:t>
            </a:r>
            <a:r>
              <a:rPr lang="en-US" altLang="ko-KR" sz="1200" dirty="0"/>
              <a:t>2</a:t>
            </a:r>
            <a:r>
              <a:rPr lang="ko-KR" altLang="en-US" sz="1200" dirty="0"/>
              <a:t>장</a:t>
            </a:r>
            <a:r>
              <a:rPr lang="en-US" altLang="ko-KR" sz="1200" dirty="0"/>
              <a:t>. pp 25~33</a:t>
            </a:r>
            <a:endParaRPr lang="ko-KR" altLang="en-US" sz="1200" dirty="0"/>
          </a:p>
        </p:txBody>
      </p:sp>
      <p:sp>
        <p:nvSpPr>
          <p:cNvPr id="7" name="Google Shape;971;p71">
            <a:extLst>
              <a:ext uri="{FF2B5EF4-FFF2-40B4-BE49-F238E27FC236}">
                <a16:creationId xmlns:a16="http://schemas.microsoft.com/office/drawing/2014/main" id="{B15EB9DF-4E0F-A1D1-47A8-F6FDD595C0D9}"/>
              </a:ext>
            </a:extLst>
          </p:cNvPr>
          <p:cNvSpPr txBox="1">
            <a:spLocks/>
          </p:cNvSpPr>
          <p:nvPr/>
        </p:nvSpPr>
        <p:spPr>
          <a:xfrm>
            <a:off x="369361" y="1114425"/>
            <a:ext cx="8559913" cy="267960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chemeClr val="dk1"/>
              </a:buClr>
              <a:buSzPts val="2000"/>
              <a:buFont typeface="Malgun Gothic"/>
              <a:buChar char="•"/>
              <a:defRPr sz="2000" b="0" i="0" u="none" strike="noStrike" cap="none">
                <a:solidFill>
                  <a:schemeClr val="dk1"/>
                </a:solidFill>
                <a:latin typeface="Malgun Gothic"/>
                <a:ea typeface="Malgun Gothic"/>
                <a:cs typeface="Malgun Gothic"/>
                <a:sym typeface="Malgun Gothic"/>
              </a:defRPr>
            </a:lvl1pPr>
            <a:lvl2pPr marL="914400" marR="0" lvl="1"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2pPr>
            <a:lvl3pPr marL="1371600" marR="0" lvl="2"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3pPr>
            <a:lvl4pPr marL="1828800" marR="0" lvl="3"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4pPr>
            <a:lvl5pPr marL="2286000" marR="0" lvl="4" indent="-317500" algn="l" rtl="0">
              <a:lnSpc>
                <a:spcPct val="90000"/>
              </a:lnSpc>
              <a:spcBef>
                <a:spcPts val="500"/>
              </a:spcBef>
              <a:spcAft>
                <a:spcPts val="0"/>
              </a:spcAft>
              <a:buClr>
                <a:schemeClr val="dk1"/>
              </a:buClr>
              <a:buSzPts val="1400"/>
              <a:buFont typeface="Malgun Gothic"/>
              <a:buChar char="•"/>
              <a:defRPr sz="1400" b="0" i="0" u="none" strike="noStrike" cap="none">
                <a:solidFill>
                  <a:schemeClr val="dk1"/>
                </a:solidFill>
                <a:latin typeface="Malgun Gothic"/>
                <a:ea typeface="Malgun Gothic"/>
                <a:cs typeface="Malgun Gothic"/>
                <a:sym typeface="Malgun Gothic"/>
              </a:defRPr>
            </a:lvl5pPr>
            <a:lvl6pPr marL="2743200" marR="0" lvl="5"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6pPr>
            <a:lvl7pPr marL="3200400" marR="0" lvl="6"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7pPr>
            <a:lvl8pPr marL="3657600" marR="0" lvl="7"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8pPr>
            <a:lvl9pPr marL="4114800" marR="0" lvl="8" indent="-342900" algn="l" rtl="0">
              <a:lnSpc>
                <a:spcPct val="90000"/>
              </a:lnSpc>
              <a:spcBef>
                <a:spcPts val="500"/>
              </a:spcBef>
              <a:spcAft>
                <a:spcPts val="0"/>
              </a:spcAft>
              <a:buClr>
                <a:schemeClr val="dk1"/>
              </a:buClr>
              <a:buSzPts val="1800"/>
              <a:buFont typeface="Malgun Gothic"/>
              <a:buChar char="•"/>
              <a:defRPr sz="1800" b="0" i="0" u="none" strike="noStrike" cap="none">
                <a:solidFill>
                  <a:schemeClr val="dk1"/>
                </a:solidFill>
                <a:latin typeface="Malgun Gothic"/>
                <a:ea typeface="Malgun Gothic"/>
                <a:cs typeface="Malgun Gothic"/>
                <a:sym typeface="Malgun Gothic"/>
              </a:defRPr>
            </a:lvl9pPr>
          </a:lstStyle>
          <a:p>
            <a:pPr>
              <a:lnSpc>
                <a:spcPct val="115000"/>
              </a:lnSpc>
            </a:pPr>
            <a:r>
              <a:rPr lang="ko-KR" altLang="en-US" dirty="0"/>
              <a:t>연구의</a:t>
            </a:r>
            <a:r>
              <a:rPr lang="en-US" altLang="ko-KR" dirty="0"/>
              <a:t> </a:t>
            </a:r>
            <a:r>
              <a:rPr lang="ko-KR" altLang="en-US" dirty="0"/>
              <a:t>타당성에는 </a:t>
            </a:r>
            <a:endParaRPr lang="en-US" altLang="ko-KR" dirty="0"/>
          </a:p>
          <a:p>
            <a:pPr lvl="1">
              <a:lnSpc>
                <a:spcPct val="115000"/>
              </a:lnSpc>
            </a:pPr>
            <a:r>
              <a:rPr lang="ko-KR" altLang="en-US" dirty="0" err="1"/>
              <a:t>교란편견</a:t>
            </a:r>
            <a:r>
              <a:rPr lang="en-US" altLang="ko-KR" dirty="0"/>
              <a:t>(confounding bias)</a:t>
            </a:r>
          </a:p>
          <a:p>
            <a:pPr lvl="1">
              <a:lnSpc>
                <a:spcPct val="115000"/>
              </a:lnSpc>
            </a:pPr>
            <a:r>
              <a:rPr lang="ko-KR" altLang="en-US" dirty="0"/>
              <a:t>우연</a:t>
            </a:r>
            <a:r>
              <a:rPr lang="en-US" altLang="ko-KR" dirty="0"/>
              <a:t>(chance)</a:t>
            </a:r>
          </a:p>
          <a:p>
            <a:pPr lvl="1">
              <a:lnSpc>
                <a:spcPct val="115000"/>
              </a:lnSpc>
            </a:pPr>
            <a:r>
              <a:rPr lang="ko-KR" altLang="en-US" dirty="0"/>
              <a:t>인과관계</a:t>
            </a:r>
            <a:r>
              <a:rPr lang="en-US" altLang="ko-KR" dirty="0"/>
              <a:t>(Causation) </a:t>
            </a:r>
            <a:r>
              <a:rPr lang="ko-KR" altLang="en-US" dirty="0"/>
              <a:t>라는</a:t>
            </a:r>
            <a:r>
              <a:rPr lang="en-US" altLang="ko-KR" dirty="0"/>
              <a:t> </a:t>
            </a:r>
            <a:r>
              <a:rPr lang="ko-KR" altLang="en-US" dirty="0"/>
              <a:t>일련의 순차적 평가가 관여하고 있다</a:t>
            </a:r>
            <a:r>
              <a:rPr lang="en-US" altLang="ko-KR" dirty="0"/>
              <a:t>.</a:t>
            </a:r>
          </a:p>
          <a:p>
            <a:pPr>
              <a:lnSpc>
                <a:spcPct val="115000"/>
              </a:lnSpc>
            </a:pPr>
            <a:endParaRPr lang="en-US" altLang="ko-KR" dirty="0"/>
          </a:p>
          <a:p>
            <a:pPr>
              <a:lnSpc>
                <a:spcPct val="115000"/>
              </a:lnSpc>
            </a:pPr>
            <a:r>
              <a:rPr lang="ko-KR" altLang="en-US" dirty="0"/>
              <a:t>어떠한 연구라도 당신이 연구결과를 받아들이기 위해서는 이 세가지 장애물을 넘어야 한다</a:t>
            </a:r>
            <a:r>
              <a:rPr lang="en-US" altLang="ko-KR" dirty="0"/>
              <a:t>.</a:t>
            </a:r>
          </a:p>
        </p:txBody>
      </p:sp>
    </p:spTree>
    <p:extLst>
      <p:ext uri="{BB962C8B-B14F-4D97-AF65-F5344CB8AC3E}">
        <p14:creationId xmlns:p14="http://schemas.microsoft.com/office/powerpoint/2010/main" val="295651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1044"/>
        <p:cNvGrpSpPr/>
        <p:nvPr/>
      </p:nvGrpSpPr>
      <p:grpSpPr>
        <a:xfrm>
          <a:off x="0" y="0"/>
          <a:ext cx="0" cy="0"/>
          <a:chOff x="0" y="0"/>
          <a:chExt cx="0" cy="0"/>
        </a:xfrm>
      </p:grpSpPr>
      <p:sp>
        <p:nvSpPr>
          <p:cNvPr id="1045" name="Google Shape;1045;p74"/>
          <p:cNvSpPr txBox="1">
            <a:spLocks noGrp="1"/>
          </p:cNvSpPr>
          <p:nvPr>
            <p:ph type="title"/>
          </p:nvPr>
        </p:nvSpPr>
        <p:spPr>
          <a:xfrm>
            <a:off x="2070275" y="1887125"/>
            <a:ext cx="6988200" cy="6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t>자료의 수집과 표현</a:t>
            </a:r>
            <a:endParaRPr/>
          </a:p>
        </p:txBody>
      </p:sp>
      <p:sp>
        <p:nvSpPr>
          <p:cNvPr id="1046" name="Google Shape;1046;p74"/>
          <p:cNvSpPr txBox="1">
            <a:spLocks noGrp="1"/>
          </p:cNvSpPr>
          <p:nvPr>
            <p:ph type="subTitle" idx="1"/>
          </p:nvPr>
        </p:nvSpPr>
        <p:spPr>
          <a:xfrm>
            <a:off x="2557700" y="4028225"/>
            <a:ext cx="4059300" cy="981300"/>
          </a:xfrm>
          <a:prstGeom prst="rect">
            <a:avLst/>
          </a:prstGeom>
        </p:spPr>
        <p:txBody>
          <a:bodyPr spcFirstLastPara="1" wrap="square" lIns="91425" tIns="45700" rIns="91425" bIns="45700" anchor="t" anchorCtr="0">
            <a:normAutofit/>
          </a:bodyPr>
          <a:lstStyle/>
          <a:p>
            <a:pPr marL="914400" lvl="1" indent="-317500" algn="l" rtl="0">
              <a:spcBef>
                <a:spcPts val="500"/>
              </a:spcBef>
              <a:spcAft>
                <a:spcPts val="0"/>
              </a:spcAft>
              <a:buSzPts val="1400"/>
              <a:buChar char="•"/>
            </a:pPr>
            <a:r>
              <a:rPr lang="ko-KR"/>
              <a:t>기술통계학</a:t>
            </a:r>
            <a:endParaRPr/>
          </a:p>
          <a:p>
            <a:pPr marL="914400" lvl="1" indent="-317500" algn="l" rtl="0">
              <a:spcBef>
                <a:spcPts val="500"/>
              </a:spcBef>
              <a:spcAft>
                <a:spcPts val="0"/>
              </a:spcAft>
              <a:buSzPts val="1400"/>
              <a:buChar char="•"/>
            </a:pPr>
            <a:r>
              <a:rPr lang="ko-KR"/>
              <a:t>자료의 다양한 유형에 대해 기술</a:t>
            </a:r>
            <a:endParaRPr/>
          </a:p>
          <a:p>
            <a:pPr marL="914400" lvl="1" indent="-317500" algn="l" rtl="0">
              <a:spcBef>
                <a:spcPts val="500"/>
              </a:spcBef>
              <a:spcAft>
                <a:spcPts val="0"/>
              </a:spcAft>
              <a:buSzPts val="1400"/>
              <a:buChar char="•"/>
            </a:pPr>
            <a:r>
              <a:rPr lang="ko-KR"/>
              <a:t>자료들의 표현 방법 </a:t>
            </a:r>
            <a:endParaRPr/>
          </a:p>
        </p:txBody>
      </p:sp>
      <p:pic>
        <p:nvPicPr>
          <p:cNvPr id="1047" name="Google Shape;1047;p74"/>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1048" name="Google Shape;1048;p74"/>
          <p:cNvSpPr txBox="1"/>
          <p:nvPr/>
        </p:nvSpPr>
        <p:spPr>
          <a:xfrm>
            <a:off x="870775" y="969625"/>
            <a:ext cx="7845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6</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7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서론</a:t>
            </a:r>
            <a:endParaRPr/>
          </a:p>
        </p:txBody>
      </p:sp>
      <p:sp>
        <p:nvSpPr>
          <p:cNvPr id="1054" name="Google Shape;1054;p7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6. 자료의 수집과 표현</a:t>
            </a:r>
            <a:endParaRPr/>
          </a:p>
        </p:txBody>
      </p:sp>
      <p:sp>
        <p:nvSpPr>
          <p:cNvPr id="1055" name="Google Shape;1055;p7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US" altLang="ko-KR"/>
              <a:t>75</a:t>
            </a:fld>
            <a:endParaRPr/>
          </a:p>
        </p:txBody>
      </p:sp>
      <p:sp>
        <p:nvSpPr>
          <p:cNvPr id="1056" name="Google Shape;1056;p75"/>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가설을 만들어내는 한가지 방법</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자료를 수집, 패턴을 살펴 보는 것!!, 그러나 숫자의 목록으로 구성된 자료의 집합으로부터 어떤 특정 패턴을 찾는 것은 매우 어렵다. </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기술통계학이 매우 유용하다</a:t>
            </a:r>
            <a:endParaRPr>
              <a:latin typeface="Malgun Gothic"/>
              <a:ea typeface="Malgun Gothic"/>
              <a:cs typeface="Malgun Gothic"/>
              <a:sym typeface="Malgun Gothic"/>
            </a:endParaRPr>
          </a:p>
          <a:p>
            <a:pPr marL="1371600" lvl="2"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자료를 요약하고, 표현하는 기법으로 빅데이터 시대에 매우 중요한 분야</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Chapter 6에서 기술통계학을 살펴 보도록 합시다!</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이번 장에서는 자료의 다양한 유형에 대해 기술하고 자료들의 표현 방법에 대해서 배워 보도록 하겠습니다.</a:t>
            </a:r>
            <a:endParaRPr>
              <a:latin typeface="Malgun Gothic"/>
              <a:ea typeface="Malgun Gothic"/>
              <a:cs typeface="Malgun Gothic"/>
              <a:sym typeface="Malgun Gothic"/>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7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용어정리</a:t>
            </a:r>
            <a:endParaRPr/>
          </a:p>
        </p:txBody>
      </p:sp>
      <p:sp>
        <p:nvSpPr>
          <p:cNvPr id="1062" name="Google Shape;1062;p7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063" name="Google Shape;1063;p7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76</a:t>
            </a:fld>
            <a:endParaRPr/>
          </a:p>
        </p:txBody>
      </p:sp>
      <p:sp>
        <p:nvSpPr>
          <p:cNvPr id="1064" name="Google Shape;1064;p76"/>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실험단위(</a:t>
            </a:r>
            <a:r>
              <a:rPr lang="ko-KR">
                <a:latin typeface="Malgun Gothic"/>
                <a:ea typeface="Malgun Gothic"/>
                <a:cs typeface="Malgun Gothic"/>
                <a:sym typeface="Malgun Gothic"/>
              </a:rPr>
              <a:t>experimental unit) : 변수가 측정되는 개체나 대상. 실제로 하나의 변수가 실험단위에 대하여 측정될 때 하나의 측정값 혹은 자료값이 얻어진다</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b="1">
                <a:latin typeface="Malgun Gothic"/>
                <a:ea typeface="Malgun Gothic"/>
                <a:cs typeface="Malgun Gothic"/>
                <a:sym typeface="Malgun Gothic"/>
              </a:rPr>
              <a:t>모집단</a:t>
            </a:r>
            <a:r>
              <a:rPr lang="ko-KR">
                <a:latin typeface="Malgun Gothic"/>
                <a:ea typeface="Malgun Gothic"/>
                <a:cs typeface="Malgun Gothic"/>
                <a:sym typeface="Malgun Gothic"/>
              </a:rPr>
              <a:t>(population) : 조사자에게 관심이 있는 모든 관측값의 집합</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b="1">
                <a:latin typeface="Malgun Gothic"/>
                <a:ea typeface="Malgun Gothic"/>
                <a:cs typeface="Malgun Gothic"/>
                <a:sym typeface="Malgun Gothic"/>
              </a:rPr>
              <a:t>표본</a:t>
            </a:r>
            <a:r>
              <a:rPr lang="ko-KR">
                <a:latin typeface="Malgun Gothic"/>
                <a:ea typeface="Malgun Gothic"/>
                <a:cs typeface="Malgun Gothic"/>
                <a:sym typeface="Malgun Gothic"/>
              </a:rPr>
              <a:t>(sample) : 관심있는 모집단으로부터 선택된 관측값의 부분집합.</a:t>
            </a:r>
            <a:endParaRPr>
              <a:latin typeface="Malgun Gothic"/>
              <a:ea typeface="Malgun Gothic"/>
              <a:cs typeface="Malgun Gothic"/>
              <a:sym typeface="Malgun Gothic"/>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7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변수, 실험단위 그리고 자료의 유형</a:t>
            </a:r>
            <a:endParaRPr/>
          </a:p>
        </p:txBody>
      </p:sp>
      <p:sp>
        <p:nvSpPr>
          <p:cNvPr id="1070" name="Google Shape;1070;p7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071" name="Google Shape;1071;p7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77</a:t>
            </a:fld>
            <a:endParaRPr/>
          </a:p>
        </p:txBody>
      </p:sp>
      <p:sp>
        <p:nvSpPr>
          <p:cNvPr id="1072" name="Google Shape;1072;p77"/>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변수(variable)의 정의 : 자료를 수집할 때 측정하는 특별한 속성</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예, 체온, 콩깍지당 특정 벌레 종의 수, 갈색쥐와 백색쥐의 수 등</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이러한 자료는 각각의 실험단위로 부터 얻어진다.</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만약 실험단위마다 하나의 변수만을 측정한다면, 자료는 단일변량(univariate), </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실험단위당 변수가 두 개면, 이변량(bivariate), </a:t>
            </a:r>
            <a:endParaRPr>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그리고 여러 개면 다변량(multivariate) 이라 부른다.</a:t>
            </a:r>
            <a:endParaRPr>
              <a:latin typeface="Malgun Gothic"/>
              <a:ea typeface="Malgun Gothic"/>
              <a:cs typeface="Malgun Gothic"/>
              <a:sym typeface="Malgun Gothic"/>
            </a:endParaRPr>
          </a:p>
          <a:p>
            <a:pPr marL="457200" lvl="0" indent="-355600" algn="l" rtl="0">
              <a:lnSpc>
                <a:spcPct val="115000"/>
              </a:lnSpc>
              <a:spcBef>
                <a:spcPts val="0"/>
              </a:spcBef>
              <a:spcAft>
                <a:spcPts val="0"/>
              </a:spcAft>
              <a:buSzPts val="2000"/>
              <a:buFont typeface="Malgun Gothic"/>
              <a:buChar char="•"/>
            </a:pPr>
            <a:r>
              <a:rPr lang="ko-KR">
                <a:latin typeface="Malgun Gothic"/>
                <a:ea typeface="Malgun Gothic"/>
                <a:cs typeface="Malgun Gothic"/>
                <a:sym typeface="Malgun Gothic"/>
              </a:rPr>
              <a:t>변수는 네 가지 척도에 따라 측정될 수 있다. </a:t>
            </a:r>
            <a:r>
              <a:rPr lang="ko-KR" sz="1600">
                <a:latin typeface="Malgun Gothic"/>
                <a:ea typeface="Malgun Gothic"/>
                <a:cs typeface="Malgun Gothic"/>
                <a:sym typeface="Malgun Gothic"/>
              </a:rPr>
              <a:t>*척도: 자로 재는 길이의 표준</a:t>
            </a:r>
            <a:endParaRPr sz="1600">
              <a:latin typeface="Malgun Gothic"/>
              <a:ea typeface="Malgun Gothic"/>
              <a:cs typeface="Malgun Gothic"/>
              <a:sym typeface="Malgun Gothic"/>
            </a:endParaRPr>
          </a:p>
          <a:p>
            <a:pPr marL="914400" lvl="1"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비례, 등간, 순서 그리고 명목</a:t>
            </a:r>
            <a:endParaRPr>
              <a:latin typeface="Malgun Gothic"/>
              <a:ea typeface="Malgun Gothic"/>
              <a:cs typeface="Malgun Gothic"/>
              <a:sym typeface="Malgun Gothic"/>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78"/>
          <p:cNvSpPr txBox="1">
            <a:spLocks noGrp="1"/>
          </p:cNvSpPr>
          <p:nvPr>
            <p:ph type="title"/>
          </p:nvPr>
        </p:nvSpPr>
        <p:spPr>
          <a:xfrm>
            <a:off x="315375" y="527200"/>
            <a:ext cx="58542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자료의 종류</a:t>
            </a:r>
            <a:endParaRPr/>
          </a:p>
        </p:txBody>
      </p:sp>
      <p:sp>
        <p:nvSpPr>
          <p:cNvPr id="1078" name="Google Shape;1078;p7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079" name="Google Shape;1079;p7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78</a:t>
            </a:fld>
            <a:endParaRPr/>
          </a:p>
        </p:txBody>
      </p:sp>
      <p:sp>
        <p:nvSpPr>
          <p:cNvPr id="1080" name="Google Shape;1080;p78"/>
          <p:cNvSpPr/>
          <p:nvPr/>
        </p:nvSpPr>
        <p:spPr>
          <a:xfrm>
            <a:off x="4228062" y="5747650"/>
            <a:ext cx="1875300" cy="33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1600"/>
              <a:buFont typeface="Arial"/>
              <a:buNone/>
            </a:pPr>
            <a:r>
              <a:rPr lang="ko-KR" sz="1600" b="1" i="0" u="none" strike="noStrike" cap="none">
                <a:solidFill>
                  <a:schemeClr val="dk1"/>
                </a:solidFill>
                <a:latin typeface="Malgun Gothic"/>
                <a:ea typeface="Malgun Gothic"/>
                <a:cs typeface="Malgun Gothic"/>
                <a:sym typeface="Malgun Gothic"/>
              </a:rPr>
              <a:t>셈할 수 있는 자료</a:t>
            </a:r>
            <a:endParaRPr sz="1400" i="0" u="none" strike="noStrike" cap="none">
              <a:solidFill>
                <a:schemeClr val="dk1"/>
              </a:solidFill>
              <a:latin typeface="Malgun Gothic"/>
              <a:ea typeface="Malgun Gothic"/>
              <a:cs typeface="Malgun Gothic"/>
              <a:sym typeface="Malgun Gothic"/>
            </a:endParaRPr>
          </a:p>
        </p:txBody>
      </p:sp>
      <p:sp>
        <p:nvSpPr>
          <p:cNvPr id="1081" name="Google Shape;1081;p78"/>
          <p:cNvSpPr/>
          <p:nvPr/>
        </p:nvSpPr>
        <p:spPr>
          <a:xfrm>
            <a:off x="6559392" y="5744250"/>
            <a:ext cx="2430600" cy="33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1600"/>
              <a:buFont typeface="Arial"/>
              <a:buNone/>
            </a:pPr>
            <a:r>
              <a:rPr lang="ko-KR" sz="1600" b="1" i="0" u="none" strike="noStrike" cap="none">
                <a:solidFill>
                  <a:schemeClr val="dk1"/>
                </a:solidFill>
                <a:latin typeface="Malgun Gothic"/>
                <a:ea typeface="Malgun Gothic"/>
                <a:cs typeface="Malgun Gothic"/>
                <a:sym typeface="Malgun Gothic"/>
              </a:rPr>
              <a:t>구간에서 측정되는 자료</a:t>
            </a:r>
            <a:endParaRPr sz="1400" i="0" u="none" strike="noStrike" cap="none">
              <a:solidFill>
                <a:schemeClr val="dk1"/>
              </a:solidFill>
              <a:latin typeface="Malgun Gothic"/>
              <a:ea typeface="Malgun Gothic"/>
              <a:cs typeface="Malgun Gothic"/>
              <a:sym typeface="Malgun Gothic"/>
            </a:endParaRPr>
          </a:p>
        </p:txBody>
      </p:sp>
      <p:sp>
        <p:nvSpPr>
          <p:cNvPr id="1082" name="Google Shape;1082;p78"/>
          <p:cNvSpPr txBox="1"/>
          <p:nvPr/>
        </p:nvSpPr>
        <p:spPr>
          <a:xfrm>
            <a:off x="1085850" y="1420588"/>
            <a:ext cx="1346100" cy="33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3300"/>
              </a:buClr>
              <a:buSzPts val="2400"/>
              <a:buFont typeface="Arial"/>
              <a:buNone/>
            </a:pPr>
            <a:r>
              <a:rPr lang="ko-KR" sz="1600" i="0" u="none" strike="noStrike" cap="none">
                <a:solidFill>
                  <a:srgbClr val="003300"/>
                </a:solidFill>
                <a:latin typeface="Malgun Gothic"/>
                <a:ea typeface="Malgun Gothic"/>
                <a:cs typeface="Malgun Gothic"/>
                <a:sym typeface="Malgun Gothic"/>
              </a:rPr>
              <a:t>범주형자료</a:t>
            </a:r>
            <a:endParaRPr sz="1600" i="0" u="none" strike="noStrike" cap="none">
              <a:solidFill>
                <a:srgbClr val="003300"/>
              </a:solidFill>
              <a:latin typeface="Malgun Gothic"/>
              <a:ea typeface="Malgun Gothic"/>
              <a:cs typeface="Malgun Gothic"/>
              <a:sym typeface="Malgun Gothic"/>
            </a:endParaRPr>
          </a:p>
        </p:txBody>
      </p:sp>
      <p:sp>
        <p:nvSpPr>
          <p:cNvPr id="1083" name="Google Shape;1083;p78"/>
          <p:cNvSpPr txBox="1"/>
          <p:nvPr/>
        </p:nvSpPr>
        <p:spPr>
          <a:xfrm>
            <a:off x="5479183" y="1387588"/>
            <a:ext cx="1626900" cy="33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3300"/>
              </a:buClr>
              <a:buSzPts val="2400"/>
              <a:buFont typeface="Arial"/>
              <a:buNone/>
            </a:pPr>
            <a:r>
              <a:rPr lang="ko-KR" sz="1600" i="0" u="none" strike="noStrike" cap="none">
                <a:solidFill>
                  <a:srgbClr val="003300"/>
                </a:solidFill>
                <a:latin typeface="Malgun Gothic"/>
                <a:ea typeface="Malgun Gothic"/>
                <a:cs typeface="Malgun Gothic"/>
                <a:sym typeface="Malgun Gothic"/>
              </a:rPr>
              <a:t>수치형자료</a:t>
            </a:r>
            <a:endParaRPr sz="1600" i="0" u="none" strike="noStrike" cap="none">
              <a:solidFill>
                <a:srgbClr val="003300"/>
              </a:solidFill>
              <a:latin typeface="Malgun Gothic"/>
              <a:ea typeface="Malgun Gothic"/>
              <a:cs typeface="Malgun Gothic"/>
              <a:sym typeface="Malgun Gothic"/>
            </a:endParaRPr>
          </a:p>
        </p:txBody>
      </p:sp>
      <p:sp>
        <p:nvSpPr>
          <p:cNvPr id="1084" name="Google Shape;1084;p78"/>
          <p:cNvSpPr/>
          <p:nvPr/>
        </p:nvSpPr>
        <p:spPr>
          <a:xfrm>
            <a:off x="3066850" y="1207800"/>
            <a:ext cx="1875300" cy="3951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600">
                <a:latin typeface="Malgun Gothic"/>
                <a:ea typeface="Malgun Gothic"/>
                <a:cs typeface="Malgun Gothic"/>
                <a:sym typeface="Malgun Gothic"/>
              </a:rPr>
              <a:t>자료</a:t>
            </a:r>
            <a:endParaRPr sz="1600">
              <a:latin typeface="Malgun Gothic"/>
              <a:ea typeface="Malgun Gothic"/>
              <a:cs typeface="Malgun Gothic"/>
              <a:sym typeface="Malgun Gothic"/>
            </a:endParaRPr>
          </a:p>
        </p:txBody>
      </p:sp>
      <p:sp>
        <p:nvSpPr>
          <p:cNvPr id="1085" name="Google Shape;1085;p78"/>
          <p:cNvSpPr/>
          <p:nvPr/>
        </p:nvSpPr>
        <p:spPr>
          <a:xfrm>
            <a:off x="796992" y="2445139"/>
            <a:ext cx="1875300" cy="3951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600">
                <a:latin typeface="Malgun Gothic"/>
                <a:ea typeface="Malgun Gothic"/>
                <a:cs typeface="Malgun Gothic"/>
                <a:sym typeface="Malgun Gothic"/>
              </a:rPr>
              <a:t>질적자료</a:t>
            </a:r>
            <a:endParaRPr sz="1600">
              <a:latin typeface="Malgun Gothic"/>
              <a:ea typeface="Malgun Gothic"/>
              <a:cs typeface="Malgun Gothic"/>
              <a:sym typeface="Malgun Gothic"/>
            </a:endParaRPr>
          </a:p>
        </p:txBody>
      </p:sp>
      <p:sp>
        <p:nvSpPr>
          <p:cNvPr id="1086" name="Google Shape;1086;p78"/>
          <p:cNvSpPr/>
          <p:nvPr/>
        </p:nvSpPr>
        <p:spPr>
          <a:xfrm>
            <a:off x="5435525" y="2445139"/>
            <a:ext cx="1875300" cy="3951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600">
                <a:latin typeface="Malgun Gothic"/>
                <a:ea typeface="Malgun Gothic"/>
                <a:cs typeface="Malgun Gothic"/>
                <a:sym typeface="Malgun Gothic"/>
              </a:rPr>
              <a:t>양적자료</a:t>
            </a:r>
            <a:endParaRPr sz="1600">
              <a:latin typeface="Malgun Gothic"/>
              <a:ea typeface="Malgun Gothic"/>
              <a:cs typeface="Malgun Gothic"/>
              <a:sym typeface="Malgun Gothic"/>
            </a:endParaRPr>
          </a:p>
        </p:txBody>
      </p:sp>
      <p:sp>
        <p:nvSpPr>
          <p:cNvPr id="1087" name="Google Shape;1087;p78"/>
          <p:cNvSpPr/>
          <p:nvPr/>
        </p:nvSpPr>
        <p:spPr>
          <a:xfrm>
            <a:off x="4166721" y="3085488"/>
            <a:ext cx="1875300" cy="3951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600">
                <a:latin typeface="Malgun Gothic"/>
                <a:ea typeface="Malgun Gothic"/>
                <a:cs typeface="Malgun Gothic"/>
                <a:sym typeface="Malgun Gothic"/>
              </a:rPr>
              <a:t>이산자료</a:t>
            </a:r>
            <a:endParaRPr sz="1600">
              <a:latin typeface="Malgun Gothic"/>
              <a:ea typeface="Malgun Gothic"/>
              <a:cs typeface="Malgun Gothic"/>
              <a:sym typeface="Malgun Gothic"/>
            </a:endParaRPr>
          </a:p>
        </p:txBody>
      </p:sp>
      <p:sp>
        <p:nvSpPr>
          <p:cNvPr id="1088" name="Google Shape;1088;p78"/>
          <p:cNvSpPr/>
          <p:nvPr/>
        </p:nvSpPr>
        <p:spPr>
          <a:xfrm>
            <a:off x="6817608" y="3085488"/>
            <a:ext cx="1875300" cy="3951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600">
                <a:latin typeface="Malgun Gothic"/>
                <a:ea typeface="Malgun Gothic"/>
                <a:cs typeface="Malgun Gothic"/>
                <a:sym typeface="Malgun Gothic"/>
              </a:rPr>
              <a:t>연속자료</a:t>
            </a:r>
            <a:endParaRPr sz="1600">
              <a:latin typeface="Malgun Gothic"/>
              <a:ea typeface="Malgun Gothic"/>
              <a:cs typeface="Malgun Gothic"/>
              <a:sym typeface="Malgun Gothic"/>
            </a:endParaRPr>
          </a:p>
        </p:txBody>
      </p:sp>
      <p:sp>
        <p:nvSpPr>
          <p:cNvPr id="1089" name="Google Shape;1089;p78"/>
          <p:cNvSpPr/>
          <p:nvPr/>
        </p:nvSpPr>
        <p:spPr>
          <a:xfrm>
            <a:off x="461425" y="3585378"/>
            <a:ext cx="2556300" cy="20541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혈액형</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지역명</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피부색</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종교</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정당</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지역별 우편번호</a:t>
            </a:r>
            <a:endParaRPr>
              <a:latin typeface="Malgun Gothic"/>
              <a:ea typeface="Malgun Gothic"/>
              <a:cs typeface="Malgun Gothic"/>
              <a:sym typeface="Malgun Gothic"/>
            </a:endParaRPr>
          </a:p>
        </p:txBody>
      </p:sp>
      <p:sp>
        <p:nvSpPr>
          <p:cNvPr id="1090" name="Google Shape;1090;p78"/>
          <p:cNvSpPr/>
          <p:nvPr/>
        </p:nvSpPr>
        <p:spPr>
          <a:xfrm>
            <a:off x="3826221" y="3585372"/>
            <a:ext cx="2556300" cy="20541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하루 동안 통화 건수</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통계교재의 쪽수</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대형마트별 가격</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수능 접수자 수</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정당</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대학별 취업자 수 </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연도별 사망자 수</a:t>
            </a:r>
            <a:endParaRPr>
              <a:latin typeface="Malgun Gothic"/>
              <a:ea typeface="Malgun Gothic"/>
              <a:cs typeface="Malgun Gothic"/>
              <a:sym typeface="Malgun Gothic"/>
            </a:endParaRPr>
          </a:p>
        </p:txBody>
      </p:sp>
      <p:sp>
        <p:nvSpPr>
          <p:cNvPr id="1091" name="Google Shape;1091;p78"/>
          <p:cNvSpPr/>
          <p:nvPr/>
        </p:nvSpPr>
        <p:spPr>
          <a:xfrm>
            <a:off x="6477653" y="3585372"/>
            <a:ext cx="2556300" cy="20541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키</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높이</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길이</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온도</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몸무게</a:t>
            </a:r>
            <a:endParaRPr>
              <a:latin typeface="Malgun Gothic"/>
              <a:ea typeface="Malgun Gothic"/>
              <a:cs typeface="Malgun Gothic"/>
              <a:sym typeface="Malgun Gothic"/>
            </a:endParaRPr>
          </a:p>
          <a:p>
            <a:pPr marL="457200" lvl="0" indent="-317500" algn="l" rtl="0">
              <a:lnSpc>
                <a:spcPct val="115000"/>
              </a:lnSpc>
              <a:spcBef>
                <a:spcPts val="0"/>
              </a:spcBef>
              <a:spcAft>
                <a:spcPts val="0"/>
              </a:spcAft>
              <a:buSzPts val="1400"/>
              <a:buFont typeface="Malgun Gothic"/>
              <a:buChar char="●"/>
            </a:pPr>
            <a:r>
              <a:rPr lang="ko-KR">
                <a:latin typeface="Malgun Gothic"/>
                <a:ea typeface="Malgun Gothic"/>
                <a:cs typeface="Malgun Gothic"/>
                <a:sym typeface="Malgun Gothic"/>
              </a:rPr>
              <a:t>강수량</a:t>
            </a:r>
            <a:endParaRPr>
              <a:latin typeface="Malgun Gothic"/>
              <a:ea typeface="Malgun Gothic"/>
              <a:cs typeface="Malgun Gothic"/>
              <a:sym typeface="Malgun Gothic"/>
            </a:endParaRPr>
          </a:p>
        </p:txBody>
      </p:sp>
      <p:cxnSp>
        <p:nvCxnSpPr>
          <p:cNvPr id="1092" name="Google Shape;1092;p78"/>
          <p:cNvCxnSpPr>
            <a:stCxn id="1084" idx="2"/>
            <a:endCxn id="1085" idx="0"/>
          </p:cNvCxnSpPr>
          <p:nvPr/>
        </p:nvCxnSpPr>
        <p:spPr>
          <a:xfrm rot="5400000">
            <a:off x="2448550" y="889050"/>
            <a:ext cx="842100" cy="2269800"/>
          </a:xfrm>
          <a:prstGeom prst="bentConnector3">
            <a:avLst>
              <a:gd name="adj1" fmla="val 50008"/>
            </a:avLst>
          </a:prstGeom>
          <a:noFill/>
          <a:ln w="9525" cap="flat" cmpd="sng">
            <a:solidFill>
              <a:schemeClr val="dk2"/>
            </a:solidFill>
            <a:prstDash val="solid"/>
            <a:round/>
            <a:headEnd type="none" w="med" len="med"/>
            <a:tailEnd type="none" w="med" len="med"/>
          </a:ln>
        </p:spPr>
      </p:cxnSp>
      <p:cxnSp>
        <p:nvCxnSpPr>
          <p:cNvPr id="1093" name="Google Shape;1093;p78"/>
          <p:cNvCxnSpPr>
            <a:stCxn id="1084" idx="2"/>
            <a:endCxn id="1086" idx="0"/>
          </p:cNvCxnSpPr>
          <p:nvPr/>
        </p:nvCxnSpPr>
        <p:spPr>
          <a:xfrm rot="-5400000" flipH="1">
            <a:off x="4767850" y="839550"/>
            <a:ext cx="842100" cy="2368800"/>
          </a:xfrm>
          <a:prstGeom prst="bentConnector3">
            <a:avLst>
              <a:gd name="adj1" fmla="val 50008"/>
            </a:avLst>
          </a:prstGeom>
          <a:noFill/>
          <a:ln w="9525" cap="flat" cmpd="sng">
            <a:solidFill>
              <a:schemeClr val="dk2"/>
            </a:solidFill>
            <a:prstDash val="solid"/>
            <a:round/>
            <a:headEnd type="none" w="med" len="med"/>
            <a:tailEnd type="none" w="med" len="med"/>
          </a:ln>
        </p:spPr>
      </p:cxnSp>
      <p:cxnSp>
        <p:nvCxnSpPr>
          <p:cNvPr id="1094" name="Google Shape;1094;p78"/>
          <p:cNvCxnSpPr>
            <a:stCxn id="1085" idx="2"/>
            <a:endCxn id="1089" idx="0"/>
          </p:cNvCxnSpPr>
          <p:nvPr/>
        </p:nvCxnSpPr>
        <p:spPr>
          <a:xfrm rot="-5400000" flipH="1">
            <a:off x="1364442" y="3210439"/>
            <a:ext cx="745200" cy="4800"/>
          </a:xfrm>
          <a:prstGeom prst="bentConnector3">
            <a:avLst>
              <a:gd name="adj1" fmla="val 49996"/>
            </a:avLst>
          </a:prstGeom>
          <a:noFill/>
          <a:ln w="9525" cap="flat" cmpd="sng">
            <a:solidFill>
              <a:schemeClr val="dk2"/>
            </a:solidFill>
            <a:prstDash val="solid"/>
            <a:round/>
            <a:headEnd type="none" w="med" len="med"/>
            <a:tailEnd type="none" w="med" len="med"/>
          </a:ln>
        </p:spPr>
      </p:cxnSp>
      <p:cxnSp>
        <p:nvCxnSpPr>
          <p:cNvPr id="1095" name="Google Shape;1095;p78"/>
          <p:cNvCxnSpPr>
            <a:stCxn id="1086" idx="2"/>
            <a:endCxn id="1087" idx="0"/>
          </p:cNvCxnSpPr>
          <p:nvPr/>
        </p:nvCxnSpPr>
        <p:spPr>
          <a:xfrm rot="5400000">
            <a:off x="5616275" y="2328439"/>
            <a:ext cx="245100" cy="1268700"/>
          </a:xfrm>
          <a:prstGeom prst="bentConnector3">
            <a:avLst>
              <a:gd name="adj1" fmla="val 50030"/>
            </a:avLst>
          </a:prstGeom>
          <a:noFill/>
          <a:ln w="9525" cap="flat" cmpd="sng">
            <a:solidFill>
              <a:schemeClr val="dk2"/>
            </a:solidFill>
            <a:prstDash val="solid"/>
            <a:round/>
            <a:headEnd type="none" w="med" len="med"/>
            <a:tailEnd type="none" w="med" len="med"/>
          </a:ln>
        </p:spPr>
      </p:cxnSp>
      <p:cxnSp>
        <p:nvCxnSpPr>
          <p:cNvPr id="1096" name="Google Shape;1096;p78"/>
          <p:cNvCxnSpPr>
            <a:stCxn id="1086" idx="2"/>
            <a:endCxn id="1088" idx="0"/>
          </p:cNvCxnSpPr>
          <p:nvPr/>
        </p:nvCxnSpPr>
        <p:spPr>
          <a:xfrm rot="-5400000" flipH="1">
            <a:off x="6941675" y="2271739"/>
            <a:ext cx="245100" cy="1382100"/>
          </a:xfrm>
          <a:prstGeom prst="bentConnector3">
            <a:avLst>
              <a:gd name="adj1" fmla="val 50030"/>
            </a:avLst>
          </a:prstGeom>
          <a:noFill/>
          <a:ln w="9525" cap="flat" cmpd="sng">
            <a:solidFill>
              <a:schemeClr val="dk2"/>
            </a:solidFill>
            <a:prstDash val="solid"/>
            <a:round/>
            <a:headEnd type="none" w="med" len="med"/>
            <a:tailEnd type="none" w="med" len="med"/>
          </a:ln>
        </p:spPr>
      </p:cxnSp>
      <p:cxnSp>
        <p:nvCxnSpPr>
          <p:cNvPr id="1097" name="Google Shape;1097;p78"/>
          <p:cNvCxnSpPr>
            <a:stCxn id="1087" idx="2"/>
            <a:endCxn id="1090" idx="0"/>
          </p:cNvCxnSpPr>
          <p:nvPr/>
        </p:nvCxnSpPr>
        <p:spPr>
          <a:xfrm rot="-5400000" flipH="1">
            <a:off x="5052321" y="3532638"/>
            <a:ext cx="104700" cy="600"/>
          </a:xfrm>
          <a:prstGeom prst="bentConnector3">
            <a:avLst>
              <a:gd name="adj1" fmla="val 50040"/>
            </a:avLst>
          </a:prstGeom>
          <a:noFill/>
          <a:ln w="9525" cap="flat" cmpd="sng">
            <a:solidFill>
              <a:schemeClr val="dk2"/>
            </a:solidFill>
            <a:prstDash val="solid"/>
            <a:round/>
            <a:headEnd type="none" w="med" len="med"/>
            <a:tailEnd type="none" w="med" len="med"/>
          </a:ln>
        </p:spPr>
      </p:cxnSp>
      <p:cxnSp>
        <p:nvCxnSpPr>
          <p:cNvPr id="1098" name="Google Shape;1098;p78"/>
          <p:cNvCxnSpPr>
            <a:stCxn id="1088" idx="2"/>
            <a:endCxn id="1091" idx="0"/>
          </p:cNvCxnSpPr>
          <p:nvPr/>
        </p:nvCxnSpPr>
        <p:spPr>
          <a:xfrm rot="-5400000" flipH="1">
            <a:off x="7703208" y="3532638"/>
            <a:ext cx="104700" cy="600"/>
          </a:xfrm>
          <a:prstGeom prst="bentConnector3">
            <a:avLst>
              <a:gd name="adj1" fmla="val 50040"/>
            </a:avLst>
          </a:prstGeom>
          <a:noFill/>
          <a:ln w="9525" cap="flat" cmpd="sng">
            <a:solidFill>
              <a:schemeClr val="dk2"/>
            </a:solidFill>
            <a:prstDash val="solid"/>
            <a:round/>
            <a:headEnd type="none" w="med" len="med"/>
            <a:tailEnd type="none" w="med" len="med"/>
          </a:ln>
        </p:spPr>
      </p:cxnSp>
      <p:sp>
        <p:nvSpPr>
          <p:cNvPr id="1099" name="Google Shape;1099;p78"/>
          <p:cNvSpPr/>
          <p:nvPr/>
        </p:nvSpPr>
        <p:spPr>
          <a:xfrm>
            <a:off x="841950" y="1804663"/>
            <a:ext cx="958200" cy="439200"/>
          </a:xfrm>
          <a:prstGeom prst="ellipse">
            <a:avLst/>
          </a:prstGeom>
          <a:solidFill>
            <a:srgbClr val="FFFFFF"/>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3300"/>
              </a:buClr>
              <a:buSzPts val="1600"/>
              <a:buFont typeface="Arial"/>
              <a:buNone/>
            </a:pPr>
            <a:r>
              <a:rPr lang="ko-KR" sz="1600" i="0" u="none" strike="noStrike" cap="none">
                <a:solidFill>
                  <a:srgbClr val="003300"/>
                </a:solidFill>
                <a:latin typeface="Malgun Gothic"/>
                <a:ea typeface="Malgun Gothic"/>
                <a:cs typeface="Malgun Gothic"/>
                <a:sym typeface="Malgun Gothic"/>
              </a:rPr>
              <a:t>명목</a:t>
            </a:r>
            <a:endParaRPr sz="1400" i="0" u="none" strike="noStrike" cap="none">
              <a:solidFill>
                <a:srgbClr val="000000"/>
              </a:solidFill>
              <a:latin typeface="Malgun Gothic"/>
              <a:ea typeface="Malgun Gothic"/>
              <a:cs typeface="Malgun Gothic"/>
              <a:sym typeface="Malgun Gothic"/>
            </a:endParaRPr>
          </a:p>
        </p:txBody>
      </p:sp>
      <p:sp>
        <p:nvSpPr>
          <p:cNvPr id="1100" name="Google Shape;1100;p78"/>
          <p:cNvSpPr/>
          <p:nvPr/>
        </p:nvSpPr>
        <p:spPr>
          <a:xfrm>
            <a:off x="1695514" y="1818463"/>
            <a:ext cx="924900" cy="425400"/>
          </a:xfrm>
          <a:prstGeom prst="ellipse">
            <a:avLst/>
          </a:prstGeom>
          <a:solidFill>
            <a:srgbClr val="FFFFFF"/>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3300"/>
              </a:buClr>
              <a:buSzPts val="1600"/>
              <a:buFont typeface="Arial"/>
              <a:buNone/>
            </a:pPr>
            <a:r>
              <a:rPr lang="ko-KR" sz="1600" i="0" u="none" strike="noStrike" cap="none">
                <a:solidFill>
                  <a:srgbClr val="003300"/>
                </a:solidFill>
                <a:latin typeface="Malgun Gothic"/>
                <a:ea typeface="Malgun Gothic"/>
                <a:cs typeface="Malgun Gothic"/>
                <a:sym typeface="Malgun Gothic"/>
              </a:rPr>
              <a:t>순서</a:t>
            </a:r>
            <a:endParaRPr sz="1400" i="0" u="none" strike="noStrike" cap="none">
              <a:solidFill>
                <a:srgbClr val="000000"/>
              </a:solidFill>
              <a:latin typeface="Malgun Gothic"/>
              <a:ea typeface="Malgun Gothic"/>
              <a:cs typeface="Malgun Gothic"/>
              <a:sym typeface="Malgun Gothic"/>
            </a:endParaRPr>
          </a:p>
        </p:txBody>
      </p:sp>
      <p:sp>
        <p:nvSpPr>
          <p:cNvPr id="1101" name="Google Shape;1101;p78"/>
          <p:cNvSpPr/>
          <p:nvPr/>
        </p:nvSpPr>
        <p:spPr>
          <a:xfrm>
            <a:off x="5479193" y="1755163"/>
            <a:ext cx="947400" cy="412500"/>
          </a:xfrm>
          <a:prstGeom prst="ellipse">
            <a:avLst/>
          </a:prstGeom>
          <a:solidFill>
            <a:srgbClr val="FFFFFF"/>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3300"/>
              </a:buClr>
              <a:buSzPts val="1600"/>
              <a:buFont typeface="Arial"/>
              <a:buNone/>
            </a:pPr>
            <a:r>
              <a:rPr lang="ko-KR" sz="1600" i="0" u="none" strike="noStrike" cap="none">
                <a:solidFill>
                  <a:srgbClr val="003300"/>
                </a:solidFill>
                <a:latin typeface="Malgun Gothic"/>
                <a:ea typeface="Malgun Gothic"/>
                <a:cs typeface="Malgun Gothic"/>
                <a:sym typeface="Malgun Gothic"/>
              </a:rPr>
              <a:t>간격</a:t>
            </a:r>
            <a:endParaRPr sz="1400" i="0" u="none" strike="noStrike" cap="none">
              <a:solidFill>
                <a:srgbClr val="000000"/>
              </a:solidFill>
              <a:latin typeface="Malgun Gothic"/>
              <a:ea typeface="Malgun Gothic"/>
              <a:cs typeface="Malgun Gothic"/>
              <a:sym typeface="Malgun Gothic"/>
            </a:endParaRPr>
          </a:p>
        </p:txBody>
      </p:sp>
      <p:sp>
        <p:nvSpPr>
          <p:cNvPr id="1102" name="Google Shape;1102;p78"/>
          <p:cNvSpPr/>
          <p:nvPr/>
        </p:nvSpPr>
        <p:spPr>
          <a:xfrm>
            <a:off x="6313608" y="1763863"/>
            <a:ext cx="983400" cy="403800"/>
          </a:xfrm>
          <a:prstGeom prst="ellipse">
            <a:avLst/>
          </a:prstGeom>
          <a:solidFill>
            <a:srgbClr val="FFFFFF"/>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3300"/>
              </a:buClr>
              <a:buSzPts val="1600"/>
              <a:buFont typeface="Arial"/>
              <a:buNone/>
            </a:pPr>
            <a:r>
              <a:rPr lang="ko-KR" sz="1600" i="0" u="none" strike="noStrike" cap="none">
                <a:solidFill>
                  <a:srgbClr val="003300"/>
                </a:solidFill>
                <a:latin typeface="Malgun Gothic"/>
                <a:ea typeface="Malgun Gothic"/>
                <a:cs typeface="Malgun Gothic"/>
                <a:sym typeface="Malgun Gothic"/>
              </a:rPr>
              <a:t>비율</a:t>
            </a:r>
            <a:endParaRPr sz="1400" i="0" u="none" strike="noStrike" cap="none">
              <a:solidFill>
                <a:srgbClr val="000000"/>
              </a:solidFill>
              <a:latin typeface="Malgun Gothic"/>
              <a:ea typeface="Malgun Gothic"/>
              <a:cs typeface="Malgun Gothic"/>
              <a:sym typeface="Malgun Gothic"/>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7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변수의 척도 (Scales of Measurement)</a:t>
            </a:r>
            <a:endParaRPr/>
          </a:p>
        </p:txBody>
      </p:sp>
      <p:sp>
        <p:nvSpPr>
          <p:cNvPr id="1108" name="Google Shape;1108;p7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109" name="Google Shape;1109;p7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79</a:t>
            </a:fld>
            <a:endParaRPr/>
          </a:p>
        </p:txBody>
      </p:sp>
      <p:sp>
        <p:nvSpPr>
          <p:cNvPr id="1110" name="Google Shape;1110;p79"/>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Not all data collect is created equal.  </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Different types of data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give you different type of information.</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4 type of data scales</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Nominal	:  </a:t>
            </a:r>
            <a:r>
              <a:rPr lang="ko-KR" b="1">
                <a:latin typeface="Malgun Gothic"/>
                <a:ea typeface="Malgun Gothic"/>
                <a:cs typeface="Malgun Gothic"/>
                <a:sym typeface="Malgun Gothic"/>
              </a:rPr>
              <a:t>명목</a:t>
            </a:r>
            <a:r>
              <a:rPr lang="ko-KR">
                <a:latin typeface="Malgun Gothic"/>
                <a:ea typeface="Malgun Gothic"/>
                <a:cs typeface="Malgun Gothic"/>
                <a:sym typeface="Malgun Gothic"/>
              </a:rPr>
              <a:t> 척도, 분류 척도</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Ordinal	:  </a:t>
            </a:r>
            <a:r>
              <a:rPr lang="ko-KR" b="1">
                <a:latin typeface="Malgun Gothic"/>
                <a:ea typeface="Malgun Gothic"/>
                <a:cs typeface="Malgun Gothic"/>
                <a:sym typeface="Malgun Gothic"/>
              </a:rPr>
              <a:t>서열</a:t>
            </a:r>
            <a:r>
              <a:rPr lang="ko-KR">
                <a:latin typeface="Malgun Gothic"/>
                <a:ea typeface="Malgun Gothic"/>
                <a:cs typeface="Malgun Gothic"/>
                <a:sym typeface="Malgun Gothic"/>
              </a:rPr>
              <a:t> 척도, 순서 척도, 순위 척도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Interval	:  </a:t>
            </a:r>
            <a:r>
              <a:rPr lang="ko-KR" b="1">
                <a:latin typeface="Malgun Gothic"/>
                <a:ea typeface="Malgun Gothic"/>
                <a:cs typeface="Malgun Gothic"/>
                <a:sym typeface="Malgun Gothic"/>
              </a:rPr>
              <a:t>간격</a:t>
            </a:r>
            <a:r>
              <a:rPr lang="ko-KR">
                <a:latin typeface="Malgun Gothic"/>
                <a:ea typeface="Malgun Gothic"/>
                <a:cs typeface="Malgun Gothic"/>
                <a:sym typeface="Malgun Gothic"/>
              </a:rPr>
              <a:t> 척도</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Ratio	       :  </a:t>
            </a:r>
            <a:r>
              <a:rPr lang="ko-KR" b="1">
                <a:latin typeface="Malgun Gothic"/>
                <a:ea typeface="Malgun Gothic"/>
                <a:cs typeface="Malgun Gothic"/>
                <a:sym typeface="Malgun Gothic"/>
              </a:rPr>
              <a:t>비율</a:t>
            </a:r>
            <a:r>
              <a:rPr lang="ko-KR">
                <a:latin typeface="Malgun Gothic"/>
                <a:ea typeface="Malgun Gothic"/>
                <a:cs typeface="Malgun Gothic"/>
                <a:sym typeface="Malgun Gothic"/>
              </a:rPr>
              <a:t> 척도, 비례 척도</a:t>
            </a:r>
            <a:endParaRPr>
              <a:latin typeface="Malgun Gothic"/>
              <a:ea typeface="Malgun Gothic"/>
              <a:cs typeface="Malgun Gothic"/>
              <a:sym typeface="Malgun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데이터과학이란?</a:t>
            </a:r>
            <a:endParaRPr/>
          </a:p>
        </p:txBody>
      </p:sp>
      <p:sp>
        <p:nvSpPr>
          <p:cNvPr id="104" name="Google Shape;104;p1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1. 데이터과학이란?</a:t>
            </a:r>
            <a:endParaRPr/>
          </a:p>
        </p:txBody>
      </p:sp>
      <p:sp>
        <p:nvSpPr>
          <p:cNvPr id="105" name="Google Shape;105;p1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8</a:t>
            </a:fld>
            <a:endParaRPr/>
          </a:p>
        </p:txBody>
      </p:sp>
      <p:sp>
        <p:nvSpPr>
          <p:cNvPr id="106" name="Google Shape;106;p15"/>
          <p:cNvSpPr txBox="1">
            <a:spLocks noGrp="1"/>
          </p:cNvSpPr>
          <p:nvPr>
            <p:ph type="body" idx="4294967295"/>
          </p:nvPr>
        </p:nvSpPr>
        <p:spPr>
          <a:xfrm>
            <a:off x="315300" y="1110000"/>
            <a:ext cx="8513400" cy="44778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컴퓨터와 정보통신 기술의 발달</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빅데이터</a:t>
            </a:r>
            <a:r>
              <a:rPr lang="ko-KR">
                <a:latin typeface="Malgun Gothic"/>
                <a:ea typeface="Malgun Gothic"/>
                <a:cs typeface="Malgun Gothic"/>
                <a:sym typeface="Malgun Gothic"/>
              </a:rPr>
              <a:t> 출현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스마트폰의 SNS 데이터</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인터넷 접속기록(웹로그) 데이터</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은행거래 데이터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건강기록 데이터 </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빅데이터를 이용한 </a:t>
            </a:r>
            <a:r>
              <a:rPr lang="ko-KR" b="1">
                <a:latin typeface="Malgun Gothic"/>
                <a:ea typeface="Malgun Gothic"/>
                <a:cs typeface="Malgun Gothic"/>
                <a:sym typeface="Malgun Gothic"/>
              </a:rPr>
              <a:t>4차 산업혁명</a:t>
            </a:r>
            <a:r>
              <a:rPr lang="ko-KR">
                <a:latin typeface="Malgun Gothic"/>
                <a:ea typeface="Malgun Gothic"/>
                <a:cs typeface="Malgun Gothic"/>
                <a:sym typeface="Malgun Gothic"/>
              </a:rPr>
              <a:t> 진행중</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인공지능</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사물 인터넷(IoT)</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초 예측</a:t>
            </a:r>
            <a:endParaRPr>
              <a:latin typeface="Malgun Gothic"/>
              <a:ea typeface="Malgun Gothic"/>
              <a:cs typeface="Malgun Gothic"/>
              <a:sym typeface="Malgun Gothic"/>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8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명목척도 (Nominal Scale)</a:t>
            </a:r>
            <a:endParaRPr/>
          </a:p>
        </p:txBody>
      </p:sp>
      <p:sp>
        <p:nvSpPr>
          <p:cNvPr id="1116" name="Google Shape;1116;p8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117" name="Google Shape;1117;p8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80</a:t>
            </a:fld>
            <a:endParaRPr/>
          </a:p>
        </p:txBody>
      </p:sp>
      <p:sp>
        <p:nvSpPr>
          <p:cNvPr id="1118" name="Google Shape;1118;p80"/>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값이 속성에 따라 분류</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성별이나 색깔 혹은 반응과 같은 변수.</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a:latin typeface="Malgun Gothic"/>
                <a:ea typeface="Malgun Gothic"/>
                <a:cs typeface="Malgun Gothic"/>
                <a:sym typeface="Malgun Gothic"/>
              </a:rPr>
              <a:t>쥐의 색이 두 가지라면, 한 표본에 속한 쥐의 두가지 속성을 숫자로 나타냄</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개체가 암컷인가 수컷인가, 꽃의 색깔이 적색인가 파란색인가 등</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a:latin typeface="Malgun Gothic"/>
                <a:ea typeface="Malgun Gothic"/>
                <a:cs typeface="Malgun Gothic"/>
                <a:sym typeface="Malgun Gothic"/>
              </a:rPr>
              <a:t>예, 암컷(1), 수컷(2) 거세(3) 등…</a:t>
            </a:r>
            <a:endParaRPr dirty="0">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dirty="0" err="1">
                <a:latin typeface="Malgun Gothic"/>
                <a:ea typeface="Malgun Gothic"/>
                <a:cs typeface="Malgun Gothic"/>
                <a:sym typeface="Malgun Gothic"/>
              </a:rPr>
              <a:t>Measurement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on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nominal</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scale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categorize</a:t>
            </a:r>
            <a:r>
              <a:rPr lang="ko-KR" dirty="0">
                <a:latin typeface="Malgun Gothic"/>
                <a:ea typeface="Malgun Gothic"/>
                <a:cs typeface="Malgun Gothic"/>
                <a:sym typeface="Malgun Gothic"/>
              </a:rPr>
              <a:t>, </a:t>
            </a:r>
            <a:br>
              <a:rPr lang="ko-KR" dirty="0">
                <a:latin typeface="Malgun Gothic"/>
                <a:ea typeface="Malgun Gothic"/>
                <a:cs typeface="Malgun Gothic"/>
                <a:sym typeface="Malgun Gothic"/>
              </a:rPr>
            </a:br>
            <a:r>
              <a:rPr lang="ko-KR" dirty="0" err="1">
                <a:latin typeface="Malgun Gothic"/>
                <a:ea typeface="Malgun Gothic"/>
                <a:cs typeface="Malgun Gothic"/>
                <a:sym typeface="Malgun Gothic"/>
              </a:rPr>
              <a:t>but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do</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not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make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any</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quantitative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distinctions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between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observations</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err="1">
                <a:latin typeface="Malgun Gothic"/>
                <a:ea typeface="Malgun Gothic"/>
                <a:cs typeface="Malgun Gothic"/>
                <a:sym typeface="Malgun Gothic"/>
              </a:rPr>
              <a:t>Example</a:t>
            </a:r>
            <a:br>
              <a:rPr lang="ko-KR" dirty="0">
                <a:latin typeface="Malgun Gothic"/>
                <a:ea typeface="Malgun Gothic"/>
                <a:cs typeface="Malgun Gothic"/>
                <a:sym typeface="Malgun Gothic"/>
              </a:rPr>
            </a:b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race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sex</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religious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preference</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err="1">
                <a:latin typeface="Malgun Gothic"/>
                <a:ea typeface="Malgun Gothic"/>
                <a:cs typeface="Malgun Gothic"/>
                <a:sym typeface="Malgun Gothic"/>
              </a:rPr>
              <a:t>Pros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You</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can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tell</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if</a:t>
            </a:r>
            <a:r>
              <a:rPr lang="ko-KR" dirty="0">
                <a:latin typeface="Malgun Gothic"/>
                <a:ea typeface="Malgun Gothic"/>
                <a:cs typeface="Malgun Gothic"/>
                <a:sym typeface="Malgun Gothic"/>
              </a:rPr>
              <a:t> 2 </a:t>
            </a:r>
            <a:r>
              <a:rPr lang="ko-KR" dirty="0" err="1">
                <a:latin typeface="Malgun Gothic"/>
                <a:ea typeface="Malgun Gothic"/>
                <a:cs typeface="Malgun Gothic"/>
                <a:sym typeface="Malgun Gothic"/>
              </a:rPr>
              <a:t>measurements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are</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different</a:t>
            </a:r>
            <a:endParaRPr dirty="0">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dirty="0" err="1">
                <a:latin typeface="Malgun Gothic"/>
                <a:ea typeface="Malgun Gothic"/>
                <a:cs typeface="Malgun Gothic"/>
                <a:sym typeface="Malgun Gothic"/>
              </a:rPr>
              <a:t>Cons</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You</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can</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not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tell</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how</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different</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they</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are</a:t>
            </a:r>
            <a:r>
              <a:rPr lang="ko-KR" dirty="0">
                <a:latin typeface="Malgun Gothic"/>
                <a:ea typeface="Malgun Gothic"/>
                <a:cs typeface="Malgun Gothic"/>
                <a:sym typeface="Malgun Gothic"/>
              </a:rPr>
              <a:t> </a:t>
            </a:r>
            <a:endParaRPr dirty="0">
              <a:latin typeface="Malgun Gothic"/>
              <a:ea typeface="Malgun Gothic"/>
              <a:cs typeface="Malgun Gothic"/>
              <a:sym typeface="Malgun Gothic"/>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8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서열척도 (Ordinal Scale)</a:t>
            </a:r>
            <a:endParaRPr/>
          </a:p>
        </p:txBody>
      </p:sp>
      <p:sp>
        <p:nvSpPr>
          <p:cNvPr id="1124" name="Google Shape;1124;p8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125" name="Google Shape;1125;p8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81</a:t>
            </a:fld>
            <a:endParaRPr/>
          </a:p>
        </p:txBody>
      </p:sp>
      <p:sp>
        <p:nvSpPr>
          <p:cNvPr id="1126" name="Google Shape;1126;p81"/>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값들이 순위(rank)가 매겨질 수 있는 경우에 적용</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Think ORDER</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Char char="•"/>
            </a:pPr>
            <a:r>
              <a:rPr lang="ko-KR">
                <a:latin typeface="Malgun Gothic"/>
                <a:ea typeface="Malgun Gothic"/>
                <a:cs typeface="Malgun Gothic"/>
                <a:sym typeface="Malgun Gothic"/>
              </a:rPr>
              <a:t>분류척도보다 수준이 한 단계 더 높은 척도, 측정대상의 특성에 </a:t>
            </a:r>
            <a:r>
              <a:rPr lang="ko-KR" b="1">
                <a:latin typeface="Malgun Gothic"/>
                <a:ea typeface="Malgun Gothic"/>
                <a:cs typeface="Malgun Gothic"/>
                <a:sym typeface="Malgun Gothic"/>
              </a:rPr>
              <a:t>우열이나 크고 작음</a:t>
            </a:r>
            <a:r>
              <a:rPr lang="ko-KR">
                <a:latin typeface="Malgun Gothic"/>
                <a:ea typeface="Malgun Gothic"/>
                <a:cs typeface="Malgun Gothic"/>
                <a:sym typeface="Malgun Gothic"/>
              </a:rPr>
              <a:t>이 있다.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예, 품종의 내병성 정도; 1(극약), 2(약), 3(보통), 4(강) 등</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Char char="•"/>
            </a:pPr>
            <a:r>
              <a:rPr lang="ko-KR">
                <a:latin typeface="Malgun Gothic"/>
                <a:ea typeface="Malgun Gothic"/>
                <a:cs typeface="Malgun Gothic"/>
                <a:sym typeface="Malgun Gothic"/>
              </a:rPr>
              <a:t>그러나, 1과 2의 차이와 2와 3의 차이가 같은지 다른지는 </a:t>
            </a:r>
            <a:r>
              <a:rPr lang="ko-KR" b="1">
                <a:latin typeface="Malgun Gothic"/>
                <a:ea typeface="Malgun Gothic"/>
                <a:cs typeface="Malgun Gothic"/>
                <a:sym typeface="Malgun Gothic"/>
              </a:rPr>
              <a:t>모른다</a:t>
            </a:r>
            <a:endParaRPr b="1">
              <a:latin typeface="Malgun Gothic"/>
              <a:ea typeface="Malgun Gothic"/>
              <a:cs typeface="Malgun Gothic"/>
              <a:sym typeface="Malgun Gothic"/>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82"/>
          <p:cNvSpPr txBox="1">
            <a:spLocks noGrp="1"/>
          </p:cNvSpPr>
          <p:nvPr>
            <p:ph type="title"/>
          </p:nvPr>
        </p:nvSpPr>
        <p:spPr>
          <a:xfrm>
            <a:off x="315375" y="527200"/>
            <a:ext cx="66303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간격척도 (Interval Scale, 정량변수)</a:t>
            </a:r>
            <a:endParaRPr/>
          </a:p>
        </p:txBody>
      </p:sp>
      <p:sp>
        <p:nvSpPr>
          <p:cNvPr id="1132" name="Google Shape;1132;p8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133" name="Google Shape;1133;p8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82</a:t>
            </a:fld>
            <a:endParaRPr/>
          </a:p>
        </p:txBody>
      </p:sp>
      <p:sp>
        <p:nvSpPr>
          <p:cNvPr id="1134" name="Google Shape;1134;p82"/>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온도나 시간은 간격척도, 길이와 무게 등은 비율척도 </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20도와 10도의 차이는 30도와 20도의 차이와 같다. 그러나 40도는 20도의 두 배 온도라고 말할 수 없다.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그 이유는 온도에서 말하는 0도의 의미는 비율적 의미를 의미하는 </a:t>
            </a:r>
            <a:r>
              <a:rPr lang="ko-KR" b="1">
                <a:latin typeface="Malgun Gothic"/>
                <a:ea typeface="Malgun Gothic"/>
                <a:cs typeface="Malgun Gothic"/>
                <a:sym typeface="Malgun Gothic"/>
              </a:rPr>
              <a:t>절대 영점</a:t>
            </a:r>
            <a:r>
              <a:rPr lang="ko-KR">
                <a:latin typeface="Malgun Gothic"/>
                <a:ea typeface="Malgun Gothic"/>
                <a:cs typeface="Malgun Gothic"/>
                <a:sym typeface="Malgun Gothic"/>
              </a:rPr>
              <a:t>을 갖지 않기 때문(사람이 임의로 0도라고 정해놓은 수치)</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Example:</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Fahrenheit scale for temperature.</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Equal differences on this scale represent </a:t>
            </a:r>
            <a:r>
              <a:rPr lang="ko-KR" b="1">
                <a:latin typeface="Malgun Gothic"/>
                <a:ea typeface="Malgun Gothic"/>
                <a:cs typeface="Malgun Gothic"/>
                <a:sym typeface="Malgun Gothic"/>
              </a:rPr>
              <a:t>equal differences</a:t>
            </a:r>
            <a:r>
              <a:rPr lang="ko-KR">
                <a:latin typeface="Malgun Gothic"/>
                <a:ea typeface="Malgun Gothic"/>
                <a:cs typeface="Malgun Gothic"/>
                <a:sym typeface="Malgun Gothic"/>
              </a:rPr>
              <a:t> in temperature,</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but a temperature of 30 degrees is not twice as warm as one of 15 degrees.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Pro- Allows you to measure how much difference</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Con- No absolute zero</a:t>
            </a:r>
            <a:endParaRPr>
              <a:latin typeface="Malgun Gothic"/>
              <a:ea typeface="Malgun Gothic"/>
              <a:cs typeface="Malgun Gothic"/>
              <a:sym typeface="Malgun Gothic"/>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8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비율척도 (Ratio Scale)</a:t>
            </a:r>
            <a:endParaRPr/>
          </a:p>
        </p:txBody>
      </p:sp>
      <p:sp>
        <p:nvSpPr>
          <p:cNvPr id="1140" name="Google Shape;1140;p8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141" name="Google Shape;1141;p8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83</a:t>
            </a:fld>
            <a:endParaRPr/>
          </a:p>
        </p:txBody>
      </p:sp>
      <p:sp>
        <p:nvSpPr>
          <p:cNvPr id="1142" name="Google Shape;1142;p83"/>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숫자간의 비율이 산술적 의미를 갖는다 </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is an interval scale with the additional feature of an absolute zero.  (i.e. none)</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Example: Height, weight -&gt; </a:t>
            </a:r>
            <a:r>
              <a:rPr lang="ko-KR" b="1">
                <a:latin typeface="Malgun Gothic"/>
                <a:ea typeface="Malgun Gothic"/>
                <a:cs typeface="Malgun Gothic"/>
                <a:sym typeface="Malgun Gothic"/>
              </a:rPr>
              <a:t>절대 0점을</a:t>
            </a:r>
            <a:r>
              <a:rPr lang="ko-KR">
                <a:latin typeface="Malgun Gothic"/>
                <a:ea typeface="Malgun Gothic"/>
                <a:cs typeface="Malgun Gothic"/>
                <a:sym typeface="Malgun Gothic"/>
              </a:rPr>
              <a:t> 갖는다.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60kg은 30kg의 두배이고, 100cm는 25cm의 4배이다.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Pro- </a:t>
            </a:r>
            <a:endParaRPr>
              <a:latin typeface="Malgun Gothic"/>
              <a:ea typeface="Malgun Gothic"/>
              <a:cs typeface="Malgun Gothic"/>
              <a:sym typeface="Malgun Gothic"/>
            </a:endParaRPr>
          </a:p>
          <a:p>
            <a:pPr marL="1371600" lvl="2"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Not only can you measure the diff. between 2 individual, but you can describe the difference in terms of ratios (2 to 1).</a:t>
            </a:r>
            <a:endParaRPr>
              <a:latin typeface="Malgun Gothic"/>
              <a:ea typeface="Malgun Gothic"/>
              <a:cs typeface="Malgun Gothic"/>
              <a:sym typeface="Malgun Gothic"/>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8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질적변수와 양적변수</a:t>
            </a:r>
            <a:endParaRPr/>
          </a:p>
        </p:txBody>
      </p:sp>
      <p:sp>
        <p:nvSpPr>
          <p:cNvPr id="1148" name="Google Shape;1148;p8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149" name="Google Shape;1149;p8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84</a:t>
            </a:fld>
            <a:endParaRPr/>
          </a:p>
        </p:txBody>
      </p:sp>
      <p:sp>
        <p:nvSpPr>
          <p:cNvPr id="1150" name="Google Shape;1150;p84"/>
          <p:cNvSpPr txBox="1">
            <a:spLocks noGrp="1"/>
          </p:cNvSpPr>
          <p:nvPr>
            <p:ph type="body" idx="4294967295"/>
          </p:nvPr>
        </p:nvSpPr>
        <p:spPr>
          <a:xfrm>
            <a:off x="315300" y="1110000"/>
            <a:ext cx="8513400" cy="5104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질적변수(qualitative variable) : 범주형</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성별, 색깔, 반응의 유무와 같은 분류척도 </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b="1">
                <a:latin typeface="Malgun Gothic"/>
                <a:ea typeface="Malgun Gothic"/>
                <a:cs typeface="Malgun Gothic"/>
                <a:sym typeface="Malgun Gothic"/>
              </a:rPr>
              <a:t>수량화가 불가능한 변수??</a:t>
            </a:r>
            <a:endParaRPr b="1">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양적변수(quantitative variable) : 수치형</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길이, 온도, 개체수</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b="1">
                <a:latin typeface="Malgun Gothic"/>
                <a:ea typeface="Malgun Gothic"/>
                <a:cs typeface="Malgun Gothic"/>
                <a:sym typeface="Malgun Gothic"/>
              </a:rPr>
              <a:t>수량화 할 수 있는 변수</a:t>
            </a:r>
            <a:endParaRPr b="1">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계량, 계측하여 관찰값을 얻는 측정변수(measurement - )</a:t>
            </a:r>
            <a:endParaRPr>
              <a:latin typeface="Malgun Gothic"/>
              <a:ea typeface="Malgun Gothic"/>
              <a:cs typeface="Malgun Gothic"/>
              <a:sym typeface="Malgun Gothic"/>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8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불연속변수와 연속변수(양적변수)</a:t>
            </a:r>
            <a:endParaRPr/>
          </a:p>
        </p:txBody>
      </p:sp>
      <p:sp>
        <p:nvSpPr>
          <p:cNvPr id="1156" name="Google Shape;1156;p8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157" name="Google Shape;1157;p8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85</a:t>
            </a:fld>
            <a:endParaRPr/>
          </a:p>
        </p:txBody>
      </p:sp>
      <p:sp>
        <p:nvSpPr>
          <p:cNvPr id="1158" name="Google Shape;1158;p85"/>
          <p:cNvSpPr txBox="1">
            <a:spLocks noGrp="1"/>
          </p:cNvSpPr>
          <p:nvPr>
            <p:ph type="body" idx="4294967295"/>
          </p:nvPr>
        </p:nvSpPr>
        <p:spPr>
          <a:xfrm>
            <a:off x="315300" y="1110000"/>
            <a:ext cx="8513400" cy="17742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Discontinuous variable : 이산형 변수</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b="1">
                <a:latin typeface="Malgun Gothic"/>
                <a:ea typeface="Malgun Gothic"/>
                <a:cs typeface="Malgun Gothic"/>
                <a:sym typeface="Malgun Gothic"/>
              </a:rPr>
              <a:t>양적변수 중에서 </a:t>
            </a:r>
            <a:r>
              <a:rPr lang="ko-KR">
                <a:latin typeface="Malgun Gothic"/>
                <a:ea typeface="Malgun Gothic"/>
                <a:cs typeface="Malgun Gothic"/>
                <a:sym typeface="Malgun Gothic"/>
              </a:rPr>
              <a:t>벼의 개체수와 같은 정수로만 나타낼 수 있는 변수</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Continuous variable : 연속형 변수</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시간, 길이, 무게와 같은 모든 실수를 가질 수 있는 변수</a:t>
            </a:r>
            <a:endParaRPr>
              <a:latin typeface="Malgun Gothic"/>
              <a:ea typeface="Malgun Gothic"/>
              <a:cs typeface="Malgun Gothic"/>
              <a:sym typeface="Malgun Gothic"/>
            </a:endParaRPr>
          </a:p>
        </p:txBody>
      </p:sp>
      <p:cxnSp>
        <p:nvCxnSpPr>
          <p:cNvPr id="1159" name="Google Shape;1159;p85"/>
          <p:cNvCxnSpPr/>
          <p:nvPr/>
        </p:nvCxnSpPr>
        <p:spPr>
          <a:xfrm>
            <a:off x="2051125" y="4573600"/>
            <a:ext cx="5638800" cy="0"/>
          </a:xfrm>
          <a:prstGeom prst="straightConnector1">
            <a:avLst/>
          </a:prstGeom>
          <a:noFill/>
          <a:ln w="19050" cap="flat" cmpd="sng">
            <a:solidFill>
              <a:schemeClr val="dk2"/>
            </a:solidFill>
            <a:prstDash val="solid"/>
            <a:round/>
            <a:headEnd type="stealth" w="med" len="med"/>
            <a:tailEnd type="stealth" w="med" len="med"/>
          </a:ln>
        </p:spPr>
      </p:cxnSp>
      <p:sp>
        <p:nvSpPr>
          <p:cNvPr id="1160" name="Google Shape;1160;p85"/>
          <p:cNvSpPr txBox="1"/>
          <p:nvPr/>
        </p:nvSpPr>
        <p:spPr>
          <a:xfrm>
            <a:off x="2152245" y="4651025"/>
            <a:ext cx="592800" cy="3135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1800">
                <a:solidFill>
                  <a:schemeClr val="dk1"/>
                </a:solidFill>
                <a:latin typeface="Malgun Gothic"/>
                <a:ea typeface="Malgun Gothic"/>
                <a:cs typeface="Malgun Gothic"/>
                <a:sym typeface="Malgun Gothic"/>
              </a:rPr>
              <a:t>30</a:t>
            </a:r>
            <a:endParaRPr sz="1800">
              <a:solidFill>
                <a:schemeClr val="dk1"/>
              </a:solidFill>
              <a:latin typeface="Malgun Gothic"/>
              <a:ea typeface="Malgun Gothic"/>
              <a:cs typeface="Malgun Gothic"/>
              <a:sym typeface="Malgun Gothic"/>
            </a:endParaRPr>
          </a:p>
        </p:txBody>
      </p:sp>
      <p:sp>
        <p:nvSpPr>
          <p:cNvPr id="1161" name="Google Shape;1161;p85"/>
          <p:cNvSpPr txBox="1"/>
          <p:nvPr/>
        </p:nvSpPr>
        <p:spPr>
          <a:xfrm>
            <a:off x="3116309" y="4651025"/>
            <a:ext cx="592800" cy="3135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1800">
                <a:solidFill>
                  <a:schemeClr val="dk1"/>
                </a:solidFill>
                <a:latin typeface="Malgun Gothic"/>
                <a:ea typeface="Malgun Gothic"/>
                <a:cs typeface="Malgun Gothic"/>
                <a:sym typeface="Malgun Gothic"/>
              </a:rPr>
              <a:t>31</a:t>
            </a:r>
            <a:endParaRPr sz="1800">
              <a:solidFill>
                <a:schemeClr val="dk1"/>
              </a:solidFill>
              <a:latin typeface="Malgun Gothic"/>
              <a:ea typeface="Malgun Gothic"/>
              <a:cs typeface="Malgun Gothic"/>
              <a:sym typeface="Malgun Gothic"/>
            </a:endParaRPr>
          </a:p>
        </p:txBody>
      </p:sp>
      <p:sp>
        <p:nvSpPr>
          <p:cNvPr id="1162" name="Google Shape;1162;p85"/>
          <p:cNvSpPr txBox="1"/>
          <p:nvPr/>
        </p:nvSpPr>
        <p:spPr>
          <a:xfrm>
            <a:off x="4080359" y="4651025"/>
            <a:ext cx="592800" cy="3135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1800">
                <a:solidFill>
                  <a:schemeClr val="dk1"/>
                </a:solidFill>
                <a:latin typeface="Malgun Gothic"/>
                <a:ea typeface="Malgun Gothic"/>
                <a:cs typeface="Malgun Gothic"/>
                <a:sym typeface="Malgun Gothic"/>
              </a:rPr>
              <a:t>32</a:t>
            </a:r>
            <a:endParaRPr sz="1800">
              <a:solidFill>
                <a:schemeClr val="dk1"/>
              </a:solidFill>
              <a:latin typeface="Malgun Gothic"/>
              <a:ea typeface="Malgun Gothic"/>
              <a:cs typeface="Malgun Gothic"/>
              <a:sym typeface="Malgun Gothic"/>
            </a:endParaRPr>
          </a:p>
        </p:txBody>
      </p:sp>
      <p:sp>
        <p:nvSpPr>
          <p:cNvPr id="1163" name="Google Shape;1163;p85"/>
          <p:cNvSpPr txBox="1"/>
          <p:nvPr/>
        </p:nvSpPr>
        <p:spPr>
          <a:xfrm>
            <a:off x="5044409" y="4651025"/>
            <a:ext cx="592800" cy="3135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1800">
                <a:solidFill>
                  <a:schemeClr val="dk1"/>
                </a:solidFill>
                <a:latin typeface="Malgun Gothic"/>
                <a:ea typeface="Malgun Gothic"/>
                <a:cs typeface="Malgun Gothic"/>
                <a:sym typeface="Malgun Gothic"/>
              </a:rPr>
              <a:t>33</a:t>
            </a:r>
            <a:endParaRPr sz="1800">
              <a:solidFill>
                <a:schemeClr val="dk1"/>
              </a:solidFill>
              <a:latin typeface="Malgun Gothic"/>
              <a:ea typeface="Malgun Gothic"/>
              <a:cs typeface="Malgun Gothic"/>
              <a:sym typeface="Malgun Gothic"/>
            </a:endParaRPr>
          </a:p>
        </p:txBody>
      </p:sp>
      <p:sp>
        <p:nvSpPr>
          <p:cNvPr id="1164" name="Google Shape;1164;p85"/>
          <p:cNvSpPr txBox="1"/>
          <p:nvPr/>
        </p:nvSpPr>
        <p:spPr>
          <a:xfrm>
            <a:off x="6008459" y="4651025"/>
            <a:ext cx="592800" cy="3135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1800">
                <a:solidFill>
                  <a:schemeClr val="dk1"/>
                </a:solidFill>
                <a:latin typeface="Malgun Gothic"/>
                <a:ea typeface="Malgun Gothic"/>
                <a:cs typeface="Malgun Gothic"/>
                <a:sym typeface="Malgun Gothic"/>
              </a:rPr>
              <a:t>34</a:t>
            </a:r>
            <a:endParaRPr sz="1800">
              <a:solidFill>
                <a:schemeClr val="dk1"/>
              </a:solidFill>
              <a:latin typeface="Malgun Gothic"/>
              <a:ea typeface="Malgun Gothic"/>
              <a:cs typeface="Malgun Gothic"/>
              <a:sym typeface="Malgun Gothic"/>
            </a:endParaRPr>
          </a:p>
        </p:txBody>
      </p:sp>
      <p:sp>
        <p:nvSpPr>
          <p:cNvPr id="1165" name="Google Shape;1165;p85"/>
          <p:cNvSpPr txBox="1"/>
          <p:nvPr/>
        </p:nvSpPr>
        <p:spPr>
          <a:xfrm>
            <a:off x="6972509" y="4651025"/>
            <a:ext cx="592800" cy="3135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1800">
                <a:solidFill>
                  <a:schemeClr val="dk1"/>
                </a:solidFill>
                <a:latin typeface="Malgun Gothic"/>
                <a:ea typeface="Malgun Gothic"/>
                <a:cs typeface="Malgun Gothic"/>
                <a:sym typeface="Malgun Gothic"/>
              </a:rPr>
              <a:t>35</a:t>
            </a:r>
            <a:endParaRPr sz="1800">
              <a:solidFill>
                <a:schemeClr val="dk1"/>
              </a:solidFill>
              <a:latin typeface="Malgun Gothic"/>
              <a:ea typeface="Malgun Gothic"/>
              <a:cs typeface="Malgun Gothic"/>
              <a:sym typeface="Malgun Gothic"/>
            </a:endParaRPr>
          </a:p>
        </p:txBody>
      </p:sp>
      <p:cxnSp>
        <p:nvCxnSpPr>
          <p:cNvPr id="1166" name="Google Shape;1166;p85"/>
          <p:cNvCxnSpPr>
            <a:endCxn id="1160" idx="0"/>
          </p:cNvCxnSpPr>
          <p:nvPr/>
        </p:nvCxnSpPr>
        <p:spPr>
          <a:xfrm flipH="1">
            <a:off x="2448645" y="4486925"/>
            <a:ext cx="4500" cy="164100"/>
          </a:xfrm>
          <a:prstGeom prst="straightConnector1">
            <a:avLst/>
          </a:prstGeom>
          <a:noFill/>
          <a:ln w="19050" cap="flat" cmpd="sng">
            <a:solidFill>
              <a:schemeClr val="dk2"/>
            </a:solidFill>
            <a:prstDash val="solid"/>
            <a:round/>
            <a:headEnd type="none" w="med" len="med"/>
            <a:tailEnd type="none" w="med" len="med"/>
          </a:ln>
        </p:spPr>
      </p:cxnSp>
      <p:cxnSp>
        <p:nvCxnSpPr>
          <p:cNvPr id="1167" name="Google Shape;1167;p85"/>
          <p:cNvCxnSpPr/>
          <p:nvPr/>
        </p:nvCxnSpPr>
        <p:spPr>
          <a:xfrm flipH="1">
            <a:off x="3410445" y="4486925"/>
            <a:ext cx="4500" cy="164100"/>
          </a:xfrm>
          <a:prstGeom prst="straightConnector1">
            <a:avLst/>
          </a:prstGeom>
          <a:noFill/>
          <a:ln w="19050" cap="flat" cmpd="sng">
            <a:solidFill>
              <a:schemeClr val="dk2"/>
            </a:solidFill>
            <a:prstDash val="solid"/>
            <a:round/>
            <a:headEnd type="none" w="med" len="med"/>
            <a:tailEnd type="none" w="med" len="med"/>
          </a:ln>
        </p:spPr>
      </p:cxnSp>
      <p:cxnSp>
        <p:nvCxnSpPr>
          <p:cNvPr id="1168" name="Google Shape;1168;p85"/>
          <p:cNvCxnSpPr/>
          <p:nvPr/>
        </p:nvCxnSpPr>
        <p:spPr>
          <a:xfrm flipH="1">
            <a:off x="4372245" y="4486925"/>
            <a:ext cx="4500" cy="164100"/>
          </a:xfrm>
          <a:prstGeom prst="straightConnector1">
            <a:avLst/>
          </a:prstGeom>
          <a:noFill/>
          <a:ln w="19050" cap="flat" cmpd="sng">
            <a:solidFill>
              <a:schemeClr val="dk2"/>
            </a:solidFill>
            <a:prstDash val="solid"/>
            <a:round/>
            <a:headEnd type="none" w="med" len="med"/>
            <a:tailEnd type="none" w="med" len="med"/>
          </a:ln>
        </p:spPr>
      </p:cxnSp>
      <p:cxnSp>
        <p:nvCxnSpPr>
          <p:cNvPr id="1169" name="Google Shape;1169;p85"/>
          <p:cNvCxnSpPr/>
          <p:nvPr/>
        </p:nvCxnSpPr>
        <p:spPr>
          <a:xfrm flipH="1">
            <a:off x="5334045" y="4486925"/>
            <a:ext cx="4500" cy="164100"/>
          </a:xfrm>
          <a:prstGeom prst="straightConnector1">
            <a:avLst/>
          </a:prstGeom>
          <a:noFill/>
          <a:ln w="19050" cap="flat" cmpd="sng">
            <a:solidFill>
              <a:schemeClr val="dk2"/>
            </a:solidFill>
            <a:prstDash val="solid"/>
            <a:round/>
            <a:headEnd type="none" w="med" len="med"/>
            <a:tailEnd type="none" w="med" len="med"/>
          </a:ln>
        </p:spPr>
      </p:cxnSp>
      <p:cxnSp>
        <p:nvCxnSpPr>
          <p:cNvPr id="1170" name="Google Shape;1170;p85"/>
          <p:cNvCxnSpPr/>
          <p:nvPr/>
        </p:nvCxnSpPr>
        <p:spPr>
          <a:xfrm flipH="1">
            <a:off x="6302595" y="4491550"/>
            <a:ext cx="4500" cy="164100"/>
          </a:xfrm>
          <a:prstGeom prst="straightConnector1">
            <a:avLst/>
          </a:prstGeom>
          <a:noFill/>
          <a:ln w="19050" cap="flat" cmpd="sng">
            <a:solidFill>
              <a:schemeClr val="dk2"/>
            </a:solidFill>
            <a:prstDash val="solid"/>
            <a:round/>
            <a:headEnd type="none" w="med" len="med"/>
            <a:tailEnd type="none" w="med" len="med"/>
          </a:ln>
        </p:spPr>
      </p:cxnSp>
      <p:cxnSp>
        <p:nvCxnSpPr>
          <p:cNvPr id="1171" name="Google Shape;1171;p85"/>
          <p:cNvCxnSpPr/>
          <p:nvPr/>
        </p:nvCxnSpPr>
        <p:spPr>
          <a:xfrm flipH="1">
            <a:off x="7271145" y="4486925"/>
            <a:ext cx="4500" cy="164100"/>
          </a:xfrm>
          <a:prstGeom prst="straightConnector1">
            <a:avLst/>
          </a:prstGeom>
          <a:noFill/>
          <a:ln w="19050" cap="flat" cmpd="sng">
            <a:solidFill>
              <a:schemeClr val="dk2"/>
            </a:solidFill>
            <a:prstDash val="solid"/>
            <a:round/>
            <a:headEnd type="none" w="med" len="med"/>
            <a:tailEnd type="none" w="med" len="med"/>
          </a:ln>
        </p:spPr>
      </p:cxnSp>
      <p:sp>
        <p:nvSpPr>
          <p:cNvPr id="1172" name="Google Shape;1172;p85"/>
          <p:cNvSpPr txBox="1"/>
          <p:nvPr/>
        </p:nvSpPr>
        <p:spPr>
          <a:xfrm>
            <a:off x="3783927" y="4924804"/>
            <a:ext cx="2133000" cy="3135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1800">
                <a:solidFill>
                  <a:schemeClr val="dk1"/>
                </a:solidFill>
                <a:latin typeface="Malgun Gothic"/>
                <a:ea typeface="Malgun Gothic"/>
                <a:cs typeface="Malgun Gothic"/>
                <a:sym typeface="Malgun Gothic"/>
              </a:rPr>
              <a:t>Time (in seconds)</a:t>
            </a:r>
            <a:endParaRPr sz="1800">
              <a:solidFill>
                <a:schemeClr val="dk1"/>
              </a:solidFill>
              <a:latin typeface="Malgun Gothic"/>
              <a:ea typeface="Malgun Gothic"/>
              <a:cs typeface="Malgun Gothic"/>
              <a:sym typeface="Malgun Gothic"/>
            </a:endParaRPr>
          </a:p>
        </p:txBody>
      </p:sp>
      <p:sp>
        <p:nvSpPr>
          <p:cNvPr id="1173" name="Google Shape;1173;p85"/>
          <p:cNvSpPr txBox="1"/>
          <p:nvPr/>
        </p:nvSpPr>
        <p:spPr>
          <a:xfrm>
            <a:off x="4123334" y="3562022"/>
            <a:ext cx="592800" cy="3135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1800">
                <a:solidFill>
                  <a:srgbClr val="0066FF"/>
                </a:solidFill>
                <a:latin typeface="Malgun Gothic"/>
                <a:ea typeface="Malgun Gothic"/>
                <a:cs typeface="Malgun Gothic"/>
                <a:sym typeface="Malgun Gothic"/>
              </a:rPr>
              <a:t>32.3</a:t>
            </a:r>
            <a:endParaRPr sz="1800">
              <a:solidFill>
                <a:srgbClr val="0066FF"/>
              </a:solidFill>
              <a:latin typeface="Malgun Gothic"/>
              <a:ea typeface="Malgun Gothic"/>
              <a:cs typeface="Malgun Gothic"/>
              <a:sym typeface="Malgun Gothic"/>
            </a:endParaRPr>
          </a:p>
        </p:txBody>
      </p:sp>
      <p:sp>
        <p:nvSpPr>
          <p:cNvPr id="1174" name="Google Shape;1174;p85"/>
          <p:cNvSpPr txBox="1"/>
          <p:nvPr/>
        </p:nvSpPr>
        <p:spPr>
          <a:xfrm>
            <a:off x="5123859" y="3562022"/>
            <a:ext cx="592800" cy="3135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1800">
                <a:solidFill>
                  <a:srgbClr val="0066FF"/>
                </a:solidFill>
                <a:latin typeface="Malgun Gothic"/>
                <a:ea typeface="Malgun Gothic"/>
                <a:cs typeface="Malgun Gothic"/>
                <a:sym typeface="Malgun Gothic"/>
              </a:rPr>
              <a:t>32.81</a:t>
            </a:r>
            <a:endParaRPr sz="1800">
              <a:solidFill>
                <a:srgbClr val="0066FF"/>
              </a:solidFill>
              <a:latin typeface="Malgun Gothic"/>
              <a:ea typeface="Malgun Gothic"/>
              <a:cs typeface="Malgun Gothic"/>
              <a:sym typeface="Malgun Gothic"/>
            </a:endParaRPr>
          </a:p>
        </p:txBody>
      </p:sp>
      <p:cxnSp>
        <p:nvCxnSpPr>
          <p:cNvPr id="1175" name="Google Shape;1175;p85"/>
          <p:cNvCxnSpPr>
            <a:stCxn id="1173" idx="2"/>
          </p:cNvCxnSpPr>
          <p:nvPr/>
        </p:nvCxnSpPr>
        <p:spPr>
          <a:xfrm>
            <a:off x="4419734" y="3875522"/>
            <a:ext cx="258600" cy="711600"/>
          </a:xfrm>
          <a:prstGeom prst="straightConnector1">
            <a:avLst/>
          </a:prstGeom>
          <a:noFill/>
          <a:ln w="19050" cap="flat" cmpd="sng">
            <a:solidFill>
              <a:srgbClr val="0066FF"/>
            </a:solidFill>
            <a:prstDash val="solid"/>
            <a:round/>
            <a:headEnd type="none" w="med" len="med"/>
            <a:tailEnd type="stealth" w="med" len="med"/>
          </a:ln>
        </p:spPr>
      </p:cxnSp>
      <p:cxnSp>
        <p:nvCxnSpPr>
          <p:cNvPr id="1176" name="Google Shape;1176;p85"/>
          <p:cNvCxnSpPr>
            <a:stCxn id="1174" idx="2"/>
          </p:cNvCxnSpPr>
          <p:nvPr/>
        </p:nvCxnSpPr>
        <p:spPr>
          <a:xfrm flipH="1">
            <a:off x="5161659" y="3875522"/>
            <a:ext cx="258600" cy="693300"/>
          </a:xfrm>
          <a:prstGeom prst="straightConnector1">
            <a:avLst/>
          </a:prstGeom>
          <a:noFill/>
          <a:ln w="19050" cap="flat" cmpd="sng">
            <a:solidFill>
              <a:srgbClr val="0066FF"/>
            </a:solidFill>
            <a:prstDash val="solid"/>
            <a:round/>
            <a:headEnd type="none" w="med" len="med"/>
            <a:tailEnd type="stealth" w="med" len="med"/>
          </a:ln>
        </p:spPr>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8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독립변수와 종속변수</a:t>
            </a:r>
            <a:endParaRPr/>
          </a:p>
        </p:txBody>
      </p:sp>
      <p:sp>
        <p:nvSpPr>
          <p:cNvPr id="1182" name="Google Shape;1182;p8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6. 자료의 수집과 표현</a:t>
            </a:r>
            <a:endParaRPr/>
          </a:p>
        </p:txBody>
      </p:sp>
      <p:sp>
        <p:nvSpPr>
          <p:cNvPr id="1183" name="Google Shape;1183;p8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86</a:t>
            </a:fld>
            <a:endParaRPr/>
          </a:p>
        </p:txBody>
      </p:sp>
      <p:sp>
        <p:nvSpPr>
          <p:cNvPr id="1184" name="Google Shape;1184;p86"/>
          <p:cNvSpPr txBox="1">
            <a:spLocks noGrp="1"/>
          </p:cNvSpPr>
          <p:nvPr>
            <p:ph type="body" idx="4294967295"/>
          </p:nvPr>
        </p:nvSpPr>
        <p:spPr>
          <a:xfrm>
            <a:off x="315300" y="1110000"/>
            <a:ext cx="8513400" cy="17472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독립변수 (Independent variable)</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원인이 되는 변수</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종속변수 (Dependent variable)</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결과가 되는 변수</a:t>
            </a:r>
            <a:endParaRPr>
              <a:latin typeface="Malgun Gothic"/>
              <a:ea typeface="Malgun Gothic"/>
              <a:cs typeface="Malgun Gothic"/>
              <a:sym typeface="Malgun Gothic"/>
            </a:endParaRPr>
          </a:p>
        </p:txBody>
      </p:sp>
      <p:sp>
        <p:nvSpPr>
          <p:cNvPr id="1185" name="Google Shape;1185;p86"/>
          <p:cNvSpPr/>
          <p:nvPr/>
        </p:nvSpPr>
        <p:spPr>
          <a:xfrm>
            <a:off x="3768750" y="3661850"/>
            <a:ext cx="1524000" cy="609600"/>
          </a:xfrm>
          <a:custGeom>
            <a:avLst/>
            <a:gdLst/>
            <a:ahLst/>
            <a:cxnLst/>
            <a:rect l="l" t="t" r="r" b="b"/>
            <a:pathLst>
              <a:path w="960" h="384" extrusionOk="0">
                <a:moveTo>
                  <a:pt x="960" y="384"/>
                </a:moveTo>
                <a:cubicBezTo>
                  <a:pt x="824" y="192"/>
                  <a:pt x="688" y="0"/>
                  <a:pt x="528" y="0"/>
                </a:cubicBezTo>
                <a:cubicBezTo>
                  <a:pt x="368" y="0"/>
                  <a:pt x="184" y="192"/>
                  <a:pt x="0" y="384"/>
                </a:cubicBezTo>
              </a:path>
            </a:pathLst>
          </a:custGeom>
          <a:noFill/>
          <a:ln w="12700" cap="sq" cmpd="sng">
            <a:solidFill>
              <a:srgbClr val="0066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3300"/>
              </a:solidFill>
              <a:latin typeface="Times New Roman"/>
              <a:ea typeface="Times New Roman"/>
              <a:cs typeface="Times New Roman"/>
              <a:sym typeface="Times New Roman"/>
            </a:endParaRPr>
          </a:p>
        </p:txBody>
      </p:sp>
      <p:sp>
        <p:nvSpPr>
          <p:cNvPr id="1186" name="Google Shape;1186;p86"/>
          <p:cNvSpPr txBox="1"/>
          <p:nvPr/>
        </p:nvSpPr>
        <p:spPr>
          <a:xfrm>
            <a:off x="3235350" y="3128450"/>
            <a:ext cx="2553900" cy="461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3399"/>
              </a:buClr>
              <a:buSzPts val="2400"/>
              <a:buFont typeface="Arial"/>
              <a:buNone/>
            </a:pPr>
            <a:r>
              <a:rPr lang="ko-KR" sz="2400" i="0" u="none" strike="noStrike" cap="none" dirty="0">
                <a:solidFill>
                  <a:srgbClr val="0066CC"/>
                </a:solidFill>
                <a:latin typeface="Malgun Gothic"/>
                <a:ea typeface="Malgun Gothic"/>
                <a:cs typeface="Malgun Gothic"/>
                <a:sym typeface="Malgun Gothic"/>
              </a:rPr>
              <a:t>예측 (</a:t>
            </a:r>
            <a:r>
              <a:rPr lang="ko-KR" sz="2400" i="0" u="none" strike="noStrike" cap="none" dirty="0" err="1">
                <a:solidFill>
                  <a:srgbClr val="0066CC"/>
                </a:solidFill>
                <a:latin typeface="Malgun Gothic"/>
                <a:ea typeface="Malgun Gothic"/>
                <a:cs typeface="Malgun Gothic"/>
                <a:sym typeface="Malgun Gothic"/>
              </a:rPr>
              <a:t>prediction</a:t>
            </a:r>
            <a:r>
              <a:rPr lang="ko-KR" sz="2400" i="0" u="none" strike="noStrike" cap="none" dirty="0">
                <a:solidFill>
                  <a:srgbClr val="0066CC"/>
                </a:solidFill>
                <a:latin typeface="Malgun Gothic"/>
                <a:ea typeface="Malgun Gothic"/>
                <a:cs typeface="Malgun Gothic"/>
                <a:sym typeface="Malgun Gothic"/>
              </a:rPr>
              <a:t>)</a:t>
            </a:r>
            <a:endParaRPr sz="1400" i="0" u="none" strike="noStrike" cap="none" dirty="0">
              <a:solidFill>
                <a:srgbClr val="0066CC"/>
              </a:solidFill>
              <a:latin typeface="Malgun Gothic"/>
              <a:ea typeface="Malgun Gothic"/>
              <a:cs typeface="Malgun Gothic"/>
              <a:sym typeface="Malgun Gothic"/>
            </a:endParaRPr>
          </a:p>
        </p:txBody>
      </p:sp>
      <p:sp>
        <p:nvSpPr>
          <p:cNvPr id="1187" name="Google Shape;1187;p86"/>
          <p:cNvSpPr txBox="1"/>
          <p:nvPr/>
        </p:nvSpPr>
        <p:spPr>
          <a:xfrm>
            <a:off x="4842901" y="4952216"/>
            <a:ext cx="914400" cy="461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C3300"/>
              </a:buClr>
              <a:buSzPts val="2400"/>
              <a:buFont typeface="Arial"/>
              <a:buNone/>
            </a:pPr>
            <a:r>
              <a:rPr lang="ko-KR" sz="1900" i="0" u="none" strike="noStrike" cap="none">
                <a:solidFill>
                  <a:srgbClr val="CC3300"/>
                </a:solidFill>
                <a:latin typeface="Malgun Gothic"/>
                <a:ea typeface="Malgun Gothic"/>
                <a:cs typeface="Malgun Gothic"/>
                <a:sym typeface="Malgun Gothic"/>
              </a:rPr>
              <a:t>원인 </a:t>
            </a:r>
            <a:endParaRPr sz="900" i="0" u="none" strike="noStrike" cap="none">
              <a:solidFill>
                <a:srgbClr val="000000"/>
              </a:solidFill>
              <a:latin typeface="Malgun Gothic"/>
              <a:ea typeface="Malgun Gothic"/>
              <a:cs typeface="Malgun Gothic"/>
              <a:sym typeface="Malgun Gothic"/>
            </a:endParaRPr>
          </a:p>
        </p:txBody>
      </p:sp>
      <p:sp>
        <p:nvSpPr>
          <p:cNvPr id="1188" name="Google Shape;1188;p86"/>
          <p:cNvSpPr txBox="1"/>
          <p:nvPr/>
        </p:nvSpPr>
        <p:spPr>
          <a:xfrm>
            <a:off x="2972404" y="4952216"/>
            <a:ext cx="914400" cy="461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C3300"/>
              </a:buClr>
              <a:buSzPts val="2400"/>
              <a:buFont typeface="Arial"/>
              <a:buNone/>
            </a:pPr>
            <a:r>
              <a:rPr lang="ko-KR" sz="1900" i="0" u="none" strike="noStrike" cap="none">
                <a:solidFill>
                  <a:srgbClr val="CC3300"/>
                </a:solidFill>
                <a:latin typeface="Malgun Gothic"/>
                <a:ea typeface="Malgun Gothic"/>
                <a:cs typeface="Malgun Gothic"/>
                <a:sym typeface="Malgun Gothic"/>
              </a:rPr>
              <a:t>결과 </a:t>
            </a:r>
            <a:endParaRPr sz="900" i="0" u="none" strike="noStrike" cap="none">
              <a:solidFill>
                <a:srgbClr val="000000"/>
              </a:solidFill>
              <a:latin typeface="Malgun Gothic"/>
              <a:ea typeface="Malgun Gothic"/>
              <a:cs typeface="Malgun Gothic"/>
              <a:sym typeface="Malgun Gothic"/>
            </a:endParaRPr>
          </a:p>
        </p:txBody>
      </p:sp>
      <p:pic>
        <p:nvPicPr>
          <p:cNvPr id="1189" name="Google Shape;1189;p86" descr="{&quot;id&quot;:&quot;59&quot;,&quot;backgroundColor&quot;:&quot;#FFFFFF&quot;,&quot;font&quot;:{&quot;size&quot;:24,&quot;family&quot;:&quot;Arial&quot;,&quot;color&quot;:&quot;#000000&quot;},&quot;type&quot;:&quot;$$&quot;,&quot;aid&quot;:null,&quot;code&quot;:&quot;$$Y=f\\left(x\\right)$$&quot;,&quot;ts&quot;:1682301523506,&quot;cs&quot;:&quot;0YMLaRxyeGIePqxobeM1sw==&quot;,&quot;size&quot;:{&quot;width&quot;:145.5,&quot;height&quot;:37.666666666666664}}"/>
          <p:cNvPicPr preferRelativeResize="0"/>
          <p:nvPr/>
        </p:nvPicPr>
        <p:blipFill>
          <a:blip r:embed="rId3">
            <a:alphaModFix/>
          </a:blip>
          <a:stretch>
            <a:fillRect/>
          </a:stretch>
        </p:blipFill>
        <p:spPr>
          <a:xfrm>
            <a:off x="3235352" y="4343150"/>
            <a:ext cx="2438400" cy="63125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rgbClr val="6FA8DC"/>
            </a:gs>
            <a:gs pos="30000">
              <a:srgbClr val="E9F1FF">
                <a:alpha val="72549"/>
              </a:srgbClr>
            </a:gs>
            <a:gs pos="100000">
              <a:srgbClr val="FFFFFF"/>
            </a:gs>
          </a:gsLst>
          <a:lin ang="5400012" scaled="0"/>
        </a:gradFill>
        <a:effectLst/>
      </p:bgPr>
    </p:bg>
    <p:spTree>
      <p:nvGrpSpPr>
        <p:cNvPr id="1" name="Shape 1193"/>
        <p:cNvGrpSpPr/>
        <p:nvPr/>
      </p:nvGrpSpPr>
      <p:grpSpPr>
        <a:xfrm>
          <a:off x="0" y="0"/>
          <a:ext cx="0" cy="0"/>
          <a:chOff x="0" y="0"/>
          <a:chExt cx="0" cy="0"/>
        </a:xfrm>
      </p:grpSpPr>
      <p:sp>
        <p:nvSpPr>
          <p:cNvPr id="1194" name="Google Shape;1194;p87"/>
          <p:cNvSpPr txBox="1">
            <a:spLocks noGrp="1"/>
          </p:cNvSpPr>
          <p:nvPr>
            <p:ph type="title"/>
          </p:nvPr>
        </p:nvSpPr>
        <p:spPr>
          <a:xfrm>
            <a:off x="2070275" y="1887125"/>
            <a:ext cx="6988200" cy="6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KR"/>
              <a:t>데이터 수치에 의한 기술통계학</a:t>
            </a:r>
            <a:endParaRPr/>
          </a:p>
        </p:txBody>
      </p:sp>
      <p:sp>
        <p:nvSpPr>
          <p:cNvPr id="1195" name="Google Shape;1195;p87"/>
          <p:cNvSpPr txBox="1">
            <a:spLocks noGrp="1"/>
          </p:cNvSpPr>
          <p:nvPr>
            <p:ph type="subTitle" idx="1"/>
          </p:nvPr>
        </p:nvSpPr>
        <p:spPr>
          <a:xfrm>
            <a:off x="1915925" y="4028225"/>
            <a:ext cx="5433300" cy="981300"/>
          </a:xfrm>
          <a:prstGeom prst="rect">
            <a:avLst/>
          </a:prstGeom>
        </p:spPr>
        <p:txBody>
          <a:bodyPr spcFirstLastPara="1" wrap="square" lIns="91425" tIns="45700" rIns="91425" bIns="45700" anchor="t" anchorCtr="0">
            <a:normAutofit/>
          </a:bodyPr>
          <a:lstStyle/>
          <a:p>
            <a:pPr marL="685728" lvl="1" indent="-228575" algn="l" rtl="0">
              <a:lnSpc>
                <a:spcPct val="150000"/>
              </a:lnSpc>
              <a:spcBef>
                <a:spcPts val="500"/>
              </a:spcBef>
              <a:spcAft>
                <a:spcPts val="0"/>
              </a:spcAft>
              <a:buSzPts val="1600"/>
              <a:buFont typeface="Malgun Gothic"/>
              <a:buChar char="•"/>
            </a:pPr>
            <a:r>
              <a:rPr lang="ko-KR"/>
              <a:t>양적 데이터에 대해 분포의 특징을 수치로 요약</a:t>
            </a:r>
            <a:endParaRPr/>
          </a:p>
        </p:txBody>
      </p:sp>
      <p:pic>
        <p:nvPicPr>
          <p:cNvPr id="1196" name="Google Shape;1196;p87"/>
          <p:cNvPicPr preferRelativeResize="0"/>
          <p:nvPr/>
        </p:nvPicPr>
        <p:blipFill>
          <a:blip r:embed="rId3">
            <a:alphaModFix/>
          </a:blip>
          <a:stretch>
            <a:fillRect/>
          </a:stretch>
        </p:blipFill>
        <p:spPr>
          <a:xfrm>
            <a:off x="4154100" y="5412986"/>
            <a:ext cx="835800" cy="757888"/>
          </a:xfrm>
          <a:prstGeom prst="rect">
            <a:avLst/>
          </a:prstGeom>
          <a:noFill/>
          <a:ln>
            <a:noFill/>
          </a:ln>
        </p:spPr>
      </p:pic>
      <p:sp>
        <p:nvSpPr>
          <p:cNvPr id="1197" name="Google Shape;1197;p87"/>
          <p:cNvSpPr txBox="1"/>
          <p:nvPr/>
        </p:nvSpPr>
        <p:spPr>
          <a:xfrm>
            <a:off x="870775" y="969625"/>
            <a:ext cx="7845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KR" sz="8000">
                <a:solidFill>
                  <a:schemeClr val="lt1"/>
                </a:solidFill>
              </a:rPr>
              <a:t>7</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8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강의 개요</a:t>
            </a:r>
            <a:endParaRPr/>
          </a:p>
        </p:txBody>
      </p:sp>
      <p:sp>
        <p:nvSpPr>
          <p:cNvPr id="1203" name="Google Shape;1203;p8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None/>
            </a:pPr>
            <a:r>
              <a:rPr lang="ko-KR"/>
              <a:t>7. 데이터 수치에 의한 기술통계학</a:t>
            </a:r>
            <a:endParaRPr/>
          </a:p>
        </p:txBody>
      </p:sp>
      <p:sp>
        <p:nvSpPr>
          <p:cNvPr id="1204" name="Google Shape;1204;p8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88</a:t>
            </a:fld>
            <a:endParaRPr/>
          </a:p>
        </p:txBody>
      </p:sp>
      <p:sp>
        <p:nvSpPr>
          <p:cNvPr id="1205" name="Google Shape;1205;p88"/>
          <p:cNvSpPr txBox="1">
            <a:spLocks noGrp="1"/>
          </p:cNvSpPr>
          <p:nvPr>
            <p:ph type="body" idx="4294967295"/>
          </p:nvPr>
        </p:nvSpPr>
        <p:spPr>
          <a:xfrm>
            <a:off x="315300" y="1110000"/>
            <a:ext cx="8513400" cy="4915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지난 강의에서는 필요한 정보를 얻기 위해 조사된 데이터를 어떻게 정리하고 그래프로 어떻게 표현할 것인가를 살펴보았다.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데이터를 그래프로 표현하면, 데이터가 어느 값을 중심으로 얼마나 집중되어 있는지, 빈도가 가장 많은 값은 어느 값인지, 다른 데이터와 비교할 때 특이한 데이터가 없는지를 알 수 있다.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따라서, 작성된 그래프는 수치요약 결과와 함께 제공될 때 매우 유용하게 사용될 수 있다.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b="1">
                <a:latin typeface="Malgun Gothic"/>
                <a:ea typeface="Malgun Gothic"/>
                <a:cs typeface="Malgun Gothic"/>
                <a:sym typeface="Malgun Gothic"/>
              </a:rPr>
              <a:t>이 장에서는 양적 데이터에 대해 분포의 특징을 어떻게 수치로 요약할 것인가에 대해서 알아본다.</a:t>
            </a:r>
            <a:endParaRPr b="1">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수치에 의한 기술 통계학</a:t>
            </a:r>
            <a:endParaRPr>
              <a:latin typeface="Malgun Gothic"/>
              <a:ea typeface="Malgun Gothic"/>
              <a:cs typeface="Malgun Gothic"/>
              <a:sym typeface="Malgun Gothic"/>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8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 중심위치 측정</a:t>
            </a:r>
            <a:endParaRPr/>
          </a:p>
        </p:txBody>
      </p:sp>
      <p:sp>
        <p:nvSpPr>
          <p:cNvPr id="1211" name="Google Shape;1211;p8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212" name="Google Shape;1212;p8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89</a:t>
            </a:fld>
            <a:endParaRPr/>
          </a:p>
        </p:txBody>
      </p:sp>
      <p:sp>
        <p:nvSpPr>
          <p:cNvPr id="1213" name="Google Shape;1213;p89"/>
          <p:cNvSpPr txBox="1">
            <a:spLocks noGrp="1"/>
          </p:cNvSpPr>
          <p:nvPr>
            <p:ph type="body" idx="4294967295"/>
          </p:nvPr>
        </p:nvSpPr>
        <p:spPr>
          <a:xfrm>
            <a:off x="315300" y="1110000"/>
            <a:ext cx="8513400" cy="49158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데이터의 중심위치는 통계량(statistics)을 통해 수치로 표현</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통계량(statistics): 표본 데이터에서 구한 평균, 중앙값 등</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모수(parameter): 전체 모집단 데이터에서 구한 평균, 중앙값</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모집단의 중심위치를 나타내는 대표적인 모수는 모평균</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모평균은 모집단의 평균값으로 모집단의 일부인 표본 데이터에서 구한 평균을 이용해 </a:t>
            </a:r>
            <a:r>
              <a:rPr lang="ko-KR" b="1">
                <a:latin typeface="Malgun Gothic"/>
                <a:ea typeface="Malgun Gothic"/>
                <a:cs typeface="Malgun Gothic"/>
                <a:sym typeface="Malgun Gothic"/>
              </a:rPr>
              <a:t>추정</a:t>
            </a:r>
            <a:r>
              <a:rPr lang="ko-KR">
                <a:latin typeface="Malgun Gothic"/>
                <a:ea typeface="Malgun Gothic"/>
                <a:cs typeface="Malgun Gothic"/>
                <a:sym typeface="Malgun Gothic"/>
              </a:rPr>
              <a:t>한다.</a:t>
            </a:r>
            <a:endParaRPr>
              <a:latin typeface="Malgun Gothic"/>
              <a:ea typeface="Malgun Gothic"/>
              <a:cs typeface="Malgun Gothic"/>
              <a:sym typeface="Malgu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데이터과학이란?</a:t>
            </a:r>
            <a:endParaRPr/>
          </a:p>
        </p:txBody>
      </p:sp>
      <p:sp>
        <p:nvSpPr>
          <p:cNvPr id="112" name="Google Shape;112;p1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457200" lvl="0" indent="0" algn="r" rtl="0">
              <a:spcBef>
                <a:spcPts val="1000"/>
              </a:spcBef>
              <a:spcAft>
                <a:spcPts val="0"/>
              </a:spcAft>
              <a:buNone/>
            </a:pPr>
            <a:r>
              <a:rPr lang="ko-KR"/>
              <a:t>1. 데이터과학이란?</a:t>
            </a:r>
            <a:endParaRPr/>
          </a:p>
        </p:txBody>
      </p:sp>
      <p:sp>
        <p:nvSpPr>
          <p:cNvPr id="113" name="Google Shape;113;p1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a:t>
            </a:fld>
            <a:endParaRPr/>
          </a:p>
        </p:txBody>
      </p:sp>
      <p:sp>
        <p:nvSpPr>
          <p:cNvPr id="114" name="Google Shape;114;p16"/>
          <p:cNvSpPr txBox="1">
            <a:spLocks noGrp="1"/>
          </p:cNvSpPr>
          <p:nvPr>
            <p:ph type="body" idx="4294967295"/>
          </p:nvPr>
        </p:nvSpPr>
        <p:spPr>
          <a:xfrm>
            <a:off x="315300" y="1110000"/>
            <a:ext cx="8513400" cy="10287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빅 데이터를 효율적으로 수집, 분석해 불확실한 현실 상황에 응용</a:t>
            </a:r>
            <a:endParaRPr>
              <a:latin typeface="Malgun Gothic"/>
              <a:ea typeface="Malgun Gothic"/>
              <a:cs typeface="Malgun Gothic"/>
              <a:sym typeface="Malgun Gothic"/>
            </a:endParaRPr>
          </a:p>
          <a:p>
            <a:pPr marL="914400" lvl="0" indent="0" algn="l" rtl="0">
              <a:lnSpc>
                <a:spcPct val="115000"/>
              </a:lnSpc>
              <a:spcBef>
                <a:spcPts val="1000"/>
              </a:spcBef>
              <a:spcAft>
                <a:spcPts val="0"/>
              </a:spcAft>
              <a:buNone/>
            </a:pPr>
            <a:r>
              <a:rPr lang="ko-KR">
                <a:latin typeface="Malgun Gothic"/>
                <a:ea typeface="Malgun Gothic"/>
                <a:cs typeface="Malgun Gothic"/>
                <a:sym typeface="Malgun Gothic"/>
              </a:rPr>
              <a:t>⇨ </a:t>
            </a:r>
            <a:r>
              <a:rPr lang="ko-KR" b="1">
                <a:latin typeface="Malgun Gothic"/>
                <a:ea typeface="Malgun Gothic"/>
                <a:cs typeface="Malgun Gothic"/>
                <a:sym typeface="Malgun Gothic"/>
              </a:rPr>
              <a:t>데이터과학(Data Science)은 여러 학문의 융합</a:t>
            </a:r>
            <a:endParaRPr b="1">
              <a:latin typeface="Malgun Gothic"/>
              <a:ea typeface="Malgun Gothic"/>
              <a:cs typeface="Malgun Gothic"/>
              <a:sym typeface="Malgun Gothic"/>
            </a:endParaRPr>
          </a:p>
        </p:txBody>
      </p:sp>
      <p:sp>
        <p:nvSpPr>
          <p:cNvPr id="115" name="Google Shape;115;p16"/>
          <p:cNvSpPr/>
          <p:nvPr/>
        </p:nvSpPr>
        <p:spPr>
          <a:xfrm>
            <a:off x="4184374" y="2676775"/>
            <a:ext cx="1526700" cy="1501800"/>
          </a:xfrm>
          <a:prstGeom prst="ellipse">
            <a:avLst/>
          </a:prstGeom>
          <a:solidFill>
            <a:srgbClr val="A6FFFF">
              <a:alpha val="34900"/>
            </a:srgbClr>
          </a:solidFill>
          <a:ln w="28575" cap="flat" cmpd="sng">
            <a:solidFill>
              <a:schemeClr val="dk1"/>
            </a:solidFill>
            <a:prstDash val="solid"/>
            <a:miter lim="8000"/>
            <a:headEnd type="none" w="sm" len="sm"/>
            <a:tailEnd type="none" w="sm" len="sm"/>
          </a:ln>
          <a:effectLst>
            <a:outerShdw blurRad="57150" dist="19050" dir="5400000" algn="bl" rotWithShape="0">
              <a:srgbClr val="000000">
                <a:alpha val="49410"/>
              </a:srgbClr>
            </a:outerShdw>
          </a:effectLst>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ko-KR" i="0" u="none" strike="noStrike" cap="none">
                <a:solidFill>
                  <a:srgbClr val="000000"/>
                </a:solidFill>
                <a:latin typeface="Malgun Gothic"/>
                <a:ea typeface="Malgun Gothic"/>
                <a:cs typeface="Malgun Gothic"/>
                <a:sym typeface="Malgun Gothic"/>
              </a:rPr>
              <a:t>통계학</a:t>
            </a:r>
            <a:endParaRPr i="0" u="none" strike="noStrike" cap="none">
              <a:solidFill>
                <a:srgbClr val="000000"/>
              </a:solidFill>
              <a:latin typeface="Malgun Gothic"/>
              <a:ea typeface="Malgun Gothic"/>
              <a:cs typeface="Malgun Gothic"/>
              <a:sym typeface="Malgun Gothic"/>
            </a:endParaRPr>
          </a:p>
        </p:txBody>
      </p:sp>
      <p:sp>
        <p:nvSpPr>
          <p:cNvPr id="116" name="Google Shape;116;p16"/>
          <p:cNvSpPr/>
          <p:nvPr/>
        </p:nvSpPr>
        <p:spPr>
          <a:xfrm>
            <a:off x="3555575" y="3731259"/>
            <a:ext cx="1526700" cy="1501800"/>
          </a:xfrm>
          <a:prstGeom prst="ellipse">
            <a:avLst/>
          </a:prstGeom>
          <a:solidFill>
            <a:srgbClr val="A6FFFF">
              <a:alpha val="34900"/>
            </a:srgbClr>
          </a:solidFill>
          <a:ln w="28575" cap="flat" cmpd="sng">
            <a:solidFill>
              <a:schemeClr val="dk1"/>
            </a:solidFill>
            <a:prstDash val="solid"/>
            <a:miter lim="8000"/>
            <a:headEnd type="none" w="sm" len="sm"/>
            <a:tailEnd type="none" w="sm" len="sm"/>
          </a:ln>
          <a:effectLst>
            <a:outerShdw blurRad="57150" dist="19050" dir="5400000" algn="bl" rotWithShape="0">
              <a:srgbClr val="000000">
                <a:alpha val="49410"/>
              </a:srgbClr>
            </a:outerShdw>
          </a:effectLst>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ko-KR" i="0" u="none" strike="noStrike" cap="none">
                <a:solidFill>
                  <a:srgbClr val="000000"/>
                </a:solidFill>
                <a:latin typeface="Malgun Gothic"/>
                <a:ea typeface="Malgun Gothic"/>
                <a:cs typeface="Malgun Gothic"/>
                <a:sym typeface="Malgun Gothic"/>
              </a:rPr>
              <a:t>수학</a:t>
            </a:r>
            <a:endParaRPr i="0" u="none" strike="noStrike" cap="none">
              <a:solidFill>
                <a:srgbClr val="000000"/>
              </a:solidFill>
              <a:latin typeface="Malgun Gothic"/>
              <a:ea typeface="Malgun Gothic"/>
              <a:cs typeface="Malgun Gothic"/>
              <a:sym typeface="Malgun Gothic"/>
            </a:endParaRPr>
          </a:p>
        </p:txBody>
      </p:sp>
      <p:sp>
        <p:nvSpPr>
          <p:cNvPr id="117" name="Google Shape;117;p16"/>
          <p:cNvSpPr txBox="1"/>
          <p:nvPr/>
        </p:nvSpPr>
        <p:spPr>
          <a:xfrm>
            <a:off x="6573550" y="2221750"/>
            <a:ext cx="1998300" cy="3709800"/>
          </a:xfrm>
          <a:prstGeom prst="rect">
            <a:avLst/>
          </a:prstGeom>
          <a:noFill/>
          <a:ln>
            <a:noFill/>
          </a:ln>
        </p:spPr>
        <p:txBody>
          <a:bodyPr spcFirstLastPara="1" wrap="square" lIns="68550" tIns="34275" rIns="68550" bIns="34275" anchor="t" anchorCtr="0">
            <a:noAutofit/>
          </a:bodyPr>
          <a:lstStyle/>
          <a:p>
            <a:pPr marL="457200" lvl="0" indent="-311150" algn="l" rtl="0">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패턴인식</a:t>
            </a:r>
            <a:endParaRPr sz="1300">
              <a:solidFill>
                <a:schemeClr val="dk1"/>
              </a:solidFill>
              <a:latin typeface="Malgun Gothic"/>
              <a:ea typeface="Malgun Gothic"/>
              <a:cs typeface="Malgun Gothic"/>
              <a:sym typeface="Malgun Gothic"/>
            </a:endParaRPr>
          </a:p>
          <a:p>
            <a:pPr marL="457200" lvl="0" indent="-311150" algn="l" rtl="0">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인공지능</a:t>
            </a:r>
            <a:endParaRPr sz="1300">
              <a:solidFill>
                <a:schemeClr val="dk1"/>
              </a:solidFill>
              <a:latin typeface="Malgun Gothic"/>
              <a:ea typeface="Malgun Gothic"/>
              <a:cs typeface="Malgun Gothic"/>
              <a:sym typeface="Malgun Gothic"/>
            </a:endParaRPr>
          </a:p>
          <a:p>
            <a:pPr marL="457200" lvl="0" indent="-311150" algn="l" rtl="0">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기계학습</a:t>
            </a:r>
            <a:endParaRPr sz="1300">
              <a:solidFill>
                <a:schemeClr val="dk1"/>
              </a:solidFill>
              <a:latin typeface="Malgun Gothic"/>
              <a:ea typeface="Malgun Gothic"/>
              <a:cs typeface="Malgun Gothic"/>
              <a:sym typeface="Malgun Gothic"/>
            </a:endParaRPr>
          </a:p>
          <a:p>
            <a:pPr marL="457200" marR="0" lvl="0" indent="0" algn="l" rtl="0">
              <a:lnSpc>
                <a:spcPct val="100000"/>
              </a:lnSpc>
              <a:spcBef>
                <a:spcPts val="0"/>
              </a:spcBef>
              <a:spcAft>
                <a:spcPts val="0"/>
              </a:spcAft>
              <a:buNone/>
            </a:pPr>
            <a:endParaRPr sz="1300">
              <a:solidFill>
                <a:schemeClr val="dk1"/>
              </a:solidFill>
              <a:latin typeface="Malgun Gothic"/>
              <a:ea typeface="Malgun Gothic"/>
              <a:cs typeface="Malgun Gothic"/>
              <a:sym typeface="Malgun Gothic"/>
            </a:endParaRPr>
          </a:p>
          <a:p>
            <a:pPr marL="457200" marR="0" lvl="0" indent="-311150" algn="l" rtl="0">
              <a:lnSpc>
                <a:spcPct val="100000"/>
              </a:lnSpc>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표본론</a:t>
            </a:r>
            <a:endParaRPr sz="1300">
              <a:solidFill>
                <a:schemeClr val="dk1"/>
              </a:solidFill>
              <a:latin typeface="Malgun Gothic"/>
              <a:ea typeface="Malgun Gothic"/>
              <a:cs typeface="Malgun Gothic"/>
              <a:sym typeface="Malgun Gothic"/>
            </a:endParaRPr>
          </a:p>
          <a:p>
            <a:pPr marL="457200" marR="0" lvl="0" indent="-311150" algn="l" rtl="0">
              <a:lnSpc>
                <a:spcPct val="100000"/>
              </a:lnSpc>
              <a:spcBef>
                <a:spcPts val="0"/>
              </a:spcBef>
              <a:spcAft>
                <a:spcPts val="0"/>
              </a:spcAft>
              <a:buClr>
                <a:schemeClr val="dk1"/>
              </a:buClr>
              <a:buSzPts val="1300"/>
              <a:buFont typeface="Malgun Gothic"/>
              <a:buChar char="●"/>
            </a:pPr>
            <a:r>
              <a:rPr lang="ko-KR" sz="1300" i="0" u="none" strike="noStrike" cap="none">
                <a:solidFill>
                  <a:schemeClr val="dk1"/>
                </a:solidFill>
                <a:latin typeface="Malgun Gothic"/>
                <a:ea typeface="Malgun Gothic"/>
                <a:cs typeface="Malgun Gothic"/>
                <a:sym typeface="Malgun Gothic"/>
              </a:rPr>
              <a:t>추정,</a:t>
            </a:r>
            <a:r>
              <a:rPr lang="ko-KR" sz="1300">
                <a:solidFill>
                  <a:schemeClr val="dk1"/>
                </a:solidFill>
                <a:latin typeface="Malgun Gothic"/>
                <a:ea typeface="Malgun Gothic"/>
                <a:cs typeface="Malgun Gothic"/>
                <a:sym typeface="Malgun Gothic"/>
              </a:rPr>
              <a:t> </a:t>
            </a:r>
            <a:r>
              <a:rPr lang="ko-KR" sz="1300" i="0" u="none" strike="noStrike" cap="none">
                <a:solidFill>
                  <a:schemeClr val="dk1"/>
                </a:solidFill>
                <a:latin typeface="Malgun Gothic"/>
                <a:ea typeface="Malgun Gothic"/>
                <a:cs typeface="Malgun Gothic"/>
                <a:sym typeface="Malgun Gothic"/>
              </a:rPr>
              <a:t>검정</a:t>
            </a:r>
            <a:endParaRPr sz="1300" i="0" u="none" strike="noStrike" cap="none">
              <a:solidFill>
                <a:schemeClr val="dk1"/>
              </a:solidFill>
              <a:latin typeface="Malgun Gothic"/>
              <a:ea typeface="Malgun Gothic"/>
              <a:cs typeface="Malgun Gothic"/>
              <a:sym typeface="Malgun Gothic"/>
            </a:endParaRPr>
          </a:p>
          <a:p>
            <a:pPr marL="457200" marR="0" lvl="0" indent="-311150" algn="l" rtl="0">
              <a:lnSpc>
                <a:spcPct val="100000"/>
              </a:lnSpc>
              <a:spcBef>
                <a:spcPts val="0"/>
              </a:spcBef>
              <a:spcAft>
                <a:spcPts val="0"/>
              </a:spcAft>
              <a:buClr>
                <a:schemeClr val="dk1"/>
              </a:buClr>
              <a:buSzPts val="1300"/>
              <a:buFont typeface="Malgun Gothic"/>
              <a:buChar char="●"/>
            </a:pPr>
            <a:r>
              <a:rPr lang="ko-KR" sz="1300" i="0" u="none" strike="noStrike" cap="none">
                <a:solidFill>
                  <a:schemeClr val="dk1"/>
                </a:solidFill>
                <a:latin typeface="Malgun Gothic"/>
                <a:ea typeface="Malgun Gothic"/>
                <a:cs typeface="Malgun Gothic"/>
                <a:sym typeface="Malgun Gothic"/>
              </a:rPr>
              <a:t>다변량분석</a:t>
            </a:r>
            <a:endParaRPr sz="1300">
              <a:solidFill>
                <a:schemeClr val="dk1"/>
              </a:solidFill>
              <a:latin typeface="Malgun Gothic"/>
              <a:ea typeface="Malgun Gothic"/>
              <a:cs typeface="Malgun Gothic"/>
              <a:sym typeface="Malgun Gothic"/>
            </a:endParaRPr>
          </a:p>
          <a:p>
            <a:pPr marL="457200" lvl="0" indent="0" algn="l" rtl="0">
              <a:spcBef>
                <a:spcPts val="0"/>
              </a:spcBef>
              <a:spcAft>
                <a:spcPts val="0"/>
              </a:spcAft>
              <a:buNone/>
            </a:pPr>
            <a:endParaRPr sz="1300">
              <a:solidFill>
                <a:schemeClr val="dk1"/>
              </a:solidFill>
              <a:latin typeface="Malgun Gothic"/>
              <a:ea typeface="Malgun Gothic"/>
              <a:cs typeface="Malgun Gothic"/>
              <a:sym typeface="Malgun Gothic"/>
            </a:endParaRPr>
          </a:p>
          <a:p>
            <a:pPr marL="457200" lvl="0" indent="-311150" algn="l" rtl="0">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정보검색</a:t>
            </a:r>
            <a:endParaRPr sz="1300">
              <a:solidFill>
                <a:schemeClr val="dk1"/>
              </a:solidFill>
              <a:latin typeface="Malgun Gothic"/>
              <a:ea typeface="Malgun Gothic"/>
              <a:cs typeface="Malgun Gothic"/>
              <a:sym typeface="Malgun Gothic"/>
            </a:endParaRPr>
          </a:p>
          <a:p>
            <a:pPr marL="457200" lvl="0" indent="-311150" algn="l" rtl="0">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데이터베이스</a:t>
            </a:r>
            <a:endParaRPr sz="1300">
              <a:solidFill>
                <a:schemeClr val="dk1"/>
              </a:solidFill>
              <a:latin typeface="Malgun Gothic"/>
              <a:ea typeface="Malgun Gothic"/>
              <a:cs typeface="Malgun Gothic"/>
              <a:sym typeface="Malgun Gothic"/>
            </a:endParaRPr>
          </a:p>
          <a:p>
            <a:pPr marL="457200" lvl="0" indent="-311150" algn="l" rtl="0">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분산컴퓨팅</a:t>
            </a:r>
            <a:endParaRPr sz="1300">
              <a:solidFill>
                <a:schemeClr val="dk1"/>
              </a:solidFill>
              <a:latin typeface="Malgun Gothic"/>
              <a:ea typeface="Malgun Gothic"/>
              <a:cs typeface="Malgun Gothic"/>
              <a:sym typeface="Malgun Gothic"/>
            </a:endParaRPr>
          </a:p>
          <a:p>
            <a:pPr marL="457200" lvl="0" indent="-311150" algn="l" rtl="0">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MIS</a:t>
            </a:r>
            <a:endParaRPr sz="1300">
              <a:solidFill>
                <a:schemeClr val="dk1"/>
              </a:solidFill>
              <a:latin typeface="Malgun Gothic"/>
              <a:ea typeface="Malgun Gothic"/>
              <a:cs typeface="Malgun Gothic"/>
              <a:sym typeface="Malgun Gothic"/>
            </a:endParaRPr>
          </a:p>
          <a:p>
            <a:pPr marL="457200" lvl="0" indent="0" algn="l" rtl="0">
              <a:spcBef>
                <a:spcPts val="0"/>
              </a:spcBef>
              <a:spcAft>
                <a:spcPts val="0"/>
              </a:spcAft>
              <a:buNone/>
            </a:pPr>
            <a:endParaRPr sz="1300">
              <a:solidFill>
                <a:schemeClr val="dk1"/>
              </a:solidFill>
              <a:latin typeface="Malgun Gothic"/>
              <a:ea typeface="Malgun Gothic"/>
              <a:cs typeface="Malgun Gothic"/>
              <a:sym typeface="Malgun Gothic"/>
            </a:endParaRPr>
          </a:p>
          <a:p>
            <a:pPr marL="457200" lvl="0" indent="-311150" algn="l" rtl="0">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최적화이론</a:t>
            </a:r>
            <a:endParaRPr sz="1300">
              <a:solidFill>
                <a:schemeClr val="dk1"/>
              </a:solidFill>
              <a:latin typeface="Malgun Gothic"/>
              <a:ea typeface="Malgun Gothic"/>
              <a:cs typeface="Malgun Gothic"/>
              <a:sym typeface="Malgun Gothic"/>
            </a:endParaRPr>
          </a:p>
          <a:p>
            <a:pPr marL="457200" lvl="0" indent="-311150" algn="l" rtl="0">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정보이론</a:t>
            </a:r>
            <a:endParaRPr sz="1300">
              <a:solidFill>
                <a:schemeClr val="dk1"/>
              </a:solidFill>
              <a:latin typeface="Malgun Gothic"/>
              <a:ea typeface="Malgun Gothic"/>
              <a:cs typeface="Malgun Gothic"/>
              <a:sym typeface="Malgun Gothic"/>
            </a:endParaRPr>
          </a:p>
          <a:p>
            <a:pPr marL="457200" lvl="0" indent="-311150" algn="l" rtl="0">
              <a:spcBef>
                <a:spcPts val="0"/>
              </a:spcBef>
              <a:spcAft>
                <a:spcPts val="0"/>
              </a:spcAft>
              <a:buClr>
                <a:schemeClr val="dk1"/>
              </a:buClr>
              <a:buSzPts val="1300"/>
              <a:buFont typeface="Malgun Gothic"/>
              <a:buChar char="●"/>
            </a:pPr>
            <a:r>
              <a:rPr lang="ko-KR" sz="1300">
                <a:solidFill>
                  <a:schemeClr val="dk1"/>
                </a:solidFill>
                <a:latin typeface="Malgun Gothic"/>
                <a:ea typeface="Malgun Gothic"/>
                <a:cs typeface="Malgun Gothic"/>
                <a:sym typeface="Malgun Gothic"/>
              </a:rPr>
              <a:t>유전이론</a:t>
            </a:r>
            <a:endParaRPr sz="1300">
              <a:solidFill>
                <a:schemeClr val="dk1"/>
              </a:solidFill>
              <a:latin typeface="Malgun Gothic"/>
              <a:ea typeface="Malgun Gothic"/>
              <a:cs typeface="Malgun Gothic"/>
              <a:sym typeface="Malgun Gothic"/>
            </a:endParaRPr>
          </a:p>
        </p:txBody>
      </p:sp>
      <p:sp>
        <p:nvSpPr>
          <p:cNvPr id="118" name="Google Shape;118;p16"/>
          <p:cNvSpPr/>
          <p:nvPr/>
        </p:nvSpPr>
        <p:spPr>
          <a:xfrm>
            <a:off x="4879352" y="3705245"/>
            <a:ext cx="1526700" cy="1501800"/>
          </a:xfrm>
          <a:prstGeom prst="ellipse">
            <a:avLst/>
          </a:prstGeom>
          <a:solidFill>
            <a:srgbClr val="A6FFFF">
              <a:alpha val="34900"/>
            </a:srgbClr>
          </a:solidFill>
          <a:ln w="28575" cap="flat" cmpd="sng">
            <a:solidFill>
              <a:schemeClr val="dk1"/>
            </a:solidFill>
            <a:prstDash val="solid"/>
            <a:miter lim="8000"/>
            <a:headEnd type="none" w="sm" len="sm"/>
            <a:tailEnd type="none" w="sm" len="sm"/>
          </a:ln>
          <a:effectLst>
            <a:outerShdw blurRad="57150" dist="19050" dir="5400000" algn="bl" rotWithShape="0">
              <a:srgbClr val="000000">
                <a:alpha val="49410"/>
              </a:srgbClr>
            </a:outerShdw>
          </a:effectLst>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ko-KR" i="0" u="none" strike="noStrike" cap="none">
                <a:solidFill>
                  <a:srgbClr val="000000"/>
                </a:solidFill>
                <a:latin typeface="Malgun Gothic"/>
                <a:ea typeface="Malgun Gothic"/>
                <a:cs typeface="Malgun Gothic"/>
                <a:sym typeface="Malgun Gothic"/>
              </a:rPr>
              <a:t>컴퓨터과학</a:t>
            </a:r>
            <a:endParaRPr i="0" u="none" strike="noStrike" cap="none">
              <a:solidFill>
                <a:srgbClr val="000000"/>
              </a:solidFill>
              <a:latin typeface="Malgun Gothic"/>
              <a:ea typeface="Malgun Gothic"/>
              <a:cs typeface="Malgun Gothic"/>
              <a:sym typeface="Malgun Gothic"/>
            </a:endParaRPr>
          </a:p>
        </p:txBody>
      </p:sp>
      <p:sp>
        <p:nvSpPr>
          <p:cNvPr id="119" name="Google Shape;119;p16"/>
          <p:cNvSpPr/>
          <p:nvPr/>
        </p:nvSpPr>
        <p:spPr>
          <a:xfrm>
            <a:off x="4124267" y="3847714"/>
            <a:ext cx="1725493" cy="409811"/>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lt1"/>
                </a:solidFill>
                <a:latin typeface="Malgun Gothic"/>
              </a:rPr>
              <a:t>데이터과학</a:t>
            </a:r>
          </a:p>
        </p:txBody>
      </p:sp>
      <p:pic>
        <p:nvPicPr>
          <p:cNvPr id="120" name="Google Shape;120;p16"/>
          <p:cNvPicPr preferRelativeResize="0"/>
          <p:nvPr/>
        </p:nvPicPr>
        <p:blipFill>
          <a:blip r:embed="rId3">
            <a:alphaModFix/>
          </a:blip>
          <a:stretch>
            <a:fillRect/>
          </a:stretch>
        </p:blipFill>
        <p:spPr>
          <a:xfrm>
            <a:off x="501175" y="2589825"/>
            <a:ext cx="2730175" cy="27301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90"/>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평균값</a:t>
            </a:r>
            <a:endParaRPr/>
          </a:p>
        </p:txBody>
      </p:sp>
      <p:sp>
        <p:nvSpPr>
          <p:cNvPr id="1219" name="Google Shape;1219;p90"/>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220" name="Google Shape;1220;p90"/>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90</a:t>
            </a:fld>
            <a:endParaRPr/>
          </a:p>
        </p:txBody>
      </p:sp>
      <p:sp>
        <p:nvSpPr>
          <p:cNvPr id="1221" name="Google Shape;1221;p90"/>
          <p:cNvSpPr txBox="1">
            <a:spLocks noGrp="1"/>
          </p:cNvSpPr>
          <p:nvPr>
            <p:ph type="body" idx="4294967295"/>
          </p:nvPr>
        </p:nvSpPr>
        <p:spPr>
          <a:xfrm>
            <a:off x="315300" y="1110000"/>
            <a:ext cx="8513400" cy="1602900"/>
          </a:xfrm>
          <a:prstGeom prst="rect">
            <a:avLst/>
          </a:prstGeom>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중심위치 측정방법 중, 가장 일반적으로 쓰이는 평균은 산술평균</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조사된 모든 데이터의 총합을 표본의 크기로 나누어 구한다.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평균</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데이터의 총합을 표본의 크기로 나눈 값 </a:t>
            </a:r>
            <a:endParaRPr>
              <a:latin typeface="Malgun Gothic"/>
              <a:ea typeface="Malgun Gothic"/>
              <a:cs typeface="Malgun Gothic"/>
              <a:sym typeface="Malgun Gothic"/>
            </a:endParaRPr>
          </a:p>
        </p:txBody>
      </p:sp>
      <p:pic>
        <p:nvPicPr>
          <p:cNvPr id="1222" name="Google Shape;1222;p90" descr="{&quot;id&quot;:&quot;116&quot;,&quot;font&quot;:{&quot;family&quot;:&quot;Arial&quot;,&quot;size&quot;:20.5,&quot;color&quot;:&quot;#000000&quot;},&quot;aid&quot;:null,&quot;backgroundColorModified&quot;:false,&quot;code&quot;:&quot;$$\\overline{x}=\\dfrac{\\displaystyle\\sum_{i=1}^{n}x_{i}}{n}$$&quot;,&quot;backgroundColor&quot;:&quot;#FFFFFF&quot;,&quot;type&quot;:&quot;$$&quot;,&quot;ts&quot;:1683005197920,&quot;cs&quot;:&quot;mzvWT4XEnQaCovHxRH78VQ==&quot;,&quot;size&quot;:{&quot;width&quot;:151.69285485564302,&quot;height&quot;:124.49079999999996}}"/>
          <p:cNvPicPr preferRelativeResize="0"/>
          <p:nvPr/>
        </p:nvPicPr>
        <p:blipFill>
          <a:blip r:embed="rId3">
            <a:alphaModFix/>
          </a:blip>
          <a:stretch>
            <a:fillRect/>
          </a:stretch>
        </p:blipFill>
        <p:spPr>
          <a:xfrm>
            <a:off x="3657201" y="2750588"/>
            <a:ext cx="1444874" cy="1185775"/>
          </a:xfrm>
          <a:prstGeom prst="rect">
            <a:avLst/>
          </a:prstGeom>
          <a:noFill/>
          <a:ln>
            <a:noFill/>
          </a:ln>
        </p:spPr>
      </p:pic>
      <p:sp>
        <p:nvSpPr>
          <p:cNvPr id="1223" name="Google Shape;1223;p90"/>
          <p:cNvSpPr txBox="1"/>
          <p:nvPr/>
        </p:nvSpPr>
        <p:spPr>
          <a:xfrm>
            <a:off x="464925" y="4103175"/>
            <a:ext cx="78948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sz="1700">
                <a:latin typeface="Malgun Gothic"/>
                <a:ea typeface="Malgun Gothic"/>
                <a:cs typeface="Malgun Gothic"/>
                <a:sym typeface="Malgun Gothic"/>
              </a:rPr>
              <a:t>[예제 1] 다음으로 부터 평균을 구하여라.</a:t>
            </a:r>
            <a:endParaRPr sz="1700">
              <a:latin typeface="Malgun Gothic"/>
              <a:ea typeface="Malgun Gothic"/>
              <a:cs typeface="Malgun Gothic"/>
              <a:sym typeface="Malgun Gothic"/>
            </a:endParaRPr>
          </a:p>
          <a:p>
            <a:pPr marL="0" lvl="0" indent="0" algn="l" rtl="0">
              <a:spcBef>
                <a:spcPts val="0"/>
              </a:spcBef>
              <a:spcAft>
                <a:spcPts val="0"/>
              </a:spcAft>
              <a:buNone/>
            </a:pPr>
            <a:r>
              <a:rPr lang="ko-KR" sz="1700">
                <a:latin typeface="Malgun Gothic"/>
                <a:ea typeface="Malgun Gothic"/>
                <a:cs typeface="Malgun Gothic"/>
                <a:sym typeface="Malgun Gothic"/>
              </a:rPr>
              <a:t>2, 3, 0, 2, 1, 0, 3, 0, 1, 4</a:t>
            </a:r>
            <a:endParaRPr sz="1700">
              <a:latin typeface="Malgun Gothic"/>
              <a:ea typeface="Malgun Gothic"/>
              <a:cs typeface="Malgun Gothic"/>
              <a:sym typeface="Malgun Gothic"/>
            </a:endParaRPr>
          </a:p>
          <a:p>
            <a:pPr marL="0" lvl="0" indent="0" algn="l" rtl="0">
              <a:spcBef>
                <a:spcPts val="0"/>
              </a:spcBef>
              <a:spcAft>
                <a:spcPts val="0"/>
              </a:spcAft>
              <a:buNone/>
            </a:pPr>
            <a:endParaRPr sz="1700">
              <a:latin typeface="Malgun Gothic"/>
              <a:ea typeface="Malgun Gothic"/>
              <a:cs typeface="Malgun Gothic"/>
              <a:sym typeface="Malgun Gothic"/>
            </a:endParaRPr>
          </a:p>
          <a:p>
            <a:pPr marL="0" lvl="0" indent="0" algn="l" rtl="0">
              <a:spcBef>
                <a:spcPts val="0"/>
              </a:spcBef>
              <a:spcAft>
                <a:spcPts val="0"/>
              </a:spcAft>
              <a:buNone/>
            </a:pPr>
            <a:r>
              <a:rPr lang="ko-KR" sz="1700">
                <a:latin typeface="Malgun Gothic"/>
                <a:ea typeface="Malgun Gothic"/>
                <a:cs typeface="Malgun Gothic"/>
                <a:sym typeface="Malgun Gothic"/>
              </a:rPr>
              <a:t>[예제 2] 어느 소아과 병원의 주별 내원 환자수는 1283, 1002, 941, 768, 295명 이었다. 주당 평균 내원 환자수는 얼마인가?</a:t>
            </a:r>
            <a:endParaRPr sz="1700">
              <a:latin typeface="Malgun Gothic"/>
              <a:ea typeface="Malgun Gothic"/>
              <a:cs typeface="Malgun Gothic"/>
              <a:sym typeface="Malgun Gothic"/>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91"/>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평균값 vs 중앙값</a:t>
            </a:r>
            <a:endParaRPr/>
          </a:p>
        </p:txBody>
      </p:sp>
      <p:sp>
        <p:nvSpPr>
          <p:cNvPr id="1229" name="Google Shape;1229;p91"/>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230" name="Google Shape;1230;p91"/>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91</a:t>
            </a:fld>
            <a:endParaRPr/>
          </a:p>
        </p:txBody>
      </p:sp>
      <p:sp>
        <p:nvSpPr>
          <p:cNvPr id="1231" name="Google Shape;1231;p91"/>
          <p:cNvSpPr txBox="1">
            <a:spLocks noGrp="1"/>
          </p:cNvSpPr>
          <p:nvPr>
            <p:ph type="body" idx="4294967295"/>
          </p:nvPr>
        </p:nvSpPr>
        <p:spPr>
          <a:xfrm>
            <a:off x="315300" y="1110000"/>
            <a:ext cx="8513400" cy="792300"/>
          </a:xfrm>
          <a:prstGeom prst="rect">
            <a:avLst/>
          </a:prstGeom>
        </p:spPr>
        <p:txBody>
          <a:bodyPr spcFirstLastPara="1" wrap="square" lIns="91425" tIns="45700" rIns="91425" bIns="45700" anchor="t" anchorCtr="0">
            <a:normAutofit fontScale="92500" lnSpcReduction="2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평균의 특성상 큰 값이 존재하면 큰 값으로 기우는 경향이 있다. 이러한 경우, 중간값을 사용하는 것이 바람직 하다.  </a:t>
            </a:r>
            <a:endParaRPr>
              <a:latin typeface="Malgun Gothic"/>
              <a:ea typeface="Malgun Gothic"/>
              <a:cs typeface="Malgun Gothic"/>
              <a:sym typeface="Malgun Gothic"/>
            </a:endParaRPr>
          </a:p>
        </p:txBody>
      </p:sp>
      <p:sp>
        <p:nvSpPr>
          <p:cNvPr id="1232" name="Google Shape;1232;p91"/>
          <p:cNvSpPr txBox="1"/>
          <p:nvPr/>
        </p:nvSpPr>
        <p:spPr>
          <a:xfrm>
            <a:off x="388075" y="1934125"/>
            <a:ext cx="815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dirty="0">
                <a:latin typeface="Malgun Gothic"/>
                <a:ea typeface="Malgun Gothic"/>
                <a:cs typeface="Malgun Gothic"/>
                <a:sym typeface="Malgun Gothic"/>
              </a:rPr>
              <a:t>[예제 </a:t>
            </a:r>
            <a:r>
              <a:rPr lang="en-US" altLang="ko-KR" dirty="0">
                <a:latin typeface="Malgun Gothic"/>
                <a:ea typeface="Malgun Gothic"/>
                <a:cs typeface="Malgun Gothic"/>
                <a:sym typeface="Malgun Gothic"/>
              </a:rPr>
              <a:t>7</a:t>
            </a:r>
            <a:r>
              <a:rPr lang="ko-KR" dirty="0">
                <a:latin typeface="Malgun Gothic"/>
                <a:ea typeface="Malgun Gothic"/>
                <a:cs typeface="Malgun Gothic"/>
                <a:sym typeface="Malgun Gothic"/>
              </a:rPr>
              <a:t>-</a:t>
            </a:r>
            <a:r>
              <a:rPr lang="en-US" altLang="ko-KR" dirty="0">
                <a:latin typeface="Malgun Gothic"/>
                <a:ea typeface="Malgun Gothic"/>
                <a:cs typeface="Malgun Gothic"/>
                <a:sym typeface="Malgun Gothic"/>
              </a:rPr>
              <a:t>1</a:t>
            </a:r>
            <a:r>
              <a:rPr lang="ko-KR" dirty="0">
                <a:latin typeface="Malgun Gothic"/>
                <a:ea typeface="Malgun Gothic"/>
                <a:cs typeface="Malgun Gothic"/>
                <a:sym typeface="Malgun Gothic"/>
              </a:rPr>
              <a:t>]</a:t>
            </a:r>
            <a:endParaRPr dirty="0">
              <a:latin typeface="Malgun Gothic"/>
              <a:ea typeface="Malgun Gothic"/>
              <a:cs typeface="Malgun Gothic"/>
              <a:sym typeface="Malgun Gothic"/>
            </a:endParaRPr>
          </a:p>
          <a:p>
            <a:pPr marL="0" lvl="0" indent="0" algn="l" rtl="0">
              <a:spcBef>
                <a:spcPts val="0"/>
              </a:spcBef>
              <a:spcAft>
                <a:spcPts val="0"/>
              </a:spcAft>
              <a:buNone/>
            </a:pPr>
            <a:r>
              <a:rPr lang="ko-KR" dirty="0" err="1">
                <a:latin typeface="Malgun Gothic"/>
                <a:ea typeface="Malgun Gothic"/>
                <a:cs typeface="Malgun Gothic"/>
                <a:sym typeface="Malgun Gothic"/>
              </a:rPr>
              <a:t>a라는</a:t>
            </a:r>
            <a:r>
              <a:rPr lang="ko-KR" dirty="0">
                <a:latin typeface="Malgun Gothic"/>
                <a:ea typeface="Malgun Gothic"/>
                <a:cs typeface="Malgun Gothic"/>
                <a:sym typeface="Malgun Gothic"/>
              </a:rPr>
              <a:t> 야구선수가 15년 동안 친 평균 </a:t>
            </a:r>
            <a:r>
              <a:rPr lang="ko-KR" dirty="0" err="1">
                <a:latin typeface="Malgun Gothic"/>
                <a:ea typeface="Malgun Gothic"/>
                <a:cs typeface="Malgun Gothic"/>
                <a:sym typeface="Malgun Gothic"/>
              </a:rPr>
              <a:t>홈런수는</a:t>
            </a:r>
            <a:r>
              <a:rPr lang="ko-KR" dirty="0">
                <a:latin typeface="Malgun Gothic"/>
                <a:ea typeface="Malgun Gothic"/>
                <a:cs typeface="Malgun Gothic"/>
                <a:sym typeface="Malgun Gothic"/>
              </a:rPr>
              <a:t> 23.9이고, </a:t>
            </a:r>
            <a:r>
              <a:rPr lang="ko-KR" dirty="0" err="1">
                <a:latin typeface="Malgun Gothic"/>
                <a:ea typeface="Malgun Gothic"/>
                <a:cs typeface="Malgun Gothic"/>
                <a:sym typeface="Malgun Gothic"/>
              </a:rPr>
              <a:t>b라는</a:t>
            </a:r>
            <a:r>
              <a:rPr lang="ko-KR" dirty="0">
                <a:latin typeface="Malgun Gothic"/>
                <a:ea typeface="Malgun Gothic"/>
                <a:cs typeface="Malgun Gothic"/>
                <a:sym typeface="Malgun Gothic"/>
              </a:rPr>
              <a:t> 선수의 평균 </a:t>
            </a:r>
            <a:r>
              <a:rPr lang="ko-KR" dirty="0" err="1">
                <a:latin typeface="Malgun Gothic"/>
                <a:ea typeface="Malgun Gothic"/>
                <a:cs typeface="Malgun Gothic"/>
                <a:sym typeface="Malgun Gothic"/>
              </a:rPr>
              <a:t>홈런수는</a:t>
            </a:r>
            <a:r>
              <a:rPr lang="ko-KR" dirty="0">
                <a:latin typeface="Malgun Gothic"/>
                <a:ea typeface="Malgun Gothic"/>
                <a:cs typeface="Malgun Gothic"/>
                <a:sym typeface="Malgun Gothic"/>
              </a:rPr>
              <a:t> 25.9이었다. 평균값을 보면 </a:t>
            </a:r>
            <a:r>
              <a:rPr lang="ko-KR" dirty="0" err="1">
                <a:latin typeface="Malgun Gothic"/>
                <a:ea typeface="Malgun Gothic"/>
                <a:cs typeface="Malgun Gothic"/>
                <a:sym typeface="Malgun Gothic"/>
              </a:rPr>
              <a:t>b</a:t>
            </a:r>
            <a:r>
              <a:rPr lang="ko-KR" dirty="0">
                <a:latin typeface="Malgun Gothic"/>
                <a:ea typeface="Malgun Gothic"/>
                <a:cs typeface="Malgun Gothic"/>
                <a:sym typeface="Malgun Gothic"/>
              </a:rPr>
              <a:t> 선수가 </a:t>
            </a:r>
            <a:r>
              <a:rPr lang="ko-KR" dirty="0" err="1">
                <a:latin typeface="Malgun Gothic"/>
                <a:ea typeface="Malgun Gothic"/>
                <a:cs typeface="Malgun Gothic"/>
                <a:sym typeface="Malgun Gothic"/>
              </a:rPr>
              <a:t>a</a:t>
            </a:r>
            <a:r>
              <a:rPr lang="ko-KR" dirty="0">
                <a:latin typeface="Malgun Gothic"/>
                <a:ea typeface="Malgun Gothic"/>
                <a:cs typeface="Malgun Gothic"/>
                <a:sym typeface="Malgun Gothic"/>
              </a:rPr>
              <a:t> 선수보다 우수하다고 할 수 있다.</a:t>
            </a:r>
            <a:endParaRPr sz="1500" dirty="0">
              <a:latin typeface="Malgun Gothic"/>
              <a:ea typeface="Malgun Gothic"/>
              <a:cs typeface="Malgun Gothic"/>
              <a:sym typeface="Malgun Gothic"/>
            </a:endParaRPr>
          </a:p>
        </p:txBody>
      </p:sp>
      <p:graphicFrame>
        <p:nvGraphicFramePr>
          <p:cNvPr id="1233" name="Google Shape;1233;p91"/>
          <p:cNvGraphicFramePr/>
          <p:nvPr/>
        </p:nvGraphicFramePr>
        <p:xfrm>
          <a:off x="467725" y="2860650"/>
          <a:ext cx="4700100" cy="692640"/>
        </p:xfrm>
        <a:graphic>
          <a:graphicData uri="http://schemas.openxmlformats.org/drawingml/2006/table">
            <a:tbl>
              <a:tblPr>
                <a:noFill/>
                <a:tableStyleId>{0944CDFF-17AD-4667-B9B5-D25C10F7F634}</a:tableStyleId>
              </a:tblPr>
              <a:tblGrid>
                <a:gridCol w="374750">
                  <a:extLst>
                    <a:ext uri="{9D8B030D-6E8A-4147-A177-3AD203B41FA5}">
                      <a16:colId xmlns:a16="http://schemas.microsoft.com/office/drawing/2014/main" val="20000"/>
                    </a:ext>
                  </a:extLst>
                </a:gridCol>
                <a:gridCol w="272000">
                  <a:extLst>
                    <a:ext uri="{9D8B030D-6E8A-4147-A177-3AD203B41FA5}">
                      <a16:colId xmlns:a16="http://schemas.microsoft.com/office/drawing/2014/main" val="20001"/>
                    </a:ext>
                  </a:extLst>
                </a:gridCol>
                <a:gridCol w="289525">
                  <a:extLst>
                    <a:ext uri="{9D8B030D-6E8A-4147-A177-3AD203B41FA5}">
                      <a16:colId xmlns:a16="http://schemas.microsoft.com/office/drawing/2014/main" val="20002"/>
                    </a:ext>
                  </a:extLst>
                </a:gridCol>
                <a:gridCol w="289525">
                  <a:extLst>
                    <a:ext uri="{9D8B030D-6E8A-4147-A177-3AD203B41FA5}">
                      <a16:colId xmlns:a16="http://schemas.microsoft.com/office/drawing/2014/main" val="20003"/>
                    </a:ext>
                  </a:extLst>
                </a:gridCol>
                <a:gridCol w="289525">
                  <a:extLst>
                    <a:ext uri="{9D8B030D-6E8A-4147-A177-3AD203B41FA5}">
                      <a16:colId xmlns:a16="http://schemas.microsoft.com/office/drawing/2014/main" val="20004"/>
                    </a:ext>
                  </a:extLst>
                </a:gridCol>
                <a:gridCol w="289525">
                  <a:extLst>
                    <a:ext uri="{9D8B030D-6E8A-4147-A177-3AD203B41FA5}">
                      <a16:colId xmlns:a16="http://schemas.microsoft.com/office/drawing/2014/main" val="20005"/>
                    </a:ext>
                  </a:extLst>
                </a:gridCol>
                <a:gridCol w="289525">
                  <a:extLst>
                    <a:ext uri="{9D8B030D-6E8A-4147-A177-3AD203B41FA5}">
                      <a16:colId xmlns:a16="http://schemas.microsoft.com/office/drawing/2014/main" val="20006"/>
                    </a:ext>
                  </a:extLst>
                </a:gridCol>
                <a:gridCol w="289525">
                  <a:extLst>
                    <a:ext uri="{9D8B030D-6E8A-4147-A177-3AD203B41FA5}">
                      <a16:colId xmlns:a16="http://schemas.microsoft.com/office/drawing/2014/main" val="20007"/>
                    </a:ext>
                  </a:extLst>
                </a:gridCol>
                <a:gridCol w="289525">
                  <a:extLst>
                    <a:ext uri="{9D8B030D-6E8A-4147-A177-3AD203B41FA5}">
                      <a16:colId xmlns:a16="http://schemas.microsoft.com/office/drawing/2014/main" val="20008"/>
                    </a:ext>
                  </a:extLst>
                </a:gridCol>
                <a:gridCol w="289525">
                  <a:extLst>
                    <a:ext uri="{9D8B030D-6E8A-4147-A177-3AD203B41FA5}">
                      <a16:colId xmlns:a16="http://schemas.microsoft.com/office/drawing/2014/main" val="20009"/>
                    </a:ext>
                  </a:extLst>
                </a:gridCol>
                <a:gridCol w="289525">
                  <a:extLst>
                    <a:ext uri="{9D8B030D-6E8A-4147-A177-3AD203B41FA5}">
                      <a16:colId xmlns:a16="http://schemas.microsoft.com/office/drawing/2014/main" val="20010"/>
                    </a:ext>
                  </a:extLst>
                </a:gridCol>
                <a:gridCol w="289525">
                  <a:extLst>
                    <a:ext uri="{9D8B030D-6E8A-4147-A177-3AD203B41FA5}">
                      <a16:colId xmlns:a16="http://schemas.microsoft.com/office/drawing/2014/main" val="20011"/>
                    </a:ext>
                  </a:extLst>
                </a:gridCol>
                <a:gridCol w="289525">
                  <a:extLst>
                    <a:ext uri="{9D8B030D-6E8A-4147-A177-3AD203B41FA5}">
                      <a16:colId xmlns:a16="http://schemas.microsoft.com/office/drawing/2014/main" val="20012"/>
                    </a:ext>
                  </a:extLst>
                </a:gridCol>
                <a:gridCol w="289525">
                  <a:extLst>
                    <a:ext uri="{9D8B030D-6E8A-4147-A177-3AD203B41FA5}">
                      <a16:colId xmlns:a16="http://schemas.microsoft.com/office/drawing/2014/main" val="20013"/>
                    </a:ext>
                  </a:extLst>
                </a:gridCol>
                <a:gridCol w="289525">
                  <a:extLst>
                    <a:ext uri="{9D8B030D-6E8A-4147-A177-3AD203B41FA5}">
                      <a16:colId xmlns:a16="http://schemas.microsoft.com/office/drawing/2014/main" val="20014"/>
                    </a:ext>
                  </a:extLst>
                </a:gridCol>
                <a:gridCol w="289525">
                  <a:extLst>
                    <a:ext uri="{9D8B030D-6E8A-4147-A177-3AD203B41FA5}">
                      <a16:colId xmlns:a16="http://schemas.microsoft.com/office/drawing/2014/main" val="20015"/>
                    </a:ext>
                  </a:extLst>
                </a:gridCol>
              </a:tblGrid>
              <a:tr h="2914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a 선수</a:t>
                      </a:r>
                      <a:endParaRPr sz="9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24</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22</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26</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24</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18</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25</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24</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23</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24</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20</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26</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25</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21</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27</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29</a:t>
                      </a:r>
                      <a:endParaRPr sz="9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0"/>
                  </a:ext>
                </a:extLst>
              </a:tr>
              <a:tr h="291450">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b 선수</a:t>
                      </a:r>
                      <a:endParaRPr sz="9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10</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24</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16</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22</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27</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24</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21</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20</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18</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28</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25</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22</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31</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39</a:t>
                      </a:r>
                      <a:endParaRPr sz="9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900">
                          <a:latin typeface="Malgun Gothic"/>
                          <a:ea typeface="Malgun Gothic"/>
                          <a:cs typeface="Malgun Gothic"/>
                          <a:sym typeface="Malgun Gothic"/>
                        </a:rPr>
                        <a:t>61</a:t>
                      </a:r>
                      <a:endParaRPr sz="9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1"/>
                  </a:ext>
                </a:extLst>
              </a:tr>
            </a:tbl>
          </a:graphicData>
        </a:graphic>
      </p:graphicFrame>
      <p:pic>
        <p:nvPicPr>
          <p:cNvPr id="1234" name="Google Shape;1234;p91" descr="{&quot;aid&quot;:null,&quot;id&quot;:&quot;255&quot;,&quot;type&quot;:&quot;$$&quot;,&quot;font&quot;:{&quot;size&quot;:11,&quot;family&quot;:&quot;Arial&quot;,&quot;color&quot;:&quot;#000000&quot;},&quot;backgroundColor&quot;:&quot;#FFFFFF&quot;,&quot;code&quot;:&quot;$$\\overline{x}_{a}=\\dfrac{24+22+26+\\cdots+27+29}{15}=\\dfrac{358}{15}=23.9$$&quot;,&quot;backgroundColorModified&quot;:false,&quot;ts&quot;:1683098312171,&quot;cs&quot;:&quot;IzISiH3Ht3m4p1NDReFa8g==&quot;,&quot;size&quot;:{&quot;width&quot;:368.3333333333333,&quot;height&quot;:35.666666666666664}}"/>
          <p:cNvPicPr preferRelativeResize="0"/>
          <p:nvPr/>
        </p:nvPicPr>
        <p:blipFill>
          <a:blip r:embed="rId3">
            <a:alphaModFix/>
          </a:blip>
          <a:stretch>
            <a:fillRect/>
          </a:stretch>
        </p:blipFill>
        <p:spPr>
          <a:xfrm>
            <a:off x="687821" y="3959150"/>
            <a:ext cx="3508375" cy="339725"/>
          </a:xfrm>
          <a:prstGeom prst="rect">
            <a:avLst/>
          </a:prstGeom>
          <a:noFill/>
          <a:ln>
            <a:noFill/>
          </a:ln>
        </p:spPr>
      </p:pic>
      <p:pic>
        <p:nvPicPr>
          <p:cNvPr id="1235" name="Google Shape;1235;p91" descr="{&quot;aid&quot;:null,&quot;type&quot;:&quot;$$&quot;,&quot;font&quot;:{&quot;color&quot;:&quot;#000000&quot;,&quot;family&quot;:&quot;Arial&quot;,&quot;size&quot;:11},&quot;backgroundColor&quot;:&quot;#FFFFFF&quot;,&quot;backgroundColorModified&quot;:false,&quot;id&quot;:&quot;256&quot;,&quot;code&quot;:&quot;$$\\overline{x}_{b}=\\dfrac{10+23+16+\\cdots+39+61}{15}=\\dfrac{388}{15}=25.9$$&quot;,&quot;ts&quot;:1683098362527,&quot;cs&quot;:&quot;z9yaRBFQf4Xt3J/G+Nwiaw==&quot;,&quot;size&quot;:{&quot;width&quot;:367,&quot;height&quot;:35.333333333333336}}"/>
          <p:cNvPicPr preferRelativeResize="0"/>
          <p:nvPr/>
        </p:nvPicPr>
        <p:blipFill>
          <a:blip r:embed="rId4">
            <a:alphaModFix/>
          </a:blip>
          <a:stretch>
            <a:fillRect/>
          </a:stretch>
        </p:blipFill>
        <p:spPr>
          <a:xfrm>
            <a:off x="694175" y="4500625"/>
            <a:ext cx="3495675" cy="336550"/>
          </a:xfrm>
          <a:prstGeom prst="rect">
            <a:avLst/>
          </a:prstGeom>
          <a:noFill/>
          <a:ln>
            <a:noFill/>
          </a:ln>
        </p:spPr>
      </p:pic>
      <p:sp>
        <p:nvSpPr>
          <p:cNvPr id="1236" name="Google Shape;1236;p91"/>
          <p:cNvSpPr txBox="1"/>
          <p:nvPr/>
        </p:nvSpPr>
        <p:spPr>
          <a:xfrm>
            <a:off x="388075" y="5077088"/>
            <a:ext cx="81576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a:latin typeface="Malgun Gothic"/>
                <a:ea typeface="Malgun Gothic"/>
                <a:cs typeface="Malgun Gothic"/>
                <a:sym typeface="Malgun Gothic"/>
              </a:rPr>
              <a:t>그런데, b 선수의 기록을 보면 마지막 61은 다른 값이나 평균과 비교할 때 유난히 크게 나타나고 있다. 이 값을 빼고 계산하면 평균이 23.4라는 점을 고려할 때 61이라는 값은 특이하게 큰 값이고, 평균은 이 값의 영향으로 커진 것을 알 수 있다. 이와 같이 대부분의 데이터와 동떨어진 값이 데이터에 포함되어 있는 경우에는 중앙값을 대표값으로 쓰는 것이 적합하다.</a:t>
            </a:r>
            <a:r>
              <a:rPr lang="ko-KR" sz="1500">
                <a:latin typeface="Malgun Gothic"/>
                <a:ea typeface="Malgun Gothic"/>
                <a:cs typeface="Malgun Gothic"/>
                <a:sym typeface="Malgun Gothic"/>
              </a:rPr>
              <a:t> </a:t>
            </a:r>
            <a:endParaRPr sz="1500">
              <a:latin typeface="Malgun Gothic"/>
              <a:ea typeface="Malgun Gothic"/>
              <a:cs typeface="Malgun Gothic"/>
              <a:sym typeface="Malgun Gothic"/>
            </a:endParaRPr>
          </a:p>
        </p:txBody>
      </p:sp>
      <p:sp>
        <p:nvSpPr>
          <p:cNvPr id="1237" name="Google Shape;1237;p91"/>
          <p:cNvSpPr/>
          <p:nvPr/>
        </p:nvSpPr>
        <p:spPr>
          <a:xfrm>
            <a:off x="5837050" y="2842850"/>
            <a:ext cx="270000" cy="270000"/>
          </a:xfrm>
          <a:prstGeom prst="cube">
            <a:avLst>
              <a:gd name="adj" fmla="val 25000"/>
            </a:avLst>
          </a:prstGeom>
          <a:solidFill>
            <a:srgbClr val="0066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8" name="Google Shape;1238;p91"/>
          <p:cNvSpPr/>
          <p:nvPr/>
        </p:nvSpPr>
        <p:spPr>
          <a:xfrm>
            <a:off x="6040050" y="2842850"/>
            <a:ext cx="270000" cy="270000"/>
          </a:xfrm>
          <a:prstGeom prst="cube">
            <a:avLst>
              <a:gd name="adj" fmla="val 25000"/>
            </a:avLst>
          </a:prstGeom>
          <a:solidFill>
            <a:srgbClr val="0066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9" name="Google Shape;1239;p91"/>
          <p:cNvSpPr/>
          <p:nvPr/>
        </p:nvSpPr>
        <p:spPr>
          <a:xfrm>
            <a:off x="6243050" y="2842850"/>
            <a:ext cx="270000" cy="270000"/>
          </a:xfrm>
          <a:prstGeom prst="cube">
            <a:avLst>
              <a:gd name="adj" fmla="val 25000"/>
            </a:avLst>
          </a:prstGeom>
          <a:solidFill>
            <a:srgbClr val="0066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0" name="Google Shape;1240;p91"/>
          <p:cNvSpPr/>
          <p:nvPr/>
        </p:nvSpPr>
        <p:spPr>
          <a:xfrm>
            <a:off x="6040050" y="2643625"/>
            <a:ext cx="270000" cy="270000"/>
          </a:xfrm>
          <a:prstGeom prst="cube">
            <a:avLst>
              <a:gd name="adj" fmla="val 25000"/>
            </a:avLst>
          </a:prstGeom>
          <a:solidFill>
            <a:srgbClr val="0066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241" name="Google Shape;1241;p91"/>
          <p:cNvCxnSpPr/>
          <p:nvPr/>
        </p:nvCxnSpPr>
        <p:spPr>
          <a:xfrm>
            <a:off x="5491750" y="3113727"/>
            <a:ext cx="1327500" cy="0"/>
          </a:xfrm>
          <a:prstGeom prst="straightConnector1">
            <a:avLst/>
          </a:prstGeom>
          <a:noFill/>
          <a:ln w="19050" cap="flat" cmpd="sng">
            <a:solidFill>
              <a:schemeClr val="dk2"/>
            </a:solidFill>
            <a:prstDash val="solid"/>
            <a:round/>
            <a:headEnd type="none" w="med" len="med"/>
            <a:tailEnd type="none" w="med" len="med"/>
          </a:ln>
        </p:spPr>
      </p:cxnSp>
      <p:sp>
        <p:nvSpPr>
          <p:cNvPr id="1242" name="Google Shape;1242;p91"/>
          <p:cNvSpPr txBox="1"/>
          <p:nvPr/>
        </p:nvSpPr>
        <p:spPr>
          <a:xfrm>
            <a:off x="5859109" y="3133252"/>
            <a:ext cx="592800" cy="1440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700">
                <a:solidFill>
                  <a:schemeClr val="dk1"/>
                </a:solidFill>
                <a:latin typeface="Malgun Gothic"/>
                <a:ea typeface="Malgun Gothic"/>
                <a:cs typeface="Malgun Gothic"/>
                <a:sym typeface="Malgun Gothic"/>
              </a:rPr>
              <a:t>1      2      3</a:t>
            </a:r>
            <a:endParaRPr sz="700">
              <a:solidFill>
                <a:schemeClr val="dk1"/>
              </a:solidFill>
              <a:latin typeface="Malgun Gothic"/>
              <a:ea typeface="Malgun Gothic"/>
              <a:cs typeface="Malgun Gothic"/>
              <a:sym typeface="Malgun Gothic"/>
            </a:endParaRPr>
          </a:p>
        </p:txBody>
      </p:sp>
      <p:sp>
        <p:nvSpPr>
          <p:cNvPr id="1243" name="Google Shape;1243;p91"/>
          <p:cNvSpPr txBox="1"/>
          <p:nvPr/>
        </p:nvSpPr>
        <p:spPr>
          <a:xfrm>
            <a:off x="5859109" y="3398709"/>
            <a:ext cx="592800" cy="1596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800">
                <a:solidFill>
                  <a:schemeClr val="dk1"/>
                </a:solidFill>
                <a:latin typeface="Malgun Gothic"/>
                <a:ea typeface="Malgun Gothic"/>
                <a:cs typeface="Malgun Gothic"/>
                <a:sym typeface="Malgun Gothic"/>
              </a:rPr>
              <a:t>평균=2</a:t>
            </a:r>
            <a:endParaRPr sz="800">
              <a:solidFill>
                <a:schemeClr val="dk1"/>
              </a:solidFill>
              <a:latin typeface="Malgun Gothic"/>
              <a:ea typeface="Malgun Gothic"/>
              <a:cs typeface="Malgun Gothic"/>
              <a:sym typeface="Malgun Gothic"/>
            </a:endParaRPr>
          </a:p>
        </p:txBody>
      </p:sp>
      <p:cxnSp>
        <p:nvCxnSpPr>
          <p:cNvPr id="1244" name="Google Shape;1244;p91"/>
          <p:cNvCxnSpPr>
            <a:stCxn id="1243" idx="0"/>
            <a:endCxn id="1242" idx="2"/>
          </p:cNvCxnSpPr>
          <p:nvPr/>
        </p:nvCxnSpPr>
        <p:spPr>
          <a:xfrm rot="10800000">
            <a:off x="6155509" y="3277209"/>
            <a:ext cx="0" cy="121500"/>
          </a:xfrm>
          <a:prstGeom prst="straightConnector1">
            <a:avLst/>
          </a:prstGeom>
          <a:noFill/>
          <a:ln w="9525" cap="flat" cmpd="sng">
            <a:solidFill>
              <a:schemeClr val="dk2"/>
            </a:solidFill>
            <a:prstDash val="solid"/>
            <a:round/>
            <a:headEnd type="none" w="med" len="med"/>
            <a:tailEnd type="stealth" w="med" len="med"/>
          </a:ln>
        </p:spPr>
      </p:cxnSp>
      <p:sp>
        <p:nvSpPr>
          <p:cNvPr id="1245" name="Google Shape;1245;p91"/>
          <p:cNvSpPr txBox="1"/>
          <p:nvPr/>
        </p:nvSpPr>
        <p:spPr>
          <a:xfrm>
            <a:off x="5859109" y="3580044"/>
            <a:ext cx="592800" cy="1596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800">
                <a:solidFill>
                  <a:schemeClr val="dk1"/>
                </a:solidFill>
                <a:latin typeface="Malgun Gothic"/>
                <a:ea typeface="Malgun Gothic"/>
                <a:cs typeface="Malgun Gothic"/>
                <a:sym typeface="Malgun Gothic"/>
              </a:rPr>
              <a:t>(a)</a:t>
            </a:r>
            <a:endParaRPr sz="800">
              <a:solidFill>
                <a:schemeClr val="dk1"/>
              </a:solidFill>
              <a:latin typeface="Malgun Gothic"/>
              <a:ea typeface="Malgun Gothic"/>
              <a:cs typeface="Malgun Gothic"/>
              <a:sym typeface="Malgun Gothic"/>
            </a:endParaRPr>
          </a:p>
        </p:txBody>
      </p:sp>
      <p:sp>
        <p:nvSpPr>
          <p:cNvPr id="1246" name="Google Shape;1246;p91"/>
          <p:cNvSpPr/>
          <p:nvPr/>
        </p:nvSpPr>
        <p:spPr>
          <a:xfrm>
            <a:off x="7571529" y="2842850"/>
            <a:ext cx="270000" cy="270000"/>
          </a:xfrm>
          <a:prstGeom prst="cube">
            <a:avLst>
              <a:gd name="adj" fmla="val 25000"/>
            </a:avLst>
          </a:prstGeom>
          <a:solidFill>
            <a:srgbClr val="0066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7" name="Google Shape;1247;p91"/>
          <p:cNvSpPr/>
          <p:nvPr/>
        </p:nvSpPr>
        <p:spPr>
          <a:xfrm>
            <a:off x="7774529" y="2842850"/>
            <a:ext cx="270000" cy="270000"/>
          </a:xfrm>
          <a:prstGeom prst="cube">
            <a:avLst>
              <a:gd name="adj" fmla="val 25000"/>
            </a:avLst>
          </a:prstGeom>
          <a:solidFill>
            <a:srgbClr val="0066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8" name="Google Shape;1248;p91"/>
          <p:cNvSpPr/>
          <p:nvPr/>
        </p:nvSpPr>
        <p:spPr>
          <a:xfrm>
            <a:off x="8435426" y="2842850"/>
            <a:ext cx="270000" cy="270000"/>
          </a:xfrm>
          <a:prstGeom prst="cube">
            <a:avLst>
              <a:gd name="adj" fmla="val 25000"/>
            </a:avLst>
          </a:prstGeom>
          <a:solidFill>
            <a:srgbClr val="0066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9" name="Google Shape;1249;p91"/>
          <p:cNvSpPr/>
          <p:nvPr/>
        </p:nvSpPr>
        <p:spPr>
          <a:xfrm>
            <a:off x="7774529" y="2643625"/>
            <a:ext cx="270000" cy="270000"/>
          </a:xfrm>
          <a:prstGeom prst="cube">
            <a:avLst>
              <a:gd name="adj" fmla="val 25000"/>
            </a:avLst>
          </a:prstGeom>
          <a:solidFill>
            <a:srgbClr val="0066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250" name="Google Shape;1250;p91"/>
          <p:cNvCxnSpPr/>
          <p:nvPr/>
        </p:nvCxnSpPr>
        <p:spPr>
          <a:xfrm>
            <a:off x="7168150" y="3113727"/>
            <a:ext cx="1677300" cy="0"/>
          </a:xfrm>
          <a:prstGeom prst="straightConnector1">
            <a:avLst/>
          </a:prstGeom>
          <a:noFill/>
          <a:ln w="19050" cap="flat" cmpd="sng">
            <a:solidFill>
              <a:schemeClr val="dk2"/>
            </a:solidFill>
            <a:prstDash val="solid"/>
            <a:round/>
            <a:headEnd type="none" w="med" len="med"/>
            <a:tailEnd type="none" w="med" len="med"/>
          </a:ln>
        </p:spPr>
      </p:cxnSp>
      <p:sp>
        <p:nvSpPr>
          <p:cNvPr id="1251" name="Google Shape;1251;p91"/>
          <p:cNvSpPr txBox="1"/>
          <p:nvPr/>
        </p:nvSpPr>
        <p:spPr>
          <a:xfrm>
            <a:off x="7593600" y="3133252"/>
            <a:ext cx="357600" cy="1440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700">
                <a:solidFill>
                  <a:schemeClr val="dk1"/>
                </a:solidFill>
                <a:latin typeface="Malgun Gothic"/>
                <a:ea typeface="Malgun Gothic"/>
                <a:cs typeface="Malgun Gothic"/>
                <a:sym typeface="Malgun Gothic"/>
              </a:rPr>
              <a:t>1      2</a:t>
            </a:r>
            <a:endParaRPr sz="700">
              <a:solidFill>
                <a:schemeClr val="dk1"/>
              </a:solidFill>
              <a:latin typeface="Malgun Gothic"/>
              <a:ea typeface="Malgun Gothic"/>
              <a:cs typeface="Malgun Gothic"/>
              <a:sym typeface="Malgun Gothic"/>
            </a:endParaRPr>
          </a:p>
        </p:txBody>
      </p:sp>
      <p:sp>
        <p:nvSpPr>
          <p:cNvPr id="1252" name="Google Shape;1252;p91"/>
          <p:cNvSpPr txBox="1"/>
          <p:nvPr/>
        </p:nvSpPr>
        <p:spPr>
          <a:xfrm>
            <a:off x="7728565" y="3398709"/>
            <a:ext cx="592800" cy="1596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800">
                <a:solidFill>
                  <a:schemeClr val="dk1"/>
                </a:solidFill>
                <a:latin typeface="Malgun Gothic"/>
                <a:ea typeface="Malgun Gothic"/>
                <a:cs typeface="Malgun Gothic"/>
                <a:sym typeface="Malgun Gothic"/>
              </a:rPr>
              <a:t>평균=2.7</a:t>
            </a:r>
            <a:endParaRPr sz="800">
              <a:solidFill>
                <a:schemeClr val="dk1"/>
              </a:solidFill>
              <a:latin typeface="Malgun Gothic"/>
              <a:ea typeface="Malgun Gothic"/>
              <a:cs typeface="Malgun Gothic"/>
              <a:sym typeface="Malgun Gothic"/>
            </a:endParaRPr>
          </a:p>
        </p:txBody>
      </p:sp>
      <p:sp>
        <p:nvSpPr>
          <p:cNvPr id="1253" name="Google Shape;1253;p91"/>
          <p:cNvSpPr txBox="1"/>
          <p:nvPr/>
        </p:nvSpPr>
        <p:spPr>
          <a:xfrm>
            <a:off x="7728565" y="3580044"/>
            <a:ext cx="592800" cy="1596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800">
                <a:solidFill>
                  <a:schemeClr val="dk1"/>
                </a:solidFill>
                <a:latin typeface="Malgun Gothic"/>
                <a:ea typeface="Malgun Gothic"/>
                <a:cs typeface="Malgun Gothic"/>
                <a:sym typeface="Malgun Gothic"/>
              </a:rPr>
              <a:t>(b)</a:t>
            </a:r>
            <a:endParaRPr sz="800">
              <a:solidFill>
                <a:schemeClr val="dk1"/>
              </a:solidFill>
              <a:latin typeface="Malgun Gothic"/>
              <a:ea typeface="Malgun Gothic"/>
              <a:cs typeface="Malgun Gothic"/>
              <a:sym typeface="Malgun Gothic"/>
            </a:endParaRPr>
          </a:p>
        </p:txBody>
      </p:sp>
      <p:sp>
        <p:nvSpPr>
          <p:cNvPr id="1254" name="Google Shape;1254;p91"/>
          <p:cNvSpPr txBox="1"/>
          <p:nvPr/>
        </p:nvSpPr>
        <p:spPr>
          <a:xfrm>
            <a:off x="8391634" y="3133252"/>
            <a:ext cx="357600" cy="1440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700">
                <a:solidFill>
                  <a:schemeClr val="dk1"/>
                </a:solidFill>
                <a:latin typeface="Malgun Gothic"/>
                <a:ea typeface="Malgun Gothic"/>
                <a:cs typeface="Malgun Gothic"/>
                <a:sym typeface="Malgun Gothic"/>
              </a:rPr>
              <a:t>5</a:t>
            </a:r>
            <a:endParaRPr sz="700">
              <a:solidFill>
                <a:schemeClr val="dk1"/>
              </a:solidFill>
              <a:latin typeface="Malgun Gothic"/>
              <a:ea typeface="Malgun Gothic"/>
              <a:cs typeface="Malgun Gothic"/>
              <a:sym typeface="Malgun Gothic"/>
            </a:endParaRPr>
          </a:p>
        </p:txBody>
      </p:sp>
      <p:cxnSp>
        <p:nvCxnSpPr>
          <p:cNvPr id="1255" name="Google Shape;1255;p91"/>
          <p:cNvCxnSpPr>
            <a:stCxn id="1252" idx="0"/>
          </p:cNvCxnSpPr>
          <p:nvPr/>
        </p:nvCxnSpPr>
        <p:spPr>
          <a:xfrm rot="10800000">
            <a:off x="8024965" y="3200409"/>
            <a:ext cx="0" cy="198300"/>
          </a:xfrm>
          <a:prstGeom prst="straightConnector1">
            <a:avLst/>
          </a:prstGeom>
          <a:noFill/>
          <a:ln w="9525" cap="flat" cmpd="sng">
            <a:solidFill>
              <a:schemeClr val="dk2"/>
            </a:solidFill>
            <a:prstDash val="solid"/>
            <a:round/>
            <a:headEnd type="none" w="med" len="med"/>
            <a:tailEnd type="stealth" w="med" len="med"/>
          </a:ln>
        </p:spPr>
      </p:cxnSp>
      <p:sp>
        <p:nvSpPr>
          <p:cNvPr id="1256" name="Google Shape;1256;p91"/>
          <p:cNvSpPr/>
          <p:nvPr/>
        </p:nvSpPr>
        <p:spPr>
          <a:xfrm>
            <a:off x="6141850" y="4079474"/>
            <a:ext cx="270000" cy="270000"/>
          </a:xfrm>
          <a:prstGeom prst="cube">
            <a:avLst>
              <a:gd name="adj" fmla="val 25000"/>
            </a:avLst>
          </a:prstGeom>
          <a:solidFill>
            <a:srgbClr val="0066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7" name="Google Shape;1257;p91"/>
          <p:cNvSpPr/>
          <p:nvPr/>
        </p:nvSpPr>
        <p:spPr>
          <a:xfrm>
            <a:off x="6344850" y="4079474"/>
            <a:ext cx="270000" cy="270000"/>
          </a:xfrm>
          <a:prstGeom prst="cube">
            <a:avLst>
              <a:gd name="adj" fmla="val 25000"/>
            </a:avLst>
          </a:prstGeom>
          <a:solidFill>
            <a:srgbClr val="0066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8" name="Google Shape;1258;p91"/>
          <p:cNvSpPr/>
          <p:nvPr/>
        </p:nvSpPr>
        <p:spPr>
          <a:xfrm>
            <a:off x="8030498" y="4079474"/>
            <a:ext cx="270000" cy="270000"/>
          </a:xfrm>
          <a:prstGeom prst="cube">
            <a:avLst>
              <a:gd name="adj" fmla="val 25000"/>
            </a:avLst>
          </a:prstGeom>
          <a:solidFill>
            <a:srgbClr val="0066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9" name="Google Shape;1259;p91"/>
          <p:cNvSpPr/>
          <p:nvPr/>
        </p:nvSpPr>
        <p:spPr>
          <a:xfrm>
            <a:off x="6344850" y="3880249"/>
            <a:ext cx="270000" cy="270000"/>
          </a:xfrm>
          <a:prstGeom prst="cube">
            <a:avLst>
              <a:gd name="adj" fmla="val 25000"/>
            </a:avLst>
          </a:prstGeom>
          <a:solidFill>
            <a:srgbClr val="0066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260" name="Google Shape;1260;p91"/>
          <p:cNvCxnSpPr/>
          <p:nvPr/>
        </p:nvCxnSpPr>
        <p:spPr>
          <a:xfrm>
            <a:off x="5872750" y="4350350"/>
            <a:ext cx="2821800" cy="0"/>
          </a:xfrm>
          <a:prstGeom prst="straightConnector1">
            <a:avLst/>
          </a:prstGeom>
          <a:noFill/>
          <a:ln w="19050" cap="flat" cmpd="sng">
            <a:solidFill>
              <a:schemeClr val="dk2"/>
            </a:solidFill>
            <a:prstDash val="solid"/>
            <a:round/>
            <a:headEnd type="none" w="med" len="med"/>
            <a:tailEnd type="none" w="med" len="med"/>
          </a:ln>
        </p:spPr>
      </p:cxnSp>
      <p:sp>
        <p:nvSpPr>
          <p:cNvPr id="1261" name="Google Shape;1261;p91"/>
          <p:cNvSpPr txBox="1"/>
          <p:nvPr/>
        </p:nvSpPr>
        <p:spPr>
          <a:xfrm>
            <a:off x="6163921" y="4369875"/>
            <a:ext cx="357600" cy="1440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700">
                <a:solidFill>
                  <a:schemeClr val="dk1"/>
                </a:solidFill>
                <a:latin typeface="Malgun Gothic"/>
                <a:ea typeface="Malgun Gothic"/>
                <a:cs typeface="Malgun Gothic"/>
                <a:sym typeface="Malgun Gothic"/>
              </a:rPr>
              <a:t>1      2</a:t>
            </a:r>
            <a:endParaRPr sz="700">
              <a:solidFill>
                <a:schemeClr val="dk1"/>
              </a:solidFill>
              <a:latin typeface="Malgun Gothic"/>
              <a:ea typeface="Malgun Gothic"/>
              <a:cs typeface="Malgun Gothic"/>
              <a:sym typeface="Malgun Gothic"/>
            </a:endParaRPr>
          </a:p>
        </p:txBody>
      </p:sp>
      <p:sp>
        <p:nvSpPr>
          <p:cNvPr id="1262" name="Google Shape;1262;p91"/>
          <p:cNvSpPr txBox="1"/>
          <p:nvPr/>
        </p:nvSpPr>
        <p:spPr>
          <a:xfrm>
            <a:off x="6708925" y="4635333"/>
            <a:ext cx="592800" cy="1596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800">
                <a:solidFill>
                  <a:schemeClr val="dk1"/>
                </a:solidFill>
                <a:latin typeface="Malgun Gothic"/>
                <a:ea typeface="Malgun Gothic"/>
                <a:cs typeface="Malgun Gothic"/>
                <a:sym typeface="Malgun Gothic"/>
              </a:rPr>
              <a:t>평균=4.7</a:t>
            </a:r>
            <a:endParaRPr sz="800">
              <a:solidFill>
                <a:schemeClr val="dk1"/>
              </a:solidFill>
              <a:latin typeface="Malgun Gothic"/>
              <a:ea typeface="Malgun Gothic"/>
              <a:cs typeface="Malgun Gothic"/>
              <a:sym typeface="Malgun Gothic"/>
            </a:endParaRPr>
          </a:p>
        </p:txBody>
      </p:sp>
      <p:sp>
        <p:nvSpPr>
          <p:cNvPr id="1263" name="Google Shape;1263;p91"/>
          <p:cNvSpPr txBox="1"/>
          <p:nvPr/>
        </p:nvSpPr>
        <p:spPr>
          <a:xfrm>
            <a:off x="7002109" y="4816668"/>
            <a:ext cx="592800" cy="1596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800">
                <a:solidFill>
                  <a:schemeClr val="dk1"/>
                </a:solidFill>
                <a:latin typeface="Malgun Gothic"/>
                <a:ea typeface="Malgun Gothic"/>
                <a:cs typeface="Malgun Gothic"/>
                <a:sym typeface="Malgun Gothic"/>
              </a:rPr>
              <a:t>(c)</a:t>
            </a:r>
            <a:endParaRPr sz="800">
              <a:solidFill>
                <a:schemeClr val="dk1"/>
              </a:solidFill>
              <a:latin typeface="Malgun Gothic"/>
              <a:ea typeface="Malgun Gothic"/>
              <a:cs typeface="Malgun Gothic"/>
              <a:sym typeface="Malgun Gothic"/>
            </a:endParaRPr>
          </a:p>
        </p:txBody>
      </p:sp>
      <p:sp>
        <p:nvSpPr>
          <p:cNvPr id="1264" name="Google Shape;1264;p91"/>
          <p:cNvSpPr txBox="1"/>
          <p:nvPr/>
        </p:nvSpPr>
        <p:spPr>
          <a:xfrm>
            <a:off x="7986705" y="4369875"/>
            <a:ext cx="357600" cy="144000"/>
          </a:xfrm>
          <a:prstGeom prst="rect">
            <a:avLst/>
          </a:prstGeom>
          <a:noFill/>
          <a:ln>
            <a:noFill/>
          </a:ln>
        </p:spPr>
        <p:txBody>
          <a:bodyPr spcFirstLastPara="1" wrap="square" lIns="18000" tIns="18000" rIns="18000" bIns="18000" anchor="ctr" anchorCtr="0">
            <a:spAutoFit/>
          </a:bodyPr>
          <a:lstStyle/>
          <a:p>
            <a:pPr marL="0" lvl="0" indent="0" algn="ctr" rtl="0">
              <a:spcBef>
                <a:spcPts val="0"/>
              </a:spcBef>
              <a:spcAft>
                <a:spcPts val="0"/>
              </a:spcAft>
              <a:buNone/>
            </a:pPr>
            <a:r>
              <a:rPr lang="ko-KR" sz="700">
                <a:solidFill>
                  <a:schemeClr val="dk1"/>
                </a:solidFill>
                <a:latin typeface="Malgun Gothic"/>
                <a:ea typeface="Malgun Gothic"/>
                <a:cs typeface="Malgun Gothic"/>
                <a:sym typeface="Malgun Gothic"/>
              </a:rPr>
              <a:t>11</a:t>
            </a:r>
            <a:endParaRPr sz="700">
              <a:solidFill>
                <a:schemeClr val="dk1"/>
              </a:solidFill>
              <a:latin typeface="Malgun Gothic"/>
              <a:ea typeface="Malgun Gothic"/>
              <a:cs typeface="Malgun Gothic"/>
              <a:sym typeface="Malgun Gothic"/>
            </a:endParaRPr>
          </a:p>
        </p:txBody>
      </p:sp>
      <p:cxnSp>
        <p:nvCxnSpPr>
          <p:cNvPr id="1265" name="Google Shape;1265;p91"/>
          <p:cNvCxnSpPr>
            <a:stCxn id="1262" idx="0"/>
          </p:cNvCxnSpPr>
          <p:nvPr/>
        </p:nvCxnSpPr>
        <p:spPr>
          <a:xfrm rot="10800000">
            <a:off x="7005325" y="4437033"/>
            <a:ext cx="0" cy="198300"/>
          </a:xfrm>
          <a:prstGeom prst="straightConnector1">
            <a:avLst/>
          </a:prstGeom>
          <a:noFill/>
          <a:ln w="9525" cap="flat" cmpd="sng">
            <a:solidFill>
              <a:schemeClr val="dk2"/>
            </a:solidFill>
            <a:prstDash val="solid"/>
            <a:round/>
            <a:headEnd type="none" w="med" len="med"/>
            <a:tailEnd type="stealth" w="med" len="med"/>
          </a:ln>
        </p:spPr>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92"/>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평균, 표본평균의 특성</a:t>
            </a:r>
            <a:endParaRPr/>
          </a:p>
        </p:txBody>
      </p:sp>
      <p:sp>
        <p:nvSpPr>
          <p:cNvPr id="1271" name="Google Shape;1271;p92"/>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272" name="Google Shape;1272;p92"/>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92</a:t>
            </a:fld>
            <a:endParaRPr/>
          </a:p>
        </p:txBody>
      </p:sp>
      <p:sp>
        <p:nvSpPr>
          <p:cNvPr id="1273" name="Google Shape;1273;p92"/>
          <p:cNvSpPr txBox="1">
            <a:spLocks noGrp="1"/>
          </p:cNvSpPr>
          <p:nvPr>
            <p:ph type="body" idx="4294967295"/>
          </p:nvPr>
        </p:nvSpPr>
        <p:spPr>
          <a:xfrm>
            <a:off x="315300" y="1110000"/>
            <a:ext cx="8513400" cy="30444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평균은 유일하다. 즉 하나의 참값을 얻는데 활용</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모든 측정값을 반영한다.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각 자료값과 표본평균과의 편차의 합은 0이다.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각 자료와 평균과의 편차의 제곱을 모두 더한 </a:t>
            </a:r>
            <a:r>
              <a:rPr lang="ko-KR" b="1">
                <a:latin typeface="Malgun Gothic"/>
                <a:ea typeface="Malgun Gothic"/>
                <a:cs typeface="Malgun Gothic"/>
                <a:sym typeface="Malgun Gothic"/>
              </a:rPr>
              <a:t>잔차제곱합(residual sum of squares)</a:t>
            </a:r>
            <a:r>
              <a:rPr lang="ko-KR">
                <a:latin typeface="Malgun Gothic"/>
                <a:ea typeface="Malgun Gothic"/>
                <a:cs typeface="Malgun Gothic"/>
                <a:sym typeface="Malgun Gothic"/>
              </a:rPr>
              <a:t>이 다른 유형의 위치척도에 비하여 작다.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자료값 안에 포함된 극단값의 유무에 따라 큰 차이를 보인다.</a:t>
            </a:r>
            <a:endParaRPr>
              <a:latin typeface="Malgun Gothic"/>
              <a:ea typeface="Malgun Gothic"/>
              <a:cs typeface="Malgun Gothic"/>
              <a:sym typeface="Malgun Gothic"/>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93"/>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가중평균</a:t>
            </a:r>
            <a:endParaRPr/>
          </a:p>
        </p:txBody>
      </p:sp>
      <p:sp>
        <p:nvSpPr>
          <p:cNvPr id="1279" name="Google Shape;1279;p93"/>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280" name="Google Shape;1280;p93"/>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93</a:t>
            </a:fld>
            <a:endParaRPr/>
          </a:p>
        </p:txBody>
      </p:sp>
      <p:pic>
        <p:nvPicPr>
          <p:cNvPr id="1281" name="Google Shape;1281;p93" descr="{&quot;backgroundColor&quot;:&quot;#FFFFFF&quot;,&quot;code&quot;:&quot;$$\\overline{x}=x_{1}\\cdot\\dfrac{f_{1}}{n}+x_{2}\\cdot\\dfrac{f_{2}}{n}+\\cdots+x_{k}\\cdot\\dfrac{f_{k}}{n}$$&quot;,&quot;id&quot;:&quot;117&quot;,&quot;aid&quot;:null,&quot;backgroundColorModified&quot;:false,&quot;type&quot;:&quot;$$&quot;,&quot;font&quot;:{&quot;color&quot;:&quot;#000000&quot;,&quot;family&quot;:&quot;Arial&quot;,&quot;size&quot;:14},&quot;ts&quot;:1682319259795,&quot;cs&quot;:&quot;NVFutVcjPkJJTn6+W1RK1g==&quot;,&quot;size&quot;:{&quot;width&quot;:345,&quot;height&quot;:45.5}}"/>
          <p:cNvPicPr preferRelativeResize="0"/>
          <p:nvPr/>
        </p:nvPicPr>
        <p:blipFill>
          <a:blip r:embed="rId3">
            <a:alphaModFix/>
          </a:blip>
          <a:stretch>
            <a:fillRect/>
          </a:stretch>
        </p:blipFill>
        <p:spPr>
          <a:xfrm>
            <a:off x="2318620" y="1182051"/>
            <a:ext cx="4900380" cy="646300"/>
          </a:xfrm>
          <a:prstGeom prst="rect">
            <a:avLst/>
          </a:prstGeom>
          <a:noFill/>
          <a:ln>
            <a:noFill/>
          </a:ln>
        </p:spPr>
      </p:pic>
      <p:sp>
        <p:nvSpPr>
          <p:cNvPr id="1282" name="Google Shape;1282;p93"/>
          <p:cNvSpPr txBox="1"/>
          <p:nvPr/>
        </p:nvSpPr>
        <p:spPr>
          <a:xfrm>
            <a:off x="541725" y="5152600"/>
            <a:ext cx="8287200" cy="803400"/>
          </a:xfrm>
          <a:prstGeom prst="rect">
            <a:avLst/>
          </a:prstGeom>
          <a:solidFill>
            <a:srgbClr val="F3F3F3"/>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ko-KR">
                <a:latin typeface="Malgun Gothic"/>
                <a:ea typeface="Malgun Gothic"/>
                <a:cs typeface="Malgun Gothic"/>
                <a:sym typeface="Malgun Gothic"/>
              </a:rPr>
              <a:t>&lt;풀이&gt;</a:t>
            </a:r>
            <a:endParaRPr>
              <a:latin typeface="Malgun Gothic"/>
              <a:ea typeface="Malgun Gothic"/>
              <a:cs typeface="Malgun Gothic"/>
              <a:sym typeface="Malgun Gothic"/>
            </a:endParaRPr>
          </a:p>
          <a:p>
            <a:pPr marL="0" marR="0" lvl="0" indent="0" algn="l" rtl="0">
              <a:lnSpc>
                <a:spcPct val="115000"/>
              </a:lnSpc>
              <a:spcBef>
                <a:spcPts val="0"/>
              </a:spcBef>
              <a:spcAft>
                <a:spcPts val="0"/>
              </a:spcAft>
              <a:buClr>
                <a:srgbClr val="000000"/>
              </a:buClr>
              <a:buSzPts val="1200"/>
              <a:buFont typeface="Arial"/>
              <a:buNone/>
            </a:pPr>
            <a:r>
              <a:rPr lang="ko-KR">
                <a:latin typeface="Malgun Gothic"/>
                <a:ea typeface="Malgun Gothic"/>
                <a:cs typeface="Malgun Gothic"/>
                <a:sym typeface="Malgun Gothic"/>
              </a:rPr>
              <a:t>가중</a:t>
            </a:r>
            <a:r>
              <a:rPr lang="ko-KR" i="0" u="none" strike="noStrike" cap="none">
                <a:solidFill>
                  <a:srgbClr val="000000"/>
                </a:solidFill>
                <a:latin typeface="Malgun Gothic"/>
                <a:ea typeface="Malgun Gothic"/>
                <a:cs typeface="Malgun Gothic"/>
                <a:sym typeface="Malgun Gothic"/>
              </a:rPr>
              <a:t>평균 : 57.55</a:t>
            </a:r>
            <a:r>
              <a:rPr lang="ko-KR">
                <a:latin typeface="Malgun Gothic"/>
                <a:ea typeface="Malgun Gothic"/>
                <a:cs typeface="Malgun Gothic"/>
                <a:sym typeface="Malgun Gothic"/>
              </a:rPr>
              <a:t>̏×0.04+58.55</a:t>
            </a:r>
            <a:r>
              <a:rPr lang="ko-KR">
                <a:solidFill>
                  <a:schemeClr val="dk1"/>
                </a:solidFill>
                <a:latin typeface="Malgun Gothic"/>
                <a:ea typeface="Malgun Gothic"/>
                <a:cs typeface="Malgun Gothic"/>
                <a:sym typeface="Malgun Gothic"/>
              </a:rPr>
              <a:t>×0.28+59.55×0.20+60.55×0.14+61.55×0.20+62.55×0.12+63.55×0.02=60.17</a:t>
            </a:r>
            <a:endParaRPr i="0" u="none" strike="noStrike" cap="none">
              <a:solidFill>
                <a:srgbClr val="000000"/>
              </a:solidFill>
              <a:latin typeface="Malgun Gothic"/>
              <a:ea typeface="Malgun Gothic"/>
              <a:cs typeface="Malgun Gothic"/>
              <a:sym typeface="Malgun Gothic"/>
            </a:endParaRPr>
          </a:p>
        </p:txBody>
      </p:sp>
      <p:sp>
        <p:nvSpPr>
          <p:cNvPr id="1283" name="Google Shape;1283;p93"/>
          <p:cNvSpPr txBox="1"/>
          <p:nvPr/>
        </p:nvSpPr>
        <p:spPr>
          <a:xfrm>
            <a:off x="482847" y="2128813"/>
            <a:ext cx="6365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ko-KR" sz="1600" dirty="0">
                <a:latin typeface="Malgun Gothic"/>
                <a:ea typeface="Malgun Gothic"/>
                <a:cs typeface="Malgun Gothic"/>
                <a:sym typeface="Malgun Gothic"/>
              </a:rPr>
              <a:t>[</a:t>
            </a:r>
            <a:r>
              <a:rPr lang="ko-KR" sz="1600" i="0" u="none" strike="noStrike" cap="none" dirty="0">
                <a:solidFill>
                  <a:srgbClr val="000000"/>
                </a:solidFill>
                <a:latin typeface="Malgun Gothic"/>
                <a:ea typeface="Malgun Gothic"/>
                <a:cs typeface="Malgun Gothic"/>
                <a:sym typeface="Malgun Gothic"/>
              </a:rPr>
              <a:t>예제</a:t>
            </a:r>
            <a:r>
              <a:rPr lang="en-US" altLang="ko-KR" sz="1600" i="0" u="none" strike="noStrike" cap="none" dirty="0">
                <a:solidFill>
                  <a:srgbClr val="000000"/>
                </a:solidFill>
                <a:latin typeface="Malgun Gothic"/>
                <a:ea typeface="Malgun Gothic"/>
                <a:cs typeface="Malgun Gothic"/>
                <a:sym typeface="Malgun Gothic"/>
              </a:rPr>
              <a:t> 7-2</a:t>
            </a:r>
            <a:r>
              <a:rPr lang="ko-KR" sz="1600" dirty="0">
                <a:latin typeface="Malgun Gothic"/>
                <a:ea typeface="Malgun Gothic"/>
                <a:cs typeface="Malgun Gothic"/>
                <a:sym typeface="Malgun Gothic"/>
              </a:rPr>
              <a:t>]</a:t>
            </a:r>
            <a:r>
              <a:rPr lang="ko-KR" sz="1600" i="0" u="none" strike="noStrike" cap="none" dirty="0">
                <a:solidFill>
                  <a:srgbClr val="000000"/>
                </a:solidFill>
                <a:latin typeface="Malgun Gothic"/>
                <a:ea typeface="Malgun Gothic"/>
                <a:cs typeface="Malgun Gothic"/>
                <a:sym typeface="Malgun Gothic"/>
              </a:rPr>
              <a:t> 다음의 도수분포표를 이용하여 가중평균을 구하라.</a:t>
            </a:r>
            <a:endParaRPr sz="1600" i="0" u="none" strike="noStrike" cap="none" dirty="0">
              <a:solidFill>
                <a:srgbClr val="000000"/>
              </a:solidFill>
              <a:latin typeface="Malgun Gothic"/>
              <a:ea typeface="Malgun Gothic"/>
              <a:cs typeface="Malgun Gothic"/>
              <a:sym typeface="Malgun Gothic"/>
            </a:endParaRPr>
          </a:p>
        </p:txBody>
      </p:sp>
      <p:graphicFrame>
        <p:nvGraphicFramePr>
          <p:cNvPr id="1284" name="Google Shape;1284;p93"/>
          <p:cNvGraphicFramePr/>
          <p:nvPr/>
        </p:nvGraphicFramePr>
        <p:xfrm>
          <a:off x="653475" y="2835750"/>
          <a:ext cx="2908450" cy="2073200"/>
        </p:xfrm>
        <a:graphic>
          <a:graphicData uri="http://schemas.openxmlformats.org/drawingml/2006/table">
            <a:tbl>
              <a:tblPr>
                <a:noFill/>
                <a:tableStyleId>{0944CDFF-17AD-4667-B9B5-D25C10F7F634}</a:tableStyleId>
              </a:tblPr>
              <a:tblGrid>
                <a:gridCol w="1227375">
                  <a:extLst>
                    <a:ext uri="{9D8B030D-6E8A-4147-A177-3AD203B41FA5}">
                      <a16:colId xmlns:a16="http://schemas.microsoft.com/office/drawing/2014/main" val="20000"/>
                    </a:ext>
                  </a:extLst>
                </a:gridCol>
                <a:gridCol w="695475">
                  <a:extLst>
                    <a:ext uri="{9D8B030D-6E8A-4147-A177-3AD203B41FA5}">
                      <a16:colId xmlns:a16="http://schemas.microsoft.com/office/drawing/2014/main" val="20001"/>
                    </a:ext>
                  </a:extLst>
                </a:gridCol>
                <a:gridCol w="985600">
                  <a:extLst>
                    <a:ext uri="{9D8B030D-6E8A-4147-A177-3AD203B41FA5}">
                      <a16:colId xmlns:a16="http://schemas.microsoft.com/office/drawing/2014/main" val="20002"/>
                    </a:ext>
                  </a:extLst>
                </a:gridCol>
              </a:tblGrid>
              <a:tr h="25915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계급간격</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도수</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계급값</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5915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57.05 ~ 58.05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2</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57.55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extLst>
                  <a:ext uri="{0D108BD9-81ED-4DB2-BD59-A6C34878D82A}">
                    <a16:rowId xmlns:a16="http://schemas.microsoft.com/office/drawing/2014/main" val="10001"/>
                  </a:ext>
                </a:extLst>
              </a:tr>
              <a:tr h="259150">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58.05 ~ 59.05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14</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58.55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extLst>
                  <a:ext uri="{0D108BD9-81ED-4DB2-BD59-A6C34878D82A}">
                    <a16:rowId xmlns:a16="http://schemas.microsoft.com/office/drawing/2014/main" val="10002"/>
                  </a:ext>
                </a:extLst>
              </a:tr>
              <a:tr h="259150">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59.05 ~ 60.05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10</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59.55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extLst>
                  <a:ext uri="{0D108BD9-81ED-4DB2-BD59-A6C34878D82A}">
                    <a16:rowId xmlns:a16="http://schemas.microsoft.com/office/drawing/2014/main" val="10003"/>
                  </a:ext>
                </a:extLst>
              </a:tr>
              <a:tr h="259150">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60.05 ~ 61.05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7</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60.55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extLst>
                  <a:ext uri="{0D108BD9-81ED-4DB2-BD59-A6C34878D82A}">
                    <a16:rowId xmlns:a16="http://schemas.microsoft.com/office/drawing/2014/main" val="10004"/>
                  </a:ext>
                </a:extLst>
              </a:tr>
              <a:tr h="259150">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61.05 ~ 62.05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10</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61.55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extLst>
                  <a:ext uri="{0D108BD9-81ED-4DB2-BD59-A6C34878D82A}">
                    <a16:rowId xmlns:a16="http://schemas.microsoft.com/office/drawing/2014/main" val="10005"/>
                  </a:ext>
                </a:extLst>
              </a:tr>
              <a:tr h="259150">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62.05 ~ 63.05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62.55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extLst>
                  <a:ext uri="{0D108BD9-81ED-4DB2-BD59-A6C34878D82A}">
                    <a16:rowId xmlns:a16="http://schemas.microsoft.com/office/drawing/2014/main" val="10006"/>
                  </a:ext>
                </a:extLst>
              </a:tr>
              <a:tr h="259150">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63.05 ~ 64.05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1</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63.55</a:t>
                      </a:r>
                      <a:endParaRPr sz="1000">
                        <a:latin typeface="Malgun Gothic"/>
                        <a:ea typeface="Malgun Gothic"/>
                        <a:cs typeface="Malgun Gothic"/>
                        <a:sym typeface="Malgun Gothic"/>
                      </a:endParaRPr>
                    </a:p>
                  </a:txBody>
                  <a:tcPr marL="36000" marR="36000" marT="36000" marB="36000" anchor="ctr">
                    <a:lnL w="9525" cap="flat" cmpd="sng">
                      <a:solidFill>
                        <a:srgbClr val="A0A0A0"/>
                      </a:solidFill>
                      <a:prstDash val="solid"/>
                      <a:round/>
                      <a:headEnd type="none" w="sm" len="sm"/>
                      <a:tailEnd type="none" w="sm" len="sm"/>
                    </a:lnL>
                    <a:lnR w="9525" cap="flat" cmpd="sng">
                      <a:solidFill>
                        <a:srgbClr val="A0A0A0"/>
                      </a:solidFill>
                      <a:prstDash val="solid"/>
                      <a:round/>
                      <a:headEnd type="none" w="sm" len="sm"/>
                      <a:tailEnd type="none" w="sm" len="sm"/>
                    </a:lnR>
                    <a:lnT w="9525" cap="flat" cmpd="sng">
                      <a:solidFill>
                        <a:srgbClr val="A0A0A0"/>
                      </a:solidFill>
                      <a:prstDash val="solid"/>
                      <a:round/>
                      <a:headEnd type="none" w="sm" len="sm"/>
                      <a:tailEnd type="none" w="sm" len="sm"/>
                    </a:lnT>
                    <a:lnB w="9525" cap="flat" cmpd="sng">
                      <a:solidFill>
                        <a:srgbClr val="A0A0A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1285" name="Google Shape;1285;p93"/>
          <p:cNvGraphicFramePr/>
          <p:nvPr/>
        </p:nvGraphicFramePr>
        <p:xfrm>
          <a:off x="3894325" y="2890050"/>
          <a:ext cx="4547550" cy="448800"/>
        </p:xfrm>
        <a:graphic>
          <a:graphicData uri="http://schemas.openxmlformats.org/drawingml/2006/table">
            <a:tbl>
              <a:tblPr>
                <a:noFill/>
                <a:tableStyleId>{0944CDFF-17AD-4667-B9B5-D25C10F7F634}</a:tableStyleId>
              </a:tblPr>
              <a:tblGrid>
                <a:gridCol w="733950">
                  <a:extLst>
                    <a:ext uri="{9D8B030D-6E8A-4147-A177-3AD203B41FA5}">
                      <a16:colId xmlns:a16="http://schemas.microsoft.com/office/drawing/2014/main" val="20000"/>
                    </a:ext>
                  </a:extLst>
                </a:gridCol>
                <a:gridCol w="544800">
                  <a:extLst>
                    <a:ext uri="{9D8B030D-6E8A-4147-A177-3AD203B41FA5}">
                      <a16:colId xmlns:a16="http://schemas.microsoft.com/office/drawing/2014/main" val="20001"/>
                    </a:ext>
                  </a:extLst>
                </a:gridCol>
                <a:gridCol w="544800">
                  <a:extLst>
                    <a:ext uri="{9D8B030D-6E8A-4147-A177-3AD203B41FA5}">
                      <a16:colId xmlns:a16="http://schemas.microsoft.com/office/drawing/2014/main" val="20002"/>
                    </a:ext>
                  </a:extLst>
                </a:gridCol>
                <a:gridCol w="544800">
                  <a:extLst>
                    <a:ext uri="{9D8B030D-6E8A-4147-A177-3AD203B41FA5}">
                      <a16:colId xmlns:a16="http://schemas.microsoft.com/office/drawing/2014/main" val="20003"/>
                    </a:ext>
                  </a:extLst>
                </a:gridCol>
                <a:gridCol w="544800">
                  <a:extLst>
                    <a:ext uri="{9D8B030D-6E8A-4147-A177-3AD203B41FA5}">
                      <a16:colId xmlns:a16="http://schemas.microsoft.com/office/drawing/2014/main" val="20004"/>
                    </a:ext>
                  </a:extLst>
                </a:gridCol>
                <a:gridCol w="544800">
                  <a:extLst>
                    <a:ext uri="{9D8B030D-6E8A-4147-A177-3AD203B41FA5}">
                      <a16:colId xmlns:a16="http://schemas.microsoft.com/office/drawing/2014/main" val="20005"/>
                    </a:ext>
                  </a:extLst>
                </a:gridCol>
                <a:gridCol w="544800">
                  <a:extLst>
                    <a:ext uri="{9D8B030D-6E8A-4147-A177-3AD203B41FA5}">
                      <a16:colId xmlns:a16="http://schemas.microsoft.com/office/drawing/2014/main" val="20006"/>
                    </a:ext>
                  </a:extLst>
                </a:gridCol>
                <a:gridCol w="544800">
                  <a:extLst>
                    <a:ext uri="{9D8B030D-6E8A-4147-A177-3AD203B41FA5}">
                      <a16:colId xmlns:a16="http://schemas.microsoft.com/office/drawing/2014/main" val="20007"/>
                    </a:ext>
                  </a:extLst>
                </a:gridCol>
              </a:tblGrid>
              <a:tr h="100000">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계급값</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57.55</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58.55</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ko-KR" sz="1000">
                          <a:solidFill>
                            <a:schemeClr val="dk1"/>
                          </a:solidFill>
                          <a:latin typeface="Malgun Gothic"/>
                          <a:ea typeface="Malgun Gothic"/>
                          <a:cs typeface="Malgun Gothic"/>
                          <a:sym typeface="Malgun Gothic"/>
                        </a:rPr>
                        <a:t>59.55</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60</a:t>
                      </a:r>
                      <a:r>
                        <a:rPr lang="ko-KR" sz="1000">
                          <a:solidFill>
                            <a:schemeClr val="dk1"/>
                          </a:solidFill>
                          <a:latin typeface="Malgun Gothic"/>
                          <a:ea typeface="Malgun Gothic"/>
                          <a:cs typeface="Malgun Gothic"/>
                          <a:sym typeface="Malgun Gothic"/>
                        </a:rPr>
                        <a:t>.55</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61</a:t>
                      </a:r>
                      <a:r>
                        <a:rPr lang="ko-KR" sz="1000">
                          <a:solidFill>
                            <a:schemeClr val="dk1"/>
                          </a:solidFill>
                          <a:latin typeface="Malgun Gothic"/>
                          <a:ea typeface="Malgun Gothic"/>
                          <a:cs typeface="Malgun Gothic"/>
                          <a:sym typeface="Malgun Gothic"/>
                        </a:rPr>
                        <a:t>.55</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62</a:t>
                      </a:r>
                      <a:r>
                        <a:rPr lang="ko-KR" sz="1000">
                          <a:solidFill>
                            <a:schemeClr val="dk1"/>
                          </a:solidFill>
                          <a:latin typeface="Malgun Gothic"/>
                          <a:ea typeface="Malgun Gothic"/>
                          <a:cs typeface="Malgun Gothic"/>
                          <a:sym typeface="Malgun Gothic"/>
                        </a:rPr>
                        <a:t>.55</a:t>
                      </a:r>
                      <a:endParaRPr sz="1000">
                        <a:latin typeface="Malgun Gothic"/>
                        <a:ea typeface="Malgun Gothic"/>
                        <a:cs typeface="Malgun Gothic"/>
                        <a:sym typeface="Malgun Gothic"/>
                      </a:endParaRPr>
                    </a:p>
                  </a:txBody>
                  <a:tcPr marL="36000" marR="36000" marT="36000" marB="36000" anchor="ctr">
                    <a:solidFill>
                      <a:schemeClr val="lt2"/>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63</a:t>
                      </a:r>
                      <a:r>
                        <a:rPr lang="ko-KR" sz="1000">
                          <a:solidFill>
                            <a:schemeClr val="dk1"/>
                          </a:solidFill>
                          <a:latin typeface="Malgun Gothic"/>
                          <a:ea typeface="Malgun Gothic"/>
                          <a:cs typeface="Malgun Gothic"/>
                          <a:sym typeface="Malgun Gothic"/>
                        </a:rPr>
                        <a:t>.55</a:t>
                      </a:r>
                      <a:endParaRPr sz="1000">
                        <a:latin typeface="Malgun Gothic"/>
                        <a:ea typeface="Malgun Gothic"/>
                        <a:cs typeface="Malgun Gothic"/>
                        <a:sym typeface="Malgun Gothic"/>
                      </a:endParaRPr>
                    </a:p>
                  </a:txBody>
                  <a:tcPr marL="36000" marR="36000" marT="36000" marB="36000" anchor="ctr">
                    <a:solidFill>
                      <a:schemeClr val="lt2"/>
                    </a:solidFill>
                  </a:tcPr>
                </a:tc>
                <a:extLst>
                  <a:ext uri="{0D108BD9-81ED-4DB2-BD59-A6C34878D82A}">
                    <a16:rowId xmlns:a16="http://schemas.microsoft.com/office/drawing/2014/main" val="10000"/>
                  </a:ext>
                </a:extLst>
              </a:tr>
              <a:tr h="100000">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상대도수</a:t>
                      </a:r>
                      <a:endParaRPr sz="1000">
                        <a:latin typeface="Malgun Gothic"/>
                        <a:ea typeface="Malgun Gothic"/>
                        <a:cs typeface="Malgun Gothic"/>
                        <a:sym typeface="Malgun Gothic"/>
                      </a:endParaRPr>
                    </a:p>
                  </a:txBody>
                  <a:tcPr marL="36000" marR="36000" marT="36000" marB="36000" anchor="ctr">
                    <a:solidFill>
                      <a:srgbClr val="F3F3F3"/>
                    </a:solidFill>
                  </a:tcP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0.28</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0.20</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0.14</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0.20</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0.12</a:t>
                      </a:r>
                      <a:endParaRPr sz="1000">
                        <a:latin typeface="Malgun Gothic"/>
                        <a:ea typeface="Malgun Gothic"/>
                        <a:cs typeface="Malgun Gothic"/>
                        <a:sym typeface="Malgun Gothic"/>
                      </a:endParaRPr>
                    </a:p>
                  </a:txBody>
                  <a:tcPr marL="36000" marR="36000" marT="36000" marB="36000" anchor="ctr"/>
                </a:tc>
                <a:tc>
                  <a:txBody>
                    <a:bodyPr/>
                    <a:lstStyle/>
                    <a:p>
                      <a:pPr marL="0" lvl="0" indent="0" algn="ctr" rtl="0">
                        <a:spcBef>
                          <a:spcPts val="0"/>
                        </a:spcBef>
                        <a:spcAft>
                          <a:spcPts val="0"/>
                        </a:spcAft>
                        <a:buNone/>
                      </a:pPr>
                      <a:r>
                        <a:rPr lang="ko-KR" sz="1000">
                          <a:latin typeface="Malgun Gothic"/>
                          <a:ea typeface="Malgun Gothic"/>
                          <a:cs typeface="Malgun Gothic"/>
                          <a:sym typeface="Malgun Gothic"/>
                        </a:rPr>
                        <a:t>0.02</a:t>
                      </a:r>
                      <a:endParaRPr sz="1000">
                        <a:latin typeface="Malgun Gothic"/>
                        <a:ea typeface="Malgun Gothic"/>
                        <a:cs typeface="Malgun Gothic"/>
                        <a:sym typeface="Malgun Gothic"/>
                      </a:endParaRPr>
                    </a:p>
                  </a:txBody>
                  <a:tcPr marL="36000" marR="36000" marT="36000" marB="36000"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94"/>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중앙값</a:t>
            </a:r>
            <a:endParaRPr/>
          </a:p>
        </p:txBody>
      </p:sp>
      <p:sp>
        <p:nvSpPr>
          <p:cNvPr id="1291" name="Google Shape;1291;p94"/>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292" name="Google Shape;1292;p94"/>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94</a:t>
            </a:fld>
            <a:endParaRPr/>
          </a:p>
        </p:txBody>
      </p:sp>
      <p:sp>
        <p:nvSpPr>
          <p:cNvPr id="1293" name="Google Shape;1293;p94"/>
          <p:cNvSpPr txBox="1">
            <a:spLocks noGrp="1"/>
          </p:cNvSpPr>
          <p:nvPr>
            <p:ph type="body" idx="4294967295"/>
          </p:nvPr>
        </p:nvSpPr>
        <p:spPr>
          <a:xfrm>
            <a:off x="315300" y="1110000"/>
            <a:ext cx="8513400" cy="28815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특이점인 큰 값이나 작은 값에 의해 영향을 받는 평균의 단점을 보완, 중심위치 통계량이 중앙값이다.</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데이터의 수가 홀수이면, 중앙에 위치하는 데이터 값을, 짝수이면 중앙에 위치하는 2개 데이터의 평균이 중앙값이다.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중앙값(median)</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n개의 관찰값을 이등분해 주는 값으로 전체 데이터가 중앙값보다 큰 값이 절반이고, 이보다 작은 값이 절반인 값이다. </a:t>
            </a:r>
            <a:endParaRPr>
              <a:latin typeface="Malgun Gothic"/>
              <a:ea typeface="Malgun Gothic"/>
              <a:cs typeface="Malgun Gothic"/>
              <a:sym typeface="Malgun Gothic"/>
            </a:endParaRPr>
          </a:p>
        </p:txBody>
      </p:sp>
      <p:pic>
        <p:nvPicPr>
          <p:cNvPr id="1294" name="Google Shape;1294;p94" descr="{&quot;backgroundColor&quot;:&quot;#FFFFFF&quot;,&quot;font&quot;:{&quot;color&quot;:&quot;#000000&quot;,&quot;size&quot;:18,&quot;family&quot;:&quot;Arial&quot;},&quot;aid&quot;:null,&quot;id&quot;:&quot;118&quot;,&quot;backgroundColorModified&quot;:false,&quot;code&quot;:&quot;$$\\overline{x}=\\begin{cases}\n{x_{\\left(\\frac{n+1}{2}\\right)},\\,n=\\,\\text{odd}\\,\\,\\text{number}}&amp;{}\\\\\n{\\dfrac{x_{\\left(\\frac{n}{2}\\right)}+x_{\\left(\\frac{n}{2}+1\\right)}}{2},\\,n=\\,\\text{even}\\,\\,\\text{number}}&amp;{}\\\\\n\\end{cases}$$&quot;,&quot;type&quot;:&quot;$$&quot;,&quot;ts&quot;:1697531532269,&quot;cs&quot;:&quot;OFvvxz+rgiJM7ANG46ZOhw==&quot;,&quot;size&quot;:{&quot;width&quot;:497.89764750656167,&quot;height&quot;:105.04984986876643}}"/>
          <p:cNvPicPr preferRelativeResize="0"/>
          <p:nvPr/>
        </p:nvPicPr>
        <p:blipFill>
          <a:blip r:embed="rId3">
            <a:alphaModFix/>
          </a:blip>
          <a:stretch>
            <a:fillRect/>
          </a:stretch>
        </p:blipFill>
        <p:spPr>
          <a:xfrm>
            <a:off x="2200750" y="3909247"/>
            <a:ext cx="4742475" cy="1000600"/>
          </a:xfrm>
          <a:prstGeom prst="rect">
            <a:avLst/>
          </a:prstGeom>
          <a:noFill/>
          <a:ln>
            <a:noFill/>
          </a:ln>
        </p:spPr>
      </p:pic>
      <p:sp>
        <p:nvSpPr>
          <p:cNvPr id="1295" name="Google Shape;1295;p94"/>
          <p:cNvSpPr txBox="1"/>
          <p:nvPr/>
        </p:nvSpPr>
        <p:spPr>
          <a:xfrm>
            <a:off x="1907575" y="5233650"/>
            <a:ext cx="5871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ko-KR">
                <a:solidFill>
                  <a:schemeClr val="dk1"/>
                </a:solidFill>
                <a:latin typeface="Malgun Gothic"/>
                <a:ea typeface="Malgun Gothic"/>
                <a:cs typeface="Malgun Gothic"/>
                <a:sym typeface="Malgun Gothic"/>
              </a:rPr>
              <a:t>여기서, </a:t>
            </a:r>
            <a:r>
              <a:rPr lang="ko-KR" sz="2200" i="1">
                <a:solidFill>
                  <a:schemeClr val="dk1"/>
                </a:solidFill>
                <a:latin typeface="Times New Roman"/>
                <a:ea typeface="Times New Roman"/>
                <a:cs typeface="Times New Roman"/>
                <a:sym typeface="Times New Roman"/>
              </a:rPr>
              <a:t>x</a:t>
            </a:r>
            <a:r>
              <a:rPr lang="ko-KR" sz="2200" baseline="-25000">
                <a:solidFill>
                  <a:schemeClr val="dk1"/>
                </a:solidFill>
                <a:latin typeface="Times New Roman"/>
                <a:ea typeface="Times New Roman"/>
                <a:cs typeface="Times New Roman"/>
                <a:sym typeface="Times New Roman"/>
              </a:rPr>
              <a:t>(</a:t>
            </a:r>
            <a:r>
              <a:rPr lang="ko-KR" sz="2200" i="1" baseline="-25000">
                <a:solidFill>
                  <a:schemeClr val="dk1"/>
                </a:solidFill>
                <a:latin typeface="Times New Roman"/>
                <a:ea typeface="Times New Roman"/>
                <a:cs typeface="Times New Roman"/>
                <a:sym typeface="Times New Roman"/>
              </a:rPr>
              <a:t>k</a:t>
            </a:r>
            <a:r>
              <a:rPr lang="ko-KR" sz="2200" baseline="-25000">
                <a:solidFill>
                  <a:schemeClr val="dk1"/>
                </a:solidFill>
                <a:latin typeface="Times New Roman"/>
                <a:ea typeface="Times New Roman"/>
                <a:cs typeface="Times New Roman"/>
                <a:sym typeface="Times New Roman"/>
              </a:rPr>
              <a:t>)</a:t>
            </a:r>
            <a:r>
              <a:rPr lang="ko-KR">
                <a:solidFill>
                  <a:schemeClr val="dk1"/>
                </a:solidFill>
                <a:latin typeface="Malgun Gothic"/>
                <a:ea typeface="Malgun Gothic"/>
                <a:cs typeface="Malgun Gothic"/>
                <a:sym typeface="Malgun Gothic"/>
              </a:rPr>
              <a:t>는 순서대로 나열했을 때 </a:t>
            </a:r>
            <a:r>
              <a:rPr lang="ko-KR" i="1">
                <a:solidFill>
                  <a:schemeClr val="dk1"/>
                </a:solidFill>
                <a:latin typeface="Times New Roman"/>
                <a:ea typeface="Times New Roman"/>
                <a:cs typeface="Times New Roman"/>
                <a:sym typeface="Times New Roman"/>
              </a:rPr>
              <a:t>k</a:t>
            </a:r>
            <a:r>
              <a:rPr lang="ko-KR">
                <a:solidFill>
                  <a:schemeClr val="dk1"/>
                </a:solidFill>
                <a:latin typeface="Malgun Gothic"/>
                <a:ea typeface="Malgun Gothic"/>
                <a:cs typeface="Malgun Gothic"/>
                <a:sym typeface="Malgun Gothic"/>
              </a:rPr>
              <a:t>번째 관찰값이다.</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95"/>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중앙값</a:t>
            </a:r>
            <a:endParaRPr/>
          </a:p>
        </p:txBody>
      </p:sp>
      <p:sp>
        <p:nvSpPr>
          <p:cNvPr id="1301" name="Google Shape;1301;p95"/>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302" name="Google Shape;1302;p95"/>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95</a:t>
            </a:fld>
            <a:endParaRPr/>
          </a:p>
        </p:txBody>
      </p:sp>
      <p:sp>
        <p:nvSpPr>
          <p:cNvPr id="1303" name="Google Shape;1303;p95"/>
          <p:cNvSpPr txBox="1">
            <a:spLocks noGrp="1"/>
          </p:cNvSpPr>
          <p:nvPr>
            <p:ph type="body" idx="4294967295"/>
          </p:nvPr>
        </p:nvSpPr>
        <p:spPr>
          <a:xfrm>
            <a:off x="315300" y="1110000"/>
            <a:ext cx="8513400" cy="1382400"/>
          </a:xfrm>
          <a:prstGeom prst="rect">
            <a:avLst/>
          </a:prstGeom>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예시</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5개의 데이터 4 7 3 9 5가 있을 때 중앙값은, 우선 데이터를 크기 순으로 정렬하면, 3 4 5 7 9, 따라서 5가 중앙값.</a:t>
            </a:r>
            <a:endParaRPr>
              <a:latin typeface="Malgun Gothic"/>
              <a:ea typeface="Malgun Gothic"/>
              <a:cs typeface="Malgun Gothic"/>
              <a:sym typeface="Malgun Gothic"/>
            </a:endParaRPr>
          </a:p>
          <a:p>
            <a:pPr marL="914400" lvl="1" indent="-317500" algn="l" rtl="0">
              <a:lnSpc>
                <a:spcPct val="115000"/>
              </a:lnSpc>
              <a:spcBef>
                <a:spcPts val="500"/>
              </a:spcBef>
              <a:spcAft>
                <a:spcPts val="0"/>
              </a:spcAft>
              <a:buSzPts val="1400"/>
              <a:buFont typeface="Malgun Gothic"/>
              <a:buChar char="•"/>
            </a:pPr>
            <a:r>
              <a:rPr lang="ko-KR">
                <a:latin typeface="Malgun Gothic"/>
                <a:ea typeface="Malgun Gothic"/>
                <a:cs typeface="Malgun Gothic"/>
                <a:sym typeface="Malgun Gothic"/>
              </a:rPr>
              <a:t>데이터가 짝수이면, 3 4 5 7 9 11, 가운데 위치한 5와 7의 평균인 6을 중앙값이라 한다.</a:t>
            </a:r>
            <a:endParaRPr>
              <a:latin typeface="Malgun Gothic"/>
              <a:ea typeface="Malgun Gothic"/>
              <a:cs typeface="Malgun Gothic"/>
              <a:sym typeface="Malgun Gothic"/>
            </a:endParaRPr>
          </a:p>
        </p:txBody>
      </p:sp>
      <p:sp>
        <p:nvSpPr>
          <p:cNvPr id="1304" name="Google Shape;1304;p95"/>
          <p:cNvSpPr txBox="1"/>
          <p:nvPr/>
        </p:nvSpPr>
        <p:spPr>
          <a:xfrm>
            <a:off x="451675" y="2436850"/>
            <a:ext cx="85770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KR" dirty="0">
                <a:latin typeface="Malgun Gothic"/>
                <a:ea typeface="Malgun Gothic"/>
                <a:cs typeface="Malgun Gothic"/>
                <a:sym typeface="Malgun Gothic"/>
              </a:rPr>
              <a:t>[예제 </a:t>
            </a:r>
            <a:r>
              <a:rPr lang="en-US" altLang="ko-KR" dirty="0">
                <a:latin typeface="Malgun Gothic"/>
                <a:ea typeface="Malgun Gothic"/>
                <a:cs typeface="Malgun Gothic"/>
                <a:sym typeface="Malgun Gothic"/>
              </a:rPr>
              <a:t>7-3</a:t>
            </a:r>
            <a:r>
              <a:rPr lang="ko-KR" dirty="0">
                <a:latin typeface="Malgun Gothic"/>
                <a:ea typeface="Malgun Gothic"/>
                <a:cs typeface="Malgun Gothic"/>
                <a:sym typeface="Malgun Gothic"/>
              </a:rPr>
              <a:t>]</a:t>
            </a:r>
            <a:endParaRPr dirty="0">
              <a:latin typeface="Malgun Gothic"/>
              <a:ea typeface="Malgun Gothic"/>
              <a:cs typeface="Malgun Gothic"/>
              <a:sym typeface="Malgun Gothic"/>
            </a:endParaRPr>
          </a:p>
          <a:p>
            <a:pPr marL="0" lvl="0" indent="0" algn="l" rtl="0">
              <a:spcBef>
                <a:spcPts val="0"/>
              </a:spcBef>
              <a:spcAft>
                <a:spcPts val="0"/>
              </a:spcAft>
              <a:buNone/>
            </a:pPr>
            <a:r>
              <a:rPr lang="ko-KR" dirty="0">
                <a:latin typeface="Malgun Gothic"/>
                <a:ea typeface="Malgun Gothic"/>
                <a:cs typeface="Malgun Gothic"/>
                <a:sym typeface="Malgun Gothic"/>
              </a:rPr>
              <a:t>다음은 각 교회에서 몇 군데의 자선기관에 후원하는가를 조사하여 얻은 결과이다,</a:t>
            </a:r>
            <a:endParaRPr dirty="0">
              <a:latin typeface="Malgun Gothic"/>
              <a:ea typeface="Malgun Gothic"/>
              <a:cs typeface="Malgun Gothic"/>
              <a:sym typeface="Malgun Gothic"/>
            </a:endParaRPr>
          </a:p>
          <a:p>
            <a:pPr marL="0" lvl="0" indent="0" algn="l" rtl="0">
              <a:spcBef>
                <a:spcPts val="0"/>
              </a:spcBef>
              <a:spcAft>
                <a:spcPts val="0"/>
              </a:spcAft>
              <a:buNone/>
            </a:pPr>
            <a:endParaRPr dirty="0">
              <a:latin typeface="Malgun Gothic"/>
              <a:ea typeface="Malgun Gothic"/>
              <a:cs typeface="Malgun Gothic"/>
              <a:sym typeface="Malgun Gothic"/>
            </a:endParaRPr>
          </a:p>
          <a:p>
            <a:pPr marL="0" lvl="0" indent="0" algn="ctr" rtl="0">
              <a:spcBef>
                <a:spcPts val="0"/>
              </a:spcBef>
              <a:spcAft>
                <a:spcPts val="0"/>
              </a:spcAft>
              <a:buNone/>
            </a:pPr>
            <a:r>
              <a:rPr lang="ko-KR" dirty="0">
                <a:latin typeface="Malgun Gothic"/>
                <a:ea typeface="Malgun Gothic"/>
                <a:cs typeface="Malgun Gothic"/>
                <a:sym typeface="Malgun Gothic"/>
              </a:rPr>
              <a:t>10, 15, 12, 12, 11, 14, 13, 9, 10, 53</a:t>
            </a:r>
            <a:endParaRPr dirty="0">
              <a:latin typeface="Malgun Gothic"/>
              <a:ea typeface="Malgun Gothic"/>
              <a:cs typeface="Malgun Gothic"/>
              <a:sym typeface="Malgun Gothic"/>
            </a:endParaRPr>
          </a:p>
          <a:p>
            <a:pPr marL="0" lvl="0" indent="0" algn="l" rtl="0">
              <a:spcBef>
                <a:spcPts val="0"/>
              </a:spcBef>
              <a:spcAft>
                <a:spcPts val="0"/>
              </a:spcAft>
              <a:buNone/>
            </a:pPr>
            <a:endParaRPr dirty="0">
              <a:latin typeface="Malgun Gothic"/>
              <a:ea typeface="Malgun Gothic"/>
              <a:cs typeface="Malgun Gothic"/>
              <a:sym typeface="Malgun Gothic"/>
            </a:endParaRPr>
          </a:p>
          <a:p>
            <a:pPr marL="0" lvl="0" indent="0" algn="l" rtl="0">
              <a:spcBef>
                <a:spcPts val="0"/>
              </a:spcBef>
              <a:spcAft>
                <a:spcPts val="0"/>
              </a:spcAft>
              <a:buNone/>
            </a:pPr>
            <a:r>
              <a:rPr lang="ko-KR" dirty="0">
                <a:latin typeface="Malgun Gothic"/>
                <a:ea typeface="Malgun Gothic"/>
                <a:cs typeface="Malgun Gothic"/>
                <a:sym typeface="Malgun Gothic"/>
              </a:rPr>
              <a:t>중앙값을 구하기 위하여 크기순으로 나열하면 다음과 같다.</a:t>
            </a:r>
            <a:endParaRPr dirty="0">
              <a:latin typeface="Malgun Gothic"/>
              <a:ea typeface="Malgun Gothic"/>
              <a:cs typeface="Malgun Gothic"/>
              <a:sym typeface="Malgun Gothic"/>
            </a:endParaRPr>
          </a:p>
          <a:p>
            <a:pPr marL="0" lvl="0" indent="0" algn="l" rtl="0">
              <a:spcBef>
                <a:spcPts val="0"/>
              </a:spcBef>
              <a:spcAft>
                <a:spcPts val="0"/>
              </a:spcAft>
              <a:buNone/>
            </a:pPr>
            <a:endParaRPr dirty="0">
              <a:latin typeface="Malgun Gothic"/>
              <a:ea typeface="Malgun Gothic"/>
              <a:cs typeface="Malgun Gothic"/>
              <a:sym typeface="Malgun Gothic"/>
            </a:endParaRPr>
          </a:p>
          <a:p>
            <a:pPr marL="0" lvl="0" indent="0" algn="ctr" rtl="0">
              <a:spcBef>
                <a:spcPts val="0"/>
              </a:spcBef>
              <a:spcAft>
                <a:spcPts val="0"/>
              </a:spcAft>
              <a:buNone/>
            </a:pPr>
            <a:r>
              <a:rPr lang="ko-KR" dirty="0">
                <a:latin typeface="Malgun Gothic"/>
                <a:ea typeface="Malgun Gothic"/>
                <a:cs typeface="Malgun Gothic"/>
                <a:sym typeface="Malgun Gothic"/>
              </a:rPr>
              <a:t>9  10</a:t>
            </a:r>
            <a:r>
              <a:rPr lang="ko-KR" dirty="0">
                <a:solidFill>
                  <a:schemeClr val="dk1"/>
                </a:solidFill>
                <a:latin typeface="Malgun Gothic"/>
                <a:ea typeface="Malgun Gothic"/>
                <a:cs typeface="Malgun Gothic"/>
                <a:sym typeface="Malgun Gothic"/>
              </a:rPr>
              <a:t>  </a:t>
            </a:r>
            <a:r>
              <a:rPr lang="ko-KR" dirty="0">
                <a:latin typeface="Malgun Gothic"/>
                <a:ea typeface="Malgun Gothic"/>
                <a:cs typeface="Malgun Gothic"/>
                <a:sym typeface="Malgun Gothic"/>
              </a:rPr>
              <a:t>10</a:t>
            </a:r>
            <a:r>
              <a:rPr lang="ko-KR" dirty="0">
                <a:solidFill>
                  <a:schemeClr val="dk1"/>
                </a:solidFill>
                <a:latin typeface="Malgun Gothic"/>
                <a:ea typeface="Malgun Gothic"/>
                <a:cs typeface="Malgun Gothic"/>
                <a:sym typeface="Malgun Gothic"/>
              </a:rPr>
              <a:t>  </a:t>
            </a:r>
            <a:r>
              <a:rPr lang="ko-KR" dirty="0">
                <a:latin typeface="Malgun Gothic"/>
                <a:ea typeface="Malgun Gothic"/>
                <a:cs typeface="Malgun Gothic"/>
                <a:sym typeface="Malgun Gothic"/>
              </a:rPr>
              <a:t>11</a:t>
            </a:r>
            <a:r>
              <a:rPr lang="ko-KR" dirty="0">
                <a:solidFill>
                  <a:schemeClr val="dk1"/>
                </a:solidFill>
                <a:latin typeface="Malgun Gothic"/>
                <a:ea typeface="Malgun Gothic"/>
                <a:cs typeface="Malgun Gothic"/>
                <a:sym typeface="Malgun Gothic"/>
              </a:rPr>
              <a:t>  </a:t>
            </a:r>
            <a:r>
              <a:rPr lang="ko-KR" dirty="0">
                <a:latin typeface="Malgun Gothic"/>
                <a:ea typeface="Malgun Gothic"/>
                <a:cs typeface="Malgun Gothic"/>
                <a:sym typeface="Malgun Gothic"/>
              </a:rPr>
              <a:t>12</a:t>
            </a:r>
            <a:r>
              <a:rPr lang="ko-KR" dirty="0">
                <a:solidFill>
                  <a:schemeClr val="dk1"/>
                </a:solidFill>
                <a:latin typeface="Malgun Gothic"/>
                <a:ea typeface="Malgun Gothic"/>
                <a:cs typeface="Malgun Gothic"/>
                <a:sym typeface="Malgun Gothic"/>
              </a:rPr>
              <a:t>  </a:t>
            </a:r>
            <a:r>
              <a:rPr lang="ko-KR" dirty="0">
                <a:latin typeface="Malgun Gothic"/>
                <a:ea typeface="Malgun Gothic"/>
                <a:cs typeface="Malgun Gothic"/>
                <a:sym typeface="Malgun Gothic"/>
              </a:rPr>
              <a:t>12</a:t>
            </a:r>
            <a:r>
              <a:rPr lang="ko-KR" dirty="0">
                <a:solidFill>
                  <a:schemeClr val="dk1"/>
                </a:solidFill>
                <a:latin typeface="Malgun Gothic"/>
                <a:ea typeface="Malgun Gothic"/>
                <a:cs typeface="Malgun Gothic"/>
                <a:sym typeface="Malgun Gothic"/>
              </a:rPr>
              <a:t>  </a:t>
            </a:r>
            <a:r>
              <a:rPr lang="ko-KR" dirty="0">
                <a:latin typeface="Malgun Gothic"/>
                <a:ea typeface="Malgun Gothic"/>
                <a:cs typeface="Malgun Gothic"/>
                <a:sym typeface="Malgun Gothic"/>
              </a:rPr>
              <a:t>13</a:t>
            </a:r>
            <a:r>
              <a:rPr lang="ko-KR" dirty="0">
                <a:solidFill>
                  <a:schemeClr val="dk1"/>
                </a:solidFill>
                <a:latin typeface="Malgun Gothic"/>
                <a:ea typeface="Malgun Gothic"/>
                <a:cs typeface="Malgun Gothic"/>
                <a:sym typeface="Malgun Gothic"/>
              </a:rPr>
              <a:t>  </a:t>
            </a:r>
            <a:r>
              <a:rPr lang="ko-KR" dirty="0">
                <a:latin typeface="Malgun Gothic"/>
                <a:ea typeface="Malgun Gothic"/>
                <a:cs typeface="Malgun Gothic"/>
                <a:sym typeface="Malgun Gothic"/>
              </a:rPr>
              <a:t>14</a:t>
            </a:r>
            <a:r>
              <a:rPr lang="ko-KR" dirty="0">
                <a:solidFill>
                  <a:schemeClr val="dk1"/>
                </a:solidFill>
                <a:latin typeface="Malgun Gothic"/>
                <a:ea typeface="Malgun Gothic"/>
                <a:cs typeface="Malgun Gothic"/>
                <a:sym typeface="Malgun Gothic"/>
              </a:rPr>
              <a:t>  </a:t>
            </a:r>
            <a:r>
              <a:rPr lang="ko-KR" dirty="0">
                <a:latin typeface="Malgun Gothic"/>
                <a:ea typeface="Malgun Gothic"/>
                <a:cs typeface="Malgun Gothic"/>
                <a:sym typeface="Malgun Gothic"/>
              </a:rPr>
              <a:t>15</a:t>
            </a:r>
            <a:r>
              <a:rPr lang="ko-KR" dirty="0">
                <a:solidFill>
                  <a:schemeClr val="dk1"/>
                </a:solidFill>
                <a:latin typeface="Malgun Gothic"/>
                <a:ea typeface="Malgun Gothic"/>
                <a:cs typeface="Malgun Gothic"/>
                <a:sym typeface="Malgun Gothic"/>
              </a:rPr>
              <a:t>  </a:t>
            </a:r>
            <a:r>
              <a:rPr lang="ko-KR" dirty="0">
                <a:latin typeface="Malgun Gothic"/>
                <a:ea typeface="Malgun Gothic"/>
                <a:cs typeface="Malgun Gothic"/>
                <a:sym typeface="Malgun Gothic"/>
              </a:rPr>
              <a:t>53</a:t>
            </a:r>
            <a:endParaRPr dirty="0">
              <a:latin typeface="Malgun Gothic"/>
              <a:ea typeface="Malgun Gothic"/>
              <a:cs typeface="Malgun Gothic"/>
              <a:sym typeface="Malgun Gothic"/>
            </a:endParaRPr>
          </a:p>
          <a:p>
            <a:pPr marL="0" lvl="0" indent="0" algn="l" rtl="0">
              <a:spcBef>
                <a:spcPts val="0"/>
              </a:spcBef>
              <a:spcAft>
                <a:spcPts val="0"/>
              </a:spcAft>
              <a:buNone/>
            </a:pPr>
            <a:endParaRPr dirty="0">
              <a:latin typeface="Malgun Gothic"/>
              <a:ea typeface="Malgun Gothic"/>
              <a:cs typeface="Malgun Gothic"/>
              <a:sym typeface="Malgun Gothic"/>
            </a:endParaRPr>
          </a:p>
          <a:p>
            <a:pPr marL="0" lvl="0" indent="0" algn="l" rtl="0">
              <a:spcBef>
                <a:spcPts val="0"/>
              </a:spcBef>
              <a:spcAft>
                <a:spcPts val="0"/>
              </a:spcAft>
              <a:buNone/>
            </a:pPr>
            <a:endParaRPr dirty="0">
              <a:latin typeface="Malgun Gothic"/>
              <a:ea typeface="Malgun Gothic"/>
              <a:cs typeface="Malgun Gothic"/>
              <a:sym typeface="Malgun Gothic"/>
            </a:endParaRPr>
          </a:p>
          <a:p>
            <a:pPr marL="0" lvl="0" indent="0" algn="l" rtl="0">
              <a:spcBef>
                <a:spcPts val="0"/>
              </a:spcBef>
              <a:spcAft>
                <a:spcPts val="0"/>
              </a:spcAft>
              <a:buNone/>
            </a:pPr>
            <a:endParaRPr dirty="0">
              <a:latin typeface="Malgun Gothic"/>
              <a:ea typeface="Malgun Gothic"/>
              <a:cs typeface="Malgun Gothic"/>
              <a:sym typeface="Malgun Gothic"/>
            </a:endParaRPr>
          </a:p>
          <a:p>
            <a:pPr marL="0" lvl="0" indent="0" algn="l" rtl="0">
              <a:spcBef>
                <a:spcPts val="0"/>
              </a:spcBef>
              <a:spcAft>
                <a:spcPts val="0"/>
              </a:spcAft>
              <a:buNone/>
            </a:pPr>
            <a:endParaRPr dirty="0">
              <a:latin typeface="Malgun Gothic"/>
              <a:ea typeface="Malgun Gothic"/>
              <a:cs typeface="Malgun Gothic"/>
              <a:sym typeface="Malgun Gothic"/>
            </a:endParaRPr>
          </a:p>
          <a:p>
            <a:pPr marL="0" lvl="0" indent="0" algn="l" rtl="0">
              <a:spcBef>
                <a:spcPts val="0"/>
              </a:spcBef>
              <a:spcAft>
                <a:spcPts val="0"/>
              </a:spcAft>
              <a:buNone/>
            </a:pPr>
            <a:r>
              <a:rPr lang="ko-KR" dirty="0">
                <a:latin typeface="Malgun Gothic"/>
                <a:ea typeface="Malgun Gothic"/>
                <a:cs typeface="Malgun Gothic"/>
                <a:sym typeface="Malgun Gothic"/>
              </a:rPr>
              <a:t>이 데이터에 대해 평균을 구해 보면 159로 10개 </a:t>
            </a:r>
            <a:r>
              <a:rPr lang="ko-KR" dirty="0" err="1">
                <a:latin typeface="Malgun Gothic"/>
                <a:ea typeface="Malgun Gothic"/>
                <a:cs typeface="Malgun Gothic"/>
                <a:sym typeface="Malgun Gothic"/>
              </a:rPr>
              <a:t>교회중</a:t>
            </a:r>
            <a:r>
              <a:rPr lang="ko-KR" dirty="0">
                <a:latin typeface="Malgun Gothic"/>
                <a:ea typeface="Malgun Gothic"/>
                <a:cs typeface="Malgun Gothic"/>
                <a:sym typeface="Malgun Gothic"/>
              </a:rPr>
              <a:t> 9군데가 평균보다 작은 값을 갖는 것으로 나타났다. 여기서 평균은 특이점의 영향으로 전체 데이터를 대표하는 중심위치의 측도로는 부적합하다.</a:t>
            </a:r>
            <a:endParaRPr dirty="0">
              <a:latin typeface="Malgun Gothic"/>
              <a:ea typeface="Malgun Gothic"/>
              <a:cs typeface="Malgun Gothic"/>
              <a:sym typeface="Malgun Gothic"/>
            </a:endParaRPr>
          </a:p>
        </p:txBody>
      </p:sp>
      <p:pic>
        <p:nvPicPr>
          <p:cNvPr id="1305" name="Google Shape;1305;p95" descr="{&quot;code&quot;:&quot;$$\\dfrac{x_{\\left(5\\right)}+x_{\\left(6\\right)}}{2}=12$$&quot;,&quot;backgroundColor&quot;:&quot;#FFFFFF&quot;,&quot;id&quot;:&quot;257&quot;,&quot;type&quot;:&quot;$$&quot;,&quot;aid&quot;:null,&quot;font&quot;:{&quot;family&quot;:&quot;Arial&quot;,&quot;color&quot;:&quot;#000000&quot;,&quot;size&quot;:13},&quot;ts&quot;:1683099728265,&quot;cs&quot;:&quot;kyclpfK3vQW94f3jeMvg6A==&quot;,&quot;size&quot;:{&quot;width&quot;:140,&quot;height&quot;:42.333333333333336}}"/>
          <p:cNvPicPr preferRelativeResize="0"/>
          <p:nvPr/>
        </p:nvPicPr>
        <p:blipFill>
          <a:blip r:embed="rId3">
            <a:alphaModFix/>
          </a:blip>
          <a:stretch>
            <a:fillRect/>
          </a:stretch>
        </p:blipFill>
        <p:spPr>
          <a:xfrm>
            <a:off x="4005625" y="4381375"/>
            <a:ext cx="1333500" cy="4032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96"/>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중앙값의 특징</a:t>
            </a:r>
            <a:endParaRPr/>
          </a:p>
        </p:txBody>
      </p:sp>
      <p:sp>
        <p:nvSpPr>
          <p:cNvPr id="1311" name="Google Shape;1311;p96"/>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312" name="Google Shape;1312;p96"/>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96</a:t>
            </a:fld>
            <a:endParaRPr/>
          </a:p>
        </p:txBody>
      </p:sp>
      <p:sp>
        <p:nvSpPr>
          <p:cNvPr id="1313" name="Google Shape;1313;p96"/>
          <p:cNvSpPr txBox="1">
            <a:spLocks noGrp="1"/>
          </p:cNvSpPr>
          <p:nvPr>
            <p:ph type="body" idx="4294967295"/>
          </p:nvPr>
        </p:nvSpPr>
        <p:spPr>
          <a:xfrm>
            <a:off x="315300" y="1110000"/>
            <a:ext cx="8513400" cy="2684100"/>
          </a:xfrm>
          <a:prstGeom prst="rect">
            <a:avLst/>
          </a:prstGeom>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극단값의 영향을 전혀 받지 않는다.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자료집단이 그림과 같이 어느 한 방향으로 치우치고 다른 방향으로 긴 꼬리 모양을 갖는 분포를 갖는 경우에 많이 사용한다. </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자료의 개수가 많은 경우에 부적절하다.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개개의 측정값을 반영하지 못하고 중앙에 놓이는 자료만 대표값으로 선택하므로 수리적으로 다루기 곤란하다.</a:t>
            </a:r>
            <a:endParaRPr>
              <a:latin typeface="Malgun Gothic"/>
              <a:ea typeface="Malgun Gothic"/>
              <a:cs typeface="Malgun Gothic"/>
              <a:sym typeface="Malgun Gothic"/>
            </a:endParaRPr>
          </a:p>
        </p:txBody>
      </p:sp>
      <p:pic>
        <p:nvPicPr>
          <p:cNvPr id="1314" name="Google Shape;1314;p96">
            <a:hlinkClick r:id="rId3"/>
          </p:cNvPr>
          <p:cNvPicPr preferRelativeResize="0"/>
          <p:nvPr/>
        </p:nvPicPr>
        <p:blipFill>
          <a:blip r:embed="rId4">
            <a:alphaModFix/>
          </a:blip>
          <a:stretch>
            <a:fillRect/>
          </a:stretch>
        </p:blipFill>
        <p:spPr>
          <a:xfrm>
            <a:off x="2631537" y="3701569"/>
            <a:ext cx="3880924" cy="2421899"/>
          </a:xfrm>
          <a:prstGeom prst="rect">
            <a:avLst/>
          </a:prstGeom>
          <a:noFill/>
          <a:ln>
            <a:noFill/>
          </a:ln>
        </p:spPr>
      </p:pic>
      <p:sp>
        <p:nvSpPr>
          <p:cNvPr id="1315" name="Google Shape;1315;p96">
            <a:hlinkClick r:id="rId3"/>
          </p:cNvPr>
          <p:cNvSpPr/>
          <p:nvPr/>
        </p:nvSpPr>
        <p:spPr>
          <a:xfrm>
            <a:off x="6512450" y="4443375"/>
            <a:ext cx="1237800" cy="4020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KR" sz="1200" b="1">
                <a:solidFill>
                  <a:srgbClr val="FFFFFF"/>
                </a:solidFill>
                <a:latin typeface="Calibri"/>
                <a:ea typeface="Calibri"/>
                <a:cs typeface="Calibri"/>
                <a:sym typeface="Calibri"/>
              </a:rPr>
              <a:t>Python Code</a:t>
            </a:r>
            <a:endParaRPr sz="1200" b="1">
              <a:solidFill>
                <a:srgbClr val="FFFFFF"/>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97"/>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최빈값</a:t>
            </a:r>
            <a:endParaRPr/>
          </a:p>
        </p:txBody>
      </p:sp>
      <p:sp>
        <p:nvSpPr>
          <p:cNvPr id="1321" name="Google Shape;1321;p97"/>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322" name="Google Shape;1322;p97"/>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97</a:t>
            </a:fld>
            <a:endParaRPr/>
          </a:p>
        </p:txBody>
      </p:sp>
      <p:sp>
        <p:nvSpPr>
          <p:cNvPr id="1323" name="Google Shape;1323;p97"/>
          <p:cNvSpPr txBox="1">
            <a:spLocks noGrp="1"/>
          </p:cNvSpPr>
          <p:nvPr>
            <p:ph type="body" idx="4294967295"/>
          </p:nvPr>
        </p:nvSpPr>
        <p:spPr>
          <a:xfrm>
            <a:off x="315300" y="1110000"/>
            <a:ext cx="8513400" cy="5055300"/>
          </a:xfrm>
          <a:prstGeom prst="rect">
            <a:avLst/>
          </a:prstGeom>
        </p:spPr>
        <p:txBody>
          <a:bodyPr spcFirstLastPara="1" wrap="square" lIns="91425" tIns="45700" rIns="91425" bIns="45700" anchor="t" anchorCtr="0">
            <a:normAutofit fontScale="92500" lnSpcReduction="10000"/>
          </a:bodyPr>
          <a:lstStyle/>
          <a:p>
            <a:pPr marL="457200" lvl="0" indent="-336550" algn="l" rtl="0">
              <a:lnSpc>
                <a:spcPct val="115000"/>
              </a:lnSpc>
              <a:spcBef>
                <a:spcPts val="1000"/>
              </a:spcBef>
              <a:spcAft>
                <a:spcPts val="0"/>
              </a:spcAft>
              <a:buSzPct val="100000"/>
              <a:buFont typeface="Malgun Gothic"/>
              <a:buChar char="•"/>
            </a:pPr>
            <a:r>
              <a:rPr lang="ko-KR" dirty="0" err="1">
                <a:latin typeface="Malgun Gothic"/>
                <a:ea typeface="Malgun Gothic"/>
                <a:cs typeface="Malgun Gothic"/>
                <a:sym typeface="Malgun Gothic"/>
              </a:rPr>
              <a:t>최빈값</a:t>
            </a:r>
            <a:r>
              <a:rPr lang="ko-KR" dirty="0">
                <a:latin typeface="Malgun Gothic"/>
                <a:ea typeface="Malgun Gothic"/>
                <a:cs typeface="Malgun Gothic"/>
                <a:sym typeface="Malgun Gothic"/>
              </a:rPr>
              <a:t>(</a:t>
            </a:r>
            <a:r>
              <a:rPr lang="ko-KR" dirty="0" err="1">
                <a:latin typeface="Malgun Gothic"/>
                <a:ea typeface="Malgun Gothic"/>
                <a:cs typeface="Malgun Gothic"/>
                <a:sym typeface="Malgun Gothic"/>
              </a:rPr>
              <a:t>mode</a:t>
            </a:r>
            <a:r>
              <a:rPr lang="ko-KR" dirty="0">
                <a:latin typeface="Malgun Gothic"/>
                <a:ea typeface="Malgun Gothic"/>
                <a:cs typeface="Malgun Gothic"/>
                <a:sym typeface="Malgun Gothic"/>
              </a:rPr>
              <a:t>)은 데이터의 중심위치를 측정하는 방법으로 가장 빈도가 많은 </a:t>
            </a:r>
            <a:r>
              <a:rPr lang="ko-KR" dirty="0" err="1">
                <a:latin typeface="Malgun Gothic"/>
                <a:ea typeface="Malgun Gothic"/>
                <a:cs typeface="Malgun Gothic"/>
                <a:sym typeface="Malgun Gothic"/>
              </a:rPr>
              <a:t>관찰값을</a:t>
            </a:r>
            <a:r>
              <a:rPr lang="ko-KR" dirty="0">
                <a:latin typeface="Malgun Gothic"/>
                <a:ea typeface="Malgun Gothic"/>
                <a:cs typeface="Malgun Gothic"/>
                <a:sym typeface="Malgun Gothic"/>
              </a:rPr>
              <a:t> </a:t>
            </a:r>
            <a:r>
              <a:rPr lang="ko-KR" dirty="0" err="1">
                <a:latin typeface="Malgun Gothic"/>
                <a:ea typeface="Malgun Gothic"/>
                <a:cs typeface="Malgun Gothic"/>
                <a:sym typeface="Malgun Gothic"/>
              </a:rPr>
              <a:t>대표값으로</a:t>
            </a:r>
            <a:r>
              <a:rPr lang="ko-KR" dirty="0">
                <a:latin typeface="Malgun Gothic"/>
                <a:ea typeface="Malgun Gothic"/>
                <a:cs typeface="Malgun Gothic"/>
                <a:sym typeface="Malgun Gothic"/>
              </a:rPr>
              <a:t> 한다.</a:t>
            </a:r>
            <a:endParaRPr dirty="0">
              <a:latin typeface="Malgun Gothic"/>
              <a:ea typeface="Malgun Gothic"/>
              <a:cs typeface="Malgun Gothic"/>
              <a:sym typeface="Malgun Gothic"/>
            </a:endParaRPr>
          </a:p>
          <a:p>
            <a:pPr marL="457200" lvl="0" indent="-336550" algn="l" rtl="0">
              <a:lnSpc>
                <a:spcPct val="115000"/>
              </a:lnSpc>
              <a:spcBef>
                <a:spcPts val="1000"/>
              </a:spcBef>
              <a:spcAft>
                <a:spcPts val="0"/>
              </a:spcAft>
              <a:buSzPct val="100000"/>
              <a:buFont typeface="Malgun Gothic"/>
              <a:buChar char="•"/>
            </a:pPr>
            <a:r>
              <a:rPr lang="ko-KR" b="1" dirty="0" err="1">
                <a:latin typeface="Malgun Gothic"/>
                <a:ea typeface="Malgun Gothic"/>
                <a:cs typeface="Malgun Gothic"/>
                <a:sym typeface="Malgun Gothic"/>
              </a:rPr>
              <a:t>최빈값은</a:t>
            </a:r>
            <a:r>
              <a:rPr lang="ko-KR" b="1" dirty="0">
                <a:latin typeface="Malgun Gothic"/>
                <a:ea typeface="Malgun Gothic"/>
                <a:cs typeface="Malgun Gothic"/>
                <a:sym typeface="Malgun Gothic"/>
              </a:rPr>
              <a:t> 데이터 중에서 발생빈도가 가장 높은 값</a:t>
            </a:r>
            <a:endParaRPr b="1" dirty="0">
              <a:latin typeface="Malgun Gothic"/>
              <a:ea typeface="Malgun Gothic"/>
              <a:cs typeface="Malgun Gothic"/>
              <a:sym typeface="Malgun Gothic"/>
            </a:endParaRPr>
          </a:p>
          <a:p>
            <a:pPr marL="457200" lvl="0" indent="-336550" algn="l" rtl="0">
              <a:lnSpc>
                <a:spcPct val="115000"/>
              </a:lnSpc>
              <a:spcBef>
                <a:spcPts val="1000"/>
              </a:spcBef>
              <a:spcAft>
                <a:spcPts val="0"/>
              </a:spcAft>
              <a:buSzPct val="100000"/>
              <a:buFont typeface="Malgun Gothic"/>
              <a:buChar char="•"/>
            </a:pPr>
            <a:r>
              <a:rPr lang="ko-KR" dirty="0" err="1">
                <a:latin typeface="Malgun Gothic"/>
                <a:ea typeface="Malgun Gothic"/>
                <a:cs typeface="Malgun Gothic"/>
                <a:sym typeface="Malgun Gothic"/>
              </a:rPr>
              <a:t>최빈값</a:t>
            </a:r>
            <a:r>
              <a:rPr lang="ko-KR" dirty="0">
                <a:latin typeface="Malgun Gothic"/>
                <a:ea typeface="Malgun Gothic"/>
                <a:cs typeface="Malgun Gothic"/>
                <a:sym typeface="Malgun Gothic"/>
              </a:rPr>
              <a:t> 예시</a:t>
            </a:r>
            <a:endParaRPr dirty="0">
              <a:latin typeface="Malgun Gothic"/>
              <a:ea typeface="Malgun Gothic"/>
              <a:cs typeface="Malgun Gothic"/>
              <a:sym typeface="Malgun Gothic"/>
            </a:endParaRPr>
          </a:p>
          <a:p>
            <a:pPr marL="914400" lvl="1" indent="-304165" algn="l" rtl="0">
              <a:lnSpc>
                <a:spcPct val="115000"/>
              </a:lnSpc>
              <a:spcBef>
                <a:spcPts val="500"/>
              </a:spcBef>
              <a:spcAft>
                <a:spcPts val="0"/>
              </a:spcAft>
              <a:buSzPct val="100000"/>
              <a:buFont typeface="Malgun Gothic"/>
              <a:buChar char="•"/>
            </a:pPr>
            <a:r>
              <a:rPr lang="ko-KR" dirty="0">
                <a:latin typeface="Malgun Gothic"/>
                <a:ea typeface="Malgun Gothic"/>
                <a:cs typeface="Malgun Gothic"/>
                <a:sym typeface="Malgun Gothic"/>
              </a:rPr>
              <a:t>{0 0 0 0 1 1 2 2 3 4}의 </a:t>
            </a:r>
            <a:r>
              <a:rPr lang="ko-KR" dirty="0" err="1">
                <a:latin typeface="Malgun Gothic"/>
                <a:ea typeface="Malgun Gothic"/>
                <a:cs typeface="Malgun Gothic"/>
                <a:sym typeface="Malgun Gothic"/>
              </a:rPr>
              <a:t>최빈값은</a:t>
            </a:r>
            <a:r>
              <a:rPr lang="ko-KR" dirty="0">
                <a:latin typeface="Malgun Gothic"/>
                <a:ea typeface="Malgun Gothic"/>
                <a:cs typeface="Malgun Gothic"/>
                <a:sym typeface="Malgun Gothic"/>
              </a:rPr>
              <a:t> 네 번으로 빈번히 발생하는 “0”이다. 데이터 {0 0 0 1 1 2 2 2 3 4}</a:t>
            </a:r>
            <a:r>
              <a:rPr lang="ko-KR" dirty="0" err="1">
                <a:latin typeface="Malgun Gothic"/>
                <a:ea typeface="Malgun Gothic"/>
                <a:cs typeface="Malgun Gothic"/>
                <a:sym typeface="Malgun Gothic"/>
              </a:rPr>
              <a:t>에</a:t>
            </a:r>
            <a:r>
              <a:rPr lang="ko-KR" dirty="0">
                <a:latin typeface="Malgun Gothic"/>
                <a:ea typeface="Malgun Gothic"/>
                <a:cs typeface="Malgun Gothic"/>
                <a:sym typeface="Malgun Gothic"/>
              </a:rPr>
              <a:t> 대해서는 두 개의 </a:t>
            </a:r>
            <a:r>
              <a:rPr lang="ko-KR" dirty="0" err="1">
                <a:latin typeface="Malgun Gothic"/>
                <a:ea typeface="Malgun Gothic"/>
                <a:cs typeface="Malgun Gothic"/>
                <a:sym typeface="Malgun Gothic"/>
              </a:rPr>
              <a:t>최빈값</a:t>
            </a:r>
            <a:r>
              <a:rPr lang="ko-KR" dirty="0">
                <a:latin typeface="Malgun Gothic"/>
                <a:ea typeface="Malgun Gothic"/>
                <a:cs typeface="Malgun Gothic"/>
                <a:sym typeface="Malgun Gothic"/>
              </a:rPr>
              <a:t> 0과 2를 얻게 되는데, 이러한 데이터의 분포를 쌍봉우리(</a:t>
            </a:r>
            <a:r>
              <a:rPr lang="ko-KR" dirty="0" err="1">
                <a:latin typeface="Malgun Gothic"/>
                <a:ea typeface="Malgun Gothic"/>
                <a:cs typeface="Malgun Gothic"/>
                <a:sym typeface="Malgun Gothic"/>
              </a:rPr>
              <a:t>bimodal</a:t>
            </a:r>
            <a:r>
              <a:rPr lang="ko-KR" dirty="0">
                <a:latin typeface="Malgun Gothic"/>
                <a:ea typeface="Malgun Gothic"/>
                <a:cs typeface="Malgun Gothic"/>
                <a:sym typeface="Malgun Gothic"/>
              </a:rPr>
              <a:t>)형이라고 한다.</a:t>
            </a:r>
            <a:endParaRPr dirty="0">
              <a:latin typeface="Malgun Gothic"/>
              <a:ea typeface="Malgun Gothic"/>
              <a:cs typeface="Malgun Gothic"/>
              <a:sym typeface="Malgun Gothic"/>
            </a:endParaRPr>
          </a:p>
          <a:p>
            <a:pPr marL="914400" lvl="1" indent="-304165" algn="l" rtl="0">
              <a:lnSpc>
                <a:spcPct val="115000"/>
              </a:lnSpc>
              <a:spcBef>
                <a:spcPts val="500"/>
              </a:spcBef>
              <a:spcAft>
                <a:spcPts val="0"/>
              </a:spcAft>
              <a:buSzPct val="100000"/>
              <a:buFont typeface="Malgun Gothic"/>
              <a:buChar char="•"/>
            </a:pPr>
            <a:r>
              <a:rPr lang="ko-KR" dirty="0">
                <a:latin typeface="Malgun Gothic"/>
                <a:ea typeface="Malgun Gothic"/>
                <a:cs typeface="Malgun Gothic"/>
                <a:sym typeface="Malgun Gothic"/>
              </a:rPr>
              <a:t>그러면, {0 1 2 3 4 5}의 </a:t>
            </a:r>
            <a:r>
              <a:rPr lang="ko-KR" dirty="0" err="1">
                <a:latin typeface="Malgun Gothic"/>
                <a:ea typeface="Malgun Gothic"/>
                <a:cs typeface="Malgun Gothic"/>
                <a:sym typeface="Malgun Gothic"/>
              </a:rPr>
              <a:t>최빈값은</a:t>
            </a:r>
            <a:r>
              <a:rPr lang="ko-KR" dirty="0">
                <a:latin typeface="Malgun Gothic"/>
                <a:ea typeface="Malgun Gothic"/>
                <a:cs typeface="Malgun Gothic"/>
                <a:sym typeface="Malgun Gothic"/>
              </a:rPr>
              <a:t>?</a:t>
            </a:r>
            <a:endParaRPr dirty="0">
              <a:latin typeface="Malgun Gothic"/>
              <a:ea typeface="Malgun Gothic"/>
              <a:cs typeface="Malgun Gothic"/>
              <a:sym typeface="Malgun Gothic"/>
            </a:endParaRPr>
          </a:p>
          <a:p>
            <a:pPr marL="457200" lvl="0" indent="-336550" algn="l" rtl="0">
              <a:lnSpc>
                <a:spcPct val="115000"/>
              </a:lnSpc>
              <a:spcBef>
                <a:spcPts val="1000"/>
              </a:spcBef>
              <a:spcAft>
                <a:spcPts val="0"/>
              </a:spcAft>
              <a:buSzPct val="100000"/>
              <a:buFont typeface="Malgun Gothic"/>
              <a:buChar char="•"/>
            </a:pPr>
            <a:r>
              <a:rPr lang="ko-KR" sz="1700" dirty="0">
                <a:latin typeface="Malgun Gothic"/>
                <a:ea typeface="Malgun Gothic"/>
                <a:cs typeface="Malgun Gothic"/>
                <a:sym typeface="Malgun Gothic"/>
              </a:rPr>
              <a:t>양적 데이터의 경우에 </a:t>
            </a:r>
            <a:r>
              <a:rPr lang="ko-KR" sz="1700" dirty="0" err="1">
                <a:latin typeface="Malgun Gothic"/>
                <a:ea typeface="Malgun Gothic"/>
                <a:cs typeface="Malgun Gothic"/>
                <a:sym typeface="Malgun Gothic"/>
              </a:rPr>
              <a:t>최빈값은</a:t>
            </a:r>
            <a:r>
              <a:rPr lang="ko-KR" sz="1700" dirty="0">
                <a:latin typeface="Malgun Gothic"/>
                <a:ea typeface="Malgun Gothic"/>
                <a:cs typeface="Malgun Gothic"/>
                <a:sym typeface="Malgun Gothic"/>
              </a:rPr>
              <a:t> 중심위치의 측도로 거의 쓰이지 않는데, 그 이유는 가장 빈도수가 높은 </a:t>
            </a:r>
            <a:r>
              <a:rPr lang="ko-KR" sz="1700" dirty="0" err="1">
                <a:latin typeface="Malgun Gothic"/>
                <a:ea typeface="Malgun Gothic"/>
                <a:cs typeface="Malgun Gothic"/>
                <a:sym typeface="Malgun Gothic"/>
              </a:rPr>
              <a:t>최빈값이</a:t>
            </a:r>
            <a:r>
              <a:rPr lang="ko-KR" sz="1700" dirty="0">
                <a:latin typeface="Malgun Gothic"/>
                <a:ea typeface="Malgun Gothic"/>
                <a:cs typeface="Malgun Gothic"/>
                <a:sym typeface="Malgun Gothic"/>
              </a:rPr>
              <a:t> 분포의 중심으로부터 멀리 떨어져 있는 경우가 많기 때문이다. </a:t>
            </a:r>
            <a:r>
              <a:rPr lang="ko-KR" sz="1700" dirty="0" err="1">
                <a:latin typeface="Malgun Gothic"/>
                <a:ea typeface="Malgun Gothic"/>
                <a:cs typeface="Malgun Gothic"/>
                <a:sym typeface="Malgun Gothic"/>
              </a:rPr>
              <a:t>최빈값은</a:t>
            </a:r>
            <a:r>
              <a:rPr lang="ko-KR" sz="1700" dirty="0">
                <a:latin typeface="Malgun Gothic"/>
                <a:ea typeface="Malgun Gothic"/>
                <a:cs typeface="Malgun Gothic"/>
                <a:sym typeface="Malgun Gothic"/>
              </a:rPr>
              <a:t> 주로 질적 데이터에 많이 사용한다.</a:t>
            </a:r>
            <a:endParaRPr sz="1700" dirty="0">
              <a:latin typeface="Malgun Gothic"/>
              <a:ea typeface="Malgun Gothic"/>
              <a:cs typeface="Malgun Gothic"/>
              <a:sym typeface="Malgun Gothic"/>
            </a:endParaRPr>
          </a:p>
          <a:p>
            <a:pPr marL="457200" lvl="0" indent="-336550" algn="l" rtl="0">
              <a:lnSpc>
                <a:spcPct val="115000"/>
              </a:lnSpc>
              <a:spcBef>
                <a:spcPts val="1000"/>
              </a:spcBef>
              <a:spcAft>
                <a:spcPts val="0"/>
              </a:spcAft>
              <a:buSzPct val="100000"/>
              <a:buFont typeface="Malgun Gothic"/>
              <a:buChar char="•"/>
            </a:pPr>
            <a:r>
              <a:rPr lang="ko-KR" sz="1700" dirty="0">
                <a:latin typeface="Malgun Gothic"/>
                <a:ea typeface="Malgun Gothic"/>
                <a:cs typeface="Malgun Gothic"/>
                <a:sym typeface="Malgun Gothic"/>
              </a:rPr>
              <a:t>하지만 연속형 데이터일 경우 거의 대부분의 </a:t>
            </a:r>
            <a:r>
              <a:rPr lang="ko-KR" sz="1700" dirty="0" err="1">
                <a:latin typeface="Malgun Gothic"/>
                <a:ea typeface="Malgun Gothic"/>
                <a:cs typeface="Malgun Gothic"/>
                <a:sym typeface="Malgun Gothic"/>
              </a:rPr>
              <a:t>데이터값들이</a:t>
            </a:r>
            <a:r>
              <a:rPr lang="ko-KR" sz="1700" dirty="0">
                <a:latin typeface="Malgun Gothic"/>
                <a:ea typeface="Malgun Gothic"/>
                <a:cs typeface="Malgun Gothic"/>
                <a:sym typeface="Malgun Gothic"/>
              </a:rPr>
              <a:t> 한번만 나타나기 때문에 단순히 빈도수가 많은 값을 </a:t>
            </a:r>
            <a:r>
              <a:rPr lang="ko-KR" sz="1700" dirty="0" err="1">
                <a:latin typeface="Malgun Gothic"/>
                <a:ea typeface="Malgun Gothic"/>
                <a:cs typeface="Malgun Gothic"/>
                <a:sym typeface="Malgun Gothic"/>
              </a:rPr>
              <a:t>최빈값으로</a:t>
            </a:r>
            <a:r>
              <a:rPr lang="ko-KR" sz="1700" dirty="0">
                <a:latin typeface="Malgun Gothic"/>
                <a:ea typeface="Malgun Gothic"/>
                <a:cs typeface="Malgun Gothic"/>
                <a:sym typeface="Malgun Gothic"/>
              </a:rPr>
              <a:t> 정하는 것은 불합리하다. </a:t>
            </a:r>
            <a:endParaRPr sz="1700" dirty="0">
              <a:latin typeface="Malgun Gothic"/>
              <a:ea typeface="Malgun Gothic"/>
              <a:cs typeface="Malgun Gothic"/>
              <a:sym typeface="Malgun Gothic"/>
            </a:endParaRPr>
          </a:p>
          <a:p>
            <a:pPr marL="457200" lvl="0" indent="-336550" algn="l" rtl="0">
              <a:lnSpc>
                <a:spcPct val="115000"/>
              </a:lnSpc>
              <a:spcBef>
                <a:spcPts val="1000"/>
              </a:spcBef>
              <a:spcAft>
                <a:spcPts val="0"/>
              </a:spcAft>
              <a:buSzPct val="100000"/>
              <a:buFont typeface="Malgun Gothic"/>
              <a:buChar char="•"/>
            </a:pPr>
            <a:r>
              <a:rPr lang="ko-KR" sz="1700" dirty="0">
                <a:latin typeface="Malgun Gothic"/>
                <a:ea typeface="Malgun Gothic"/>
                <a:cs typeface="Malgun Gothic"/>
                <a:sym typeface="Malgun Gothic"/>
              </a:rPr>
              <a:t>연속형 데이터를 몇 개의 계급구간으로 나누어서 각 구간에 대한 도수분포표로 정리한 후 가장 도수가 높은 구간의 </a:t>
            </a:r>
            <a:r>
              <a:rPr lang="ko-KR" sz="1700" dirty="0" err="1">
                <a:latin typeface="Malgun Gothic"/>
                <a:ea typeface="Malgun Gothic"/>
                <a:cs typeface="Malgun Gothic"/>
                <a:sym typeface="Malgun Gothic"/>
              </a:rPr>
              <a:t>중간값을</a:t>
            </a:r>
            <a:r>
              <a:rPr lang="ko-KR" sz="1700" dirty="0">
                <a:latin typeface="Malgun Gothic"/>
                <a:ea typeface="Malgun Gothic"/>
                <a:cs typeface="Malgun Gothic"/>
                <a:sym typeface="Malgun Gothic"/>
              </a:rPr>
              <a:t> </a:t>
            </a:r>
            <a:r>
              <a:rPr lang="ko-KR" sz="1700" dirty="0" err="1">
                <a:latin typeface="Malgun Gothic"/>
                <a:ea typeface="Malgun Gothic"/>
                <a:cs typeface="Malgun Gothic"/>
                <a:sym typeface="Malgun Gothic"/>
              </a:rPr>
              <a:t>최빈값으로</a:t>
            </a:r>
            <a:r>
              <a:rPr lang="ko-KR" sz="1700" dirty="0">
                <a:latin typeface="Malgun Gothic"/>
                <a:ea typeface="Malgun Gothic"/>
                <a:cs typeface="Malgun Gothic"/>
                <a:sym typeface="Malgun Gothic"/>
              </a:rPr>
              <a:t> 정하기도 한다. </a:t>
            </a:r>
            <a:endParaRPr sz="1700" dirty="0">
              <a:latin typeface="Malgun Gothic"/>
              <a:ea typeface="Malgun Gothic"/>
              <a:cs typeface="Malgun Gothic"/>
              <a:sym typeface="Malgun Gothic"/>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98"/>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최빈값의 특성</a:t>
            </a:r>
            <a:endParaRPr/>
          </a:p>
        </p:txBody>
      </p:sp>
      <p:sp>
        <p:nvSpPr>
          <p:cNvPr id="1329" name="Google Shape;1329;p98"/>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330" name="Google Shape;1330;p98"/>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98</a:t>
            </a:fld>
            <a:endParaRPr/>
          </a:p>
        </p:txBody>
      </p:sp>
      <p:sp>
        <p:nvSpPr>
          <p:cNvPr id="1331" name="Google Shape;1331;p98"/>
          <p:cNvSpPr txBox="1">
            <a:spLocks noGrp="1"/>
          </p:cNvSpPr>
          <p:nvPr>
            <p:ph type="body" idx="4294967295"/>
          </p:nvPr>
        </p:nvSpPr>
        <p:spPr>
          <a:xfrm>
            <a:off x="315300" y="1110000"/>
            <a:ext cx="8513400" cy="2753700"/>
          </a:xfrm>
          <a:prstGeom prst="rect">
            <a:avLst/>
          </a:prstGeom>
        </p:spPr>
        <p:txBody>
          <a:bodyPr spcFirstLastPara="1" wrap="square" lIns="91425" tIns="45700" rIns="91425" bIns="45700" anchor="t" anchorCtr="0">
            <a:normAutofit lnSpcReduction="10000"/>
          </a:bodyPr>
          <a:lstStyle/>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양적자료와 질적자료에 모두 사용가능</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극단값의 영향을 전혀 받지 않는다.</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존재하지 않거나 여러 개 존재 가능</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자료의 개수가 많은 경우에 부적절</a:t>
            </a:r>
            <a:endParaRPr>
              <a:latin typeface="Malgun Gothic"/>
              <a:ea typeface="Malgun Gothic"/>
              <a:cs typeface="Malgun Gothic"/>
              <a:sym typeface="Malgun Gothic"/>
            </a:endParaRPr>
          </a:p>
          <a:p>
            <a:pPr marL="457200" lvl="0" indent="-355600" algn="l" rtl="0">
              <a:lnSpc>
                <a:spcPct val="115000"/>
              </a:lnSpc>
              <a:spcBef>
                <a:spcPts val="1000"/>
              </a:spcBef>
              <a:spcAft>
                <a:spcPts val="0"/>
              </a:spcAft>
              <a:buSzPts val="2000"/>
              <a:buFont typeface="Malgun Gothic"/>
              <a:buChar char="•"/>
            </a:pPr>
            <a:r>
              <a:rPr lang="ko-KR">
                <a:latin typeface="Malgun Gothic"/>
                <a:ea typeface="Malgun Gothic"/>
                <a:cs typeface="Malgun Gothic"/>
                <a:sym typeface="Malgun Gothic"/>
              </a:rPr>
              <a:t>개개의 측정값을 반영하지 못하고 빈도수가 가장 많은 자료만 대푯값으로 선택하므로 수리적으로 다루기 곤란하다.</a:t>
            </a:r>
            <a:endParaRPr>
              <a:latin typeface="Malgun Gothic"/>
              <a:ea typeface="Malgun Gothic"/>
              <a:cs typeface="Malgun Gothic"/>
              <a:sym typeface="Malgun Gothic"/>
            </a:endParaRPr>
          </a:p>
        </p:txBody>
      </p:sp>
      <p:cxnSp>
        <p:nvCxnSpPr>
          <p:cNvPr id="1332" name="Google Shape;1332;p98"/>
          <p:cNvCxnSpPr/>
          <p:nvPr/>
        </p:nvCxnSpPr>
        <p:spPr>
          <a:xfrm>
            <a:off x="2331713" y="4697275"/>
            <a:ext cx="1287000" cy="0"/>
          </a:xfrm>
          <a:prstGeom prst="straightConnector1">
            <a:avLst/>
          </a:prstGeom>
          <a:noFill/>
          <a:ln w="19050" cap="flat" cmpd="sng">
            <a:solidFill>
              <a:schemeClr val="dk2"/>
            </a:solidFill>
            <a:prstDash val="solid"/>
            <a:round/>
            <a:headEnd type="none" w="med" len="med"/>
            <a:tailEnd type="none" w="med" len="med"/>
          </a:ln>
        </p:spPr>
      </p:cxnSp>
      <p:sp>
        <p:nvSpPr>
          <p:cNvPr id="1333" name="Google Shape;1333;p98"/>
          <p:cNvSpPr/>
          <p:nvPr/>
        </p:nvSpPr>
        <p:spPr>
          <a:xfrm>
            <a:off x="2336363" y="4739100"/>
            <a:ext cx="1287000" cy="20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900">
                <a:latin typeface="Malgun Gothic"/>
                <a:ea typeface="Malgun Gothic"/>
                <a:cs typeface="Malgun Gothic"/>
                <a:sym typeface="Malgun Gothic"/>
              </a:rPr>
              <a:t>최빈값이 1개인 경우</a:t>
            </a:r>
            <a:endParaRPr sz="900">
              <a:latin typeface="Malgun Gothic"/>
              <a:ea typeface="Malgun Gothic"/>
              <a:cs typeface="Malgun Gothic"/>
              <a:sym typeface="Malgun Gothic"/>
            </a:endParaRPr>
          </a:p>
        </p:txBody>
      </p:sp>
      <p:sp>
        <p:nvSpPr>
          <p:cNvPr id="1334" name="Google Shape;1334;p98"/>
          <p:cNvSpPr/>
          <p:nvPr/>
        </p:nvSpPr>
        <p:spPr>
          <a:xfrm>
            <a:off x="2376138"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5" name="Google Shape;1335;p98"/>
          <p:cNvSpPr/>
          <p:nvPr/>
        </p:nvSpPr>
        <p:spPr>
          <a:xfrm>
            <a:off x="2495788"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6" name="Google Shape;1336;p98"/>
          <p:cNvSpPr/>
          <p:nvPr/>
        </p:nvSpPr>
        <p:spPr>
          <a:xfrm>
            <a:off x="2615438"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7" name="Google Shape;1337;p98"/>
          <p:cNvSpPr/>
          <p:nvPr/>
        </p:nvSpPr>
        <p:spPr>
          <a:xfrm>
            <a:off x="2735088"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8" name="Google Shape;1338;p98"/>
          <p:cNvSpPr/>
          <p:nvPr/>
        </p:nvSpPr>
        <p:spPr>
          <a:xfrm>
            <a:off x="2839855"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9" name="Google Shape;1339;p98"/>
          <p:cNvSpPr/>
          <p:nvPr/>
        </p:nvSpPr>
        <p:spPr>
          <a:xfrm>
            <a:off x="2959505"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0" name="Google Shape;1340;p98"/>
          <p:cNvSpPr/>
          <p:nvPr/>
        </p:nvSpPr>
        <p:spPr>
          <a:xfrm>
            <a:off x="3067248"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1" name="Google Shape;1341;p98"/>
          <p:cNvSpPr/>
          <p:nvPr/>
        </p:nvSpPr>
        <p:spPr>
          <a:xfrm>
            <a:off x="3180953"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2" name="Google Shape;1342;p98"/>
          <p:cNvSpPr/>
          <p:nvPr/>
        </p:nvSpPr>
        <p:spPr>
          <a:xfrm>
            <a:off x="3291673"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3" name="Google Shape;1343;p98"/>
          <p:cNvSpPr/>
          <p:nvPr/>
        </p:nvSpPr>
        <p:spPr>
          <a:xfrm>
            <a:off x="3414300"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4" name="Google Shape;1344;p98"/>
          <p:cNvSpPr/>
          <p:nvPr/>
        </p:nvSpPr>
        <p:spPr>
          <a:xfrm>
            <a:off x="2841330"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5" name="Google Shape;1345;p98"/>
          <p:cNvSpPr/>
          <p:nvPr/>
        </p:nvSpPr>
        <p:spPr>
          <a:xfrm>
            <a:off x="2960980"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6" name="Google Shape;1346;p98"/>
          <p:cNvSpPr/>
          <p:nvPr/>
        </p:nvSpPr>
        <p:spPr>
          <a:xfrm>
            <a:off x="3068723"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7" name="Google Shape;1347;p98"/>
          <p:cNvSpPr/>
          <p:nvPr/>
        </p:nvSpPr>
        <p:spPr>
          <a:xfrm>
            <a:off x="3182428"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8" name="Google Shape;1348;p98"/>
          <p:cNvSpPr/>
          <p:nvPr/>
        </p:nvSpPr>
        <p:spPr>
          <a:xfrm>
            <a:off x="3293148"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9" name="Google Shape;1349;p98"/>
          <p:cNvSpPr/>
          <p:nvPr/>
        </p:nvSpPr>
        <p:spPr>
          <a:xfrm>
            <a:off x="3068723" y="42727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0" name="Google Shape;1350;p98"/>
          <p:cNvSpPr/>
          <p:nvPr/>
        </p:nvSpPr>
        <p:spPr>
          <a:xfrm>
            <a:off x="3182428" y="42727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1" name="Google Shape;1351;p98"/>
          <p:cNvSpPr/>
          <p:nvPr/>
        </p:nvSpPr>
        <p:spPr>
          <a:xfrm>
            <a:off x="3182428" y="41394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2" name="Google Shape;1352;p98"/>
          <p:cNvSpPr/>
          <p:nvPr/>
        </p:nvSpPr>
        <p:spPr>
          <a:xfrm>
            <a:off x="3180953" y="40060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53" name="Google Shape;1353;p98"/>
          <p:cNvCxnSpPr/>
          <p:nvPr/>
        </p:nvCxnSpPr>
        <p:spPr>
          <a:xfrm>
            <a:off x="3960492" y="4697275"/>
            <a:ext cx="1287000" cy="0"/>
          </a:xfrm>
          <a:prstGeom prst="straightConnector1">
            <a:avLst/>
          </a:prstGeom>
          <a:noFill/>
          <a:ln w="19050" cap="flat" cmpd="sng">
            <a:solidFill>
              <a:schemeClr val="dk2"/>
            </a:solidFill>
            <a:prstDash val="solid"/>
            <a:round/>
            <a:headEnd type="none" w="med" len="med"/>
            <a:tailEnd type="none" w="med" len="med"/>
          </a:ln>
        </p:spPr>
      </p:cxnSp>
      <p:sp>
        <p:nvSpPr>
          <p:cNvPr id="1354" name="Google Shape;1354;p98"/>
          <p:cNvSpPr/>
          <p:nvPr/>
        </p:nvSpPr>
        <p:spPr>
          <a:xfrm>
            <a:off x="3965142" y="4739100"/>
            <a:ext cx="1287000" cy="20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900">
                <a:latin typeface="Malgun Gothic"/>
                <a:ea typeface="Malgun Gothic"/>
                <a:cs typeface="Malgun Gothic"/>
                <a:sym typeface="Malgun Gothic"/>
              </a:rPr>
              <a:t>최빈값이 1개인 경우</a:t>
            </a:r>
            <a:endParaRPr sz="900">
              <a:latin typeface="Malgun Gothic"/>
              <a:ea typeface="Malgun Gothic"/>
              <a:cs typeface="Malgun Gothic"/>
              <a:sym typeface="Malgun Gothic"/>
            </a:endParaRPr>
          </a:p>
        </p:txBody>
      </p:sp>
      <p:sp>
        <p:nvSpPr>
          <p:cNvPr id="1355" name="Google Shape;1355;p98"/>
          <p:cNvSpPr/>
          <p:nvPr/>
        </p:nvSpPr>
        <p:spPr>
          <a:xfrm>
            <a:off x="4004917"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6" name="Google Shape;1356;p98"/>
          <p:cNvSpPr/>
          <p:nvPr/>
        </p:nvSpPr>
        <p:spPr>
          <a:xfrm>
            <a:off x="4124567"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7" name="Google Shape;1357;p98"/>
          <p:cNvSpPr/>
          <p:nvPr/>
        </p:nvSpPr>
        <p:spPr>
          <a:xfrm>
            <a:off x="4244217"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8" name="Google Shape;1358;p98"/>
          <p:cNvSpPr/>
          <p:nvPr/>
        </p:nvSpPr>
        <p:spPr>
          <a:xfrm>
            <a:off x="4363867"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9" name="Google Shape;1359;p98"/>
          <p:cNvSpPr/>
          <p:nvPr/>
        </p:nvSpPr>
        <p:spPr>
          <a:xfrm>
            <a:off x="4468634"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0" name="Google Shape;1360;p98"/>
          <p:cNvSpPr/>
          <p:nvPr/>
        </p:nvSpPr>
        <p:spPr>
          <a:xfrm>
            <a:off x="4588284"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1" name="Google Shape;1361;p98"/>
          <p:cNvSpPr/>
          <p:nvPr/>
        </p:nvSpPr>
        <p:spPr>
          <a:xfrm>
            <a:off x="4696028"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2" name="Google Shape;1362;p98"/>
          <p:cNvSpPr/>
          <p:nvPr/>
        </p:nvSpPr>
        <p:spPr>
          <a:xfrm>
            <a:off x="4809733"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3" name="Google Shape;1363;p98"/>
          <p:cNvSpPr/>
          <p:nvPr/>
        </p:nvSpPr>
        <p:spPr>
          <a:xfrm>
            <a:off x="4920453"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4" name="Google Shape;1364;p98"/>
          <p:cNvSpPr/>
          <p:nvPr/>
        </p:nvSpPr>
        <p:spPr>
          <a:xfrm>
            <a:off x="5043080"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5" name="Google Shape;1365;p98"/>
          <p:cNvSpPr/>
          <p:nvPr/>
        </p:nvSpPr>
        <p:spPr>
          <a:xfrm>
            <a:off x="4124567"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6" name="Google Shape;1366;p98"/>
          <p:cNvSpPr/>
          <p:nvPr/>
        </p:nvSpPr>
        <p:spPr>
          <a:xfrm>
            <a:off x="4244217"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7" name="Google Shape;1367;p98"/>
          <p:cNvSpPr/>
          <p:nvPr/>
        </p:nvSpPr>
        <p:spPr>
          <a:xfrm>
            <a:off x="4363867"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8" name="Google Shape;1368;p98"/>
          <p:cNvSpPr/>
          <p:nvPr/>
        </p:nvSpPr>
        <p:spPr>
          <a:xfrm>
            <a:off x="4468634"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9" name="Google Shape;1369;p98"/>
          <p:cNvSpPr/>
          <p:nvPr/>
        </p:nvSpPr>
        <p:spPr>
          <a:xfrm>
            <a:off x="4588284"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0" name="Google Shape;1370;p98"/>
          <p:cNvSpPr/>
          <p:nvPr/>
        </p:nvSpPr>
        <p:spPr>
          <a:xfrm>
            <a:off x="4696028"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1" name="Google Shape;1371;p98"/>
          <p:cNvSpPr/>
          <p:nvPr/>
        </p:nvSpPr>
        <p:spPr>
          <a:xfrm>
            <a:off x="4244217" y="42727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2" name="Google Shape;1372;p98"/>
          <p:cNvSpPr/>
          <p:nvPr/>
        </p:nvSpPr>
        <p:spPr>
          <a:xfrm>
            <a:off x="4363867" y="42727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3" name="Google Shape;1373;p98"/>
          <p:cNvSpPr/>
          <p:nvPr/>
        </p:nvSpPr>
        <p:spPr>
          <a:xfrm>
            <a:off x="4244217" y="41394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4" name="Google Shape;1374;p98"/>
          <p:cNvSpPr/>
          <p:nvPr/>
        </p:nvSpPr>
        <p:spPr>
          <a:xfrm>
            <a:off x="4244217" y="40060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75" name="Google Shape;1375;p98"/>
          <p:cNvCxnSpPr/>
          <p:nvPr/>
        </p:nvCxnSpPr>
        <p:spPr>
          <a:xfrm>
            <a:off x="5522963" y="4697275"/>
            <a:ext cx="1287000" cy="0"/>
          </a:xfrm>
          <a:prstGeom prst="straightConnector1">
            <a:avLst/>
          </a:prstGeom>
          <a:noFill/>
          <a:ln w="19050" cap="flat" cmpd="sng">
            <a:solidFill>
              <a:schemeClr val="dk2"/>
            </a:solidFill>
            <a:prstDash val="solid"/>
            <a:round/>
            <a:headEnd type="none" w="med" len="med"/>
            <a:tailEnd type="none" w="med" len="med"/>
          </a:ln>
        </p:spPr>
      </p:cxnSp>
      <p:sp>
        <p:nvSpPr>
          <p:cNvPr id="1376" name="Google Shape;1376;p98"/>
          <p:cNvSpPr/>
          <p:nvPr/>
        </p:nvSpPr>
        <p:spPr>
          <a:xfrm>
            <a:off x="5527613" y="4739100"/>
            <a:ext cx="1287000" cy="20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900">
                <a:latin typeface="Malgun Gothic"/>
                <a:ea typeface="Malgun Gothic"/>
                <a:cs typeface="Malgun Gothic"/>
                <a:sym typeface="Malgun Gothic"/>
              </a:rPr>
              <a:t>최빈값이 1개인 경우</a:t>
            </a:r>
            <a:endParaRPr sz="900">
              <a:latin typeface="Malgun Gothic"/>
              <a:ea typeface="Malgun Gothic"/>
              <a:cs typeface="Malgun Gothic"/>
              <a:sym typeface="Malgun Gothic"/>
            </a:endParaRPr>
          </a:p>
        </p:txBody>
      </p:sp>
      <p:sp>
        <p:nvSpPr>
          <p:cNvPr id="1377" name="Google Shape;1377;p98"/>
          <p:cNvSpPr/>
          <p:nvPr/>
        </p:nvSpPr>
        <p:spPr>
          <a:xfrm>
            <a:off x="5555481"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8" name="Google Shape;1378;p98"/>
          <p:cNvSpPr/>
          <p:nvPr/>
        </p:nvSpPr>
        <p:spPr>
          <a:xfrm>
            <a:off x="5669178"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9" name="Google Shape;1379;p98"/>
          <p:cNvSpPr/>
          <p:nvPr/>
        </p:nvSpPr>
        <p:spPr>
          <a:xfrm>
            <a:off x="5773945"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0" name="Google Shape;1380;p98"/>
          <p:cNvSpPr/>
          <p:nvPr/>
        </p:nvSpPr>
        <p:spPr>
          <a:xfrm>
            <a:off x="5896572"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1" name="Google Shape;1381;p98"/>
          <p:cNvSpPr/>
          <p:nvPr/>
        </p:nvSpPr>
        <p:spPr>
          <a:xfrm>
            <a:off x="6010269"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2" name="Google Shape;1382;p98"/>
          <p:cNvSpPr/>
          <p:nvPr/>
        </p:nvSpPr>
        <p:spPr>
          <a:xfrm>
            <a:off x="6123966"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3" name="Google Shape;1383;p98"/>
          <p:cNvSpPr/>
          <p:nvPr/>
        </p:nvSpPr>
        <p:spPr>
          <a:xfrm>
            <a:off x="6234686"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4" name="Google Shape;1384;p98"/>
          <p:cNvSpPr/>
          <p:nvPr/>
        </p:nvSpPr>
        <p:spPr>
          <a:xfrm>
            <a:off x="6354344"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5" name="Google Shape;1385;p98"/>
          <p:cNvSpPr/>
          <p:nvPr/>
        </p:nvSpPr>
        <p:spPr>
          <a:xfrm>
            <a:off x="6465064"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6" name="Google Shape;1386;p98"/>
          <p:cNvSpPr/>
          <p:nvPr/>
        </p:nvSpPr>
        <p:spPr>
          <a:xfrm>
            <a:off x="6578761"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7" name="Google Shape;1387;p98"/>
          <p:cNvSpPr/>
          <p:nvPr/>
        </p:nvSpPr>
        <p:spPr>
          <a:xfrm>
            <a:off x="6692461" y="45394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8" name="Google Shape;1388;p98"/>
          <p:cNvSpPr/>
          <p:nvPr/>
        </p:nvSpPr>
        <p:spPr>
          <a:xfrm>
            <a:off x="5779358"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9" name="Google Shape;1389;p98"/>
          <p:cNvSpPr/>
          <p:nvPr/>
        </p:nvSpPr>
        <p:spPr>
          <a:xfrm>
            <a:off x="5901984"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0" name="Google Shape;1390;p98"/>
          <p:cNvSpPr/>
          <p:nvPr/>
        </p:nvSpPr>
        <p:spPr>
          <a:xfrm>
            <a:off x="6015681"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1" name="Google Shape;1391;p98"/>
          <p:cNvSpPr/>
          <p:nvPr/>
        </p:nvSpPr>
        <p:spPr>
          <a:xfrm>
            <a:off x="6129378"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2" name="Google Shape;1392;p98"/>
          <p:cNvSpPr/>
          <p:nvPr/>
        </p:nvSpPr>
        <p:spPr>
          <a:xfrm>
            <a:off x="6240098"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3" name="Google Shape;1393;p98"/>
          <p:cNvSpPr/>
          <p:nvPr/>
        </p:nvSpPr>
        <p:spPr>
          <a:xfrm>
            <a:off x="6359756"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4" name="Google Shape;1394;p98"/>
          <p:cNvSpPr/>
          <p:nvPr/>
        </p:nvSpPr>
        <p:spPr>
          <a:xfrm>
            <a:off x="6470477" y="44061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5" name="Google Shape;1395;p98"/>
          <p:cNvSpPr/>
          <p:nvPr/>
        </p:nvSpPr>
        <p:spPr>
          <a:xfrm>
            <a:off x="6017181" y="42727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6" name="Google Shape;1396;p98"/>
          <p:cNvSpPr/>
          <p:nvPr/>
        </p:nvSpPr>
        <p:spPr>
          <a:xfrm>
            <a:off x="6130878" y="42727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7" name="Google Shape;1397;p98"/>
          <p:cNvSpPr/>
          <p:nvPr/>
        </p:nvSpPr>
        <p:spPr>
          <a:xfrm>
            <a:off x="6241598" y="42727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8" name="Google Shape;1398;p98"/>
          <p:cNvSpPr/>
          <p:nvPr/>
        </p:nvSpPr>
        <p:spPr>
          <a:xfrm>
            <a:off x="6129378" y="41394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9" name="Google Shape;1399;p98"/>
          <p:cNvSpPr/>
          <p:nvPr/>
        </p:nvSpPr>
        <p:spPr>
          <a:xfrm>
            <a:off x="6130878" y="40060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400" name="Google Shape;1400;p98"/>
          <p:cNvCxnSpPr/>
          <p:nvPr/>
        </p:nvCxnSpPr>
        <p:spPr>
          <a:xfrm>
            <a:off x="2329388" y="5739172"/>
            <a:ext cx="1287000" cy="0"/>
          </a:xfrm>
          <a:prstGeom prst="straightConnector1">
            <a:avLst/>
          </a:prstGeom>
          <a:noFill/>
          <a:ln w="19050" cap="flat" cmpd="sng">
            <a:solidFill>
              <a:schemeClr val="dk2"/>
            </a:solidFill>
            <a:prstDash val="solid"/>
            <a:round/>
            <a:headEnd type="none" w="med" len="med"/>
            <a:tailEnd type="none" w="med" len="med"/>
          </a:ln>
        </p:spPr>
      </p:cxnSp>
      <p:sp>
        <p:nvSpPr>
          <p:cNvPr id="1401" name="Google Shape;1401;p98"/>
          <p:cNvSpPr/>
          <p:nvPr/>
        </p:nvSpPr>
        <p:spPr>
          <a:xfrm>
            <a:off x="2334038" y="5780997"/>
            <a:ext cx="1287000" cy="20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900">
                <a:latin typeface="Malgun Gothic"/>
                <a:ea typeface="Malgun Gothic"/>
                <a:cs typeface="Malgun Gothic"/>
                <a:sym typeface="Malgun Gothic"/>
              </a:rPr>
              <a:t>최빈값이 없는 경우</a:t>
            </a:r>
            <a:endParaRPr sz="900">
              <a:latin typeface="Malgun Gothic"/>
              <a:ea typeface="Malgun Gothic"/>
              <a:cs typeface="Malgun Gothic"/>
              <a:sym typeface="Malgun Gothic"/>
            </a:endParaRPr>
          </a:p>
        </p:txBody>
      </p:sp>
      <p:sp>
        <p:nvSpPr>
          <p:cNvPr id="1402" name="Google Shape;1402;p98"/>
          <p:cNvSpPr/>
          <p:nvPr/>
        </p:nvSpPr>
        <p:spPr>
          <a:xfrm>
            <a:off x="2373813" y="5581347"/>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3" name="Google Shape;1403;p98"/>
          <p:cNvSpPr/>
          <p:nvPr/>
        </p:nvSpPr>
        <p:spPr>
          <a:xfrm>
            <a:off x="2493463" y="5581347"/>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4" name="Google Shape;1404;p98"/>
          <p:cNvSpPr/>
          <p:nvPr/>
        </p:nvSpPr>
        <p:spPr>
          <a:xfrm>
            <a:off x="2613113" y="5581347"/>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5" name="Google Shape;1405;p98"/>
          <p:cNvSpPr/>
          <p:nvPr/>
        </p:nvSpPr>
        <p:spPr>
          <a:xfrm>
            <a:off x="2732763" y="5581347"/>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6" name="Google Shape;1406;p98"/>
          <p:cNvSpPr/>
          <p:nvPr/>
        </p:nvSpPr>
        <p:spPr>
          <a:xfrm>
            <a:off x="2837530" y="5581347"/>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7" name="Google Shape;1407;p98"/>
          <p:cNvSpPr/>
          <p:nvPr/>
        </p:nvSpPr>
        <p:spPr>
          <a:xfrm>
            <a:off x="2957180" y="5581347"/>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8" name="Google Shape;1408;p98"/>
          <p:cNvSpPr/>
          <p:nvPr/>
        </p:nvSpPr>
        <p:spPr>
          <a:xfrm>
            <a:off x="3064923" y="5581347"/>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9" name="Google Shape;1409;p98"/>
          <p:cNvSpPr/>
          <p:nvPr/>
        </p:nvSpPr>
        <p:spPr>
          <a:xfrm>
            <a:off x="3178628" y="5581347"/>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0" name="Google Shape;1410;p98"/>
          <p:cNvSpPr/>
          <p:nvPr/>
        </p:nvSpPr>
        <p:spPr>
          <a:xfrm>
            <a:off x="3289348" y="5581347"/>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1" name="Google Shape;1411;p98"/>
          <p:cNvSpPr/>
          <p:nvPr/>
        </p:nvSpPr>
        <p:spPr>
          <a:xfrm>
            <a:off x="3411975" y="5581347"/>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2" name="Google Shape;1412;p98"/>
          <p:cNvSpPr/>
          <p:nvPr/>
        </p:nvSpPr>
        <p:spPr>
          <a:xfrm>
            <a:off x="2373813" y="54539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3" name="Google Shape;1413;p98"/>
          <p:cNvSpPr/>
          <p:nvPr/>
        </p:nvSpPr>
        <p:spPr>
          <a:xfrm>
            <a:off x="2493463" y="54539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4" name="Google Shape;1414;p98"/>
          <p:cNvSpPr/>
          <p:nvPr/>
        </p:nvSpPr>
        <p:spPr>
          <a:xfrm>
            <a:off x="2613113" y="54539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5" name="Google Shape;1415;p98"/>
          <p:cNvSpPr/>
          <p:nvPr/>
        </p:nvSpPr>
        <p:spPr>
          <a:xfrm>
            <a:off x="2732763" y="54539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6" name="Google Shape;1416;p98"/>
          <p:cNvSpPr/>
          <p:nvPr/>
        </p:nvSpPr>
        <p:spPr>
          <a:xfrm>
            <a:off x="2837530" y="54539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7" name="Google Shape;1417;p98"/>
          <p:cNvSpPr/>
          <p:nvPr/>
        </p:nvSpPr>
        <p:spPr>
          <a:xfrm>
            <a:off x="2957180" y="54539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8" name="Google Shape;1418;p98"/>
          <p:cNvSpPr/>
          <p:nvPr/>
        </p:nvSpPr>
        <p:spPr>
          <a:xfrm>
            <a:off x="3064923" y="54539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9" name="Google Shape;1419;p98"/>
          <p:cNvSpPr/>
          <p:nvPr/>
        </p:nvSpPr>
        <p:spPr>
          <a:xfrm>
            <a:off x="3178628" y="54539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0" name="Google Shape;1420;p98"/>
          <p:cNvSpPr/>
          <p:nvPr/>
        </p:nvSpPr>
        <p:spPr>
          <a:xfrm>
            <a:off x="3289348" y="54539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1" name="Google Shape;1421;p98"/>
          <p:cNvSpPr/>
          <p:nvPr/>
        </p:nvSpPr>
        <p:spPr>
          <a:xfrm>
            <a:off x="3411975" y="54539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422" name="Google Shape;1422;p98"/>
          <p:cNvCxnSpPr/>
          <p:nvPr/>
        </p:nvCxnSpPr>
        <p:spPr>
          <a:xfrm>
            <a:off x="3958163" y="5739175"/>
            <a:ext cx="1287000" cy="0"/>
          </a:xfrm>
          <a:prstGeom prst="straightConnector1">
            <a:avLst/>
          </a:prstGeom>
          <a:noFill/>
          <a:ln w="19050" cap="flat" cmpd="sng">
            <a:solidFill>
              <a:schemeClr val="dk2"/>
            </a:solidFill>
            <a:prstDash val="solid"/>
            <a:round/>
            <a:headEnd type="none" w="med" len="med"/>
            <a:tailEnd type="none" w="med" len="med"/>
          </a:ln>
        </p:spPr>
      </p:cxnSp>
      <p:sp>
        <p:nvSpPr>
          <p:cNvPr id="1423" name="Google Shape;1423;p98"/>
          <p:cNvSpPr/>
          <p:nvPr/>
        </p:nvSpPr>
        <p:spPr>
          <a:xfrm>
            <a:off x="3962813" y="5781000"/>
            <a:ext cx="1287000" cy="20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p>
            <a:pPr marL="0" lvl="0" indent="0" algn="ctr" rtl="0">
              <a:spcBef>
                <a:spcPts val="0"/>
              </a:spcBef>
              <a:spcAft>
                <a:spcPts val="0"/>
              </a:spcAft>
              <a:buNone/>
            </a:pPr>
            <a:r>
              <a:rPr lang="ko-KR" sz="900">
                <a:latin typeface="Malgun Gothic"/>
                <a:ea typeface="Malgun Gothic"/>
                <a:cs typeface="Malgun Gothic"/>
                <a:sym typeface="Malgun Gothic"/>
              </a:rPr>
              <a:t>최빈값이 2개인 경우</a:t>
            </a:r>
            <a:endParaRPr sz="900">
              <a:latin typeface="Malgun Gothic"/>
              <a:ea typeface="Malgun Gothic"/>
              <a:cs typeface="Malgun Gothic"/>
              <a:sym typeface="Malgun Gothic"/>
            </a:endParaRPr>
          </a:p>
        </p:txBody>
      </p:sp>
      <p:sp>
        <p:nvSpPr>
          <p:cNvPr id="1424" name="Google Shape;1424;p98"/>
          <p:cNvSpPr/>
          <p:nvPr/>
        </p:nvSpPr>
        <p:spPr>
          <a:xfrm>
            <a:off x="3990681"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5" name="Google Shape;1425;p98"/>
          <p:cNvSpPr/>
          <p:nvPr/>
        </p:nvSpPr>
        <p:spPr>
          <a:xfrm>
            <a:off x="4104378"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6" name="Google Shape;1426;p98"/>
          <p:cNvSpPr/>
          <p:nvPr/>
        </p:nvSpPr>
        <p:spPr>
          <a:xfrm>
            <a:off x="4209145"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7" name="Google Shape;1427;p98"/>
          <p:cNvSpPr/>
          <p:nvPr/>
        </p:nvSpPr>
        <p:spPr>
          <a:xfrm>
            <a:off x="4331772"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8" name="Google Shape;1428;p98"/>
          <p:cNvSpPr/>
          <p:nvPr/>
        </p:nvSpPr>
        <p:spPr>
          <a:xfrm>
            <a:off x="4445469"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9" name="Google Shape;1429;p98"/>
          <p:cNvSpPr/>
          <p:nvPr/>
        </p:nvSpPr>
        <p:spPr>
          <a:xfrm>
            <a:off x="4559166"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0" name="Google Shape;1430;p98"/>
          <p:cNvSpPr/>
          <p:nvPr/>
        </p:nvSpPr>
        <p:spPr>
          <a:xfrm>
            <a:off x="4669886"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1" name="Google Shape;1431;p98"/>
          <p:cNvSpPr/>
          <p:nvPr/>
        </p:nvSpPr>
        <p:spPr>
          <a:xfrm>
            <a:off x="4789544"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2" name="Google Shape;1432;p98"/>
          <p:cNvSpPr/>
          <p:nvPr/>
        </p:nvSpPr>
        <p:spPr>
          <a:xfrm>
            <a:off x="4900264"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3" name="Google Shape;1433;p98"/>
          <p:cNvSpPr/>
          <p:nvPr/>
        </p:nvSpPr>
        <p:spPr>
          <a:xfrm>
            <a:off x="5013961"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4" name="Google Shape;1434;p98"/>
          <p:cNvSpPr/>
          <p:nvPr/>
        </p:nvSpPr>
        <p:spPr>
          <a:xfrm>
            <a:off x="5127661" y="558135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5" name="Google Shape;1435;p98"/>
          <p:cNvSpPr/>
          <p:nvPr/>
        </p:nvSpPr>
        <p:spPr>
          <a:xfrm>
            <a:off x="4105316" y="5468775"/>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6" name="Google Shape;1436;p98"/>
          <p:cNvSpPr/>
          <p:nvPr/>
        </p:nvSpPr>
        <p:spPr>
          <a:xfrm>
            <a:off x="4210083" y="5468775"/>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7" name="Google Shape;1437;p98"/>
          <p:cNvSpPr/>
          <p:nvPr/>
        </p:nvSpPr>
        <p:spPr>
          <a:xfrm>
            <a:off x="4332709" y="5468775"/>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8" name="Google Shape;1438;p98"/>
          <p:cNvSpPr/>
          <p:nvPr/>
        </p:nvSpPr>
        <p:spPr>
          <a:xfrm>
            <a:off x="4446406" y="5468775"/>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9" name="Google Shape;1439;p98"/>
          <p:cNvSpPr/>
          <p:nvPr/>
        </p:nvSpPr>
        <p:spPr>
          <a:xfrm>
            <a:off x="4560103" y="5468775"/>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0" name="Google Shape;1440;p98"/>
          <p:cNvSpPr/>
          <p:nvPr/>
        </p:nvSpPr>
        <p:spPr>
          <a:xfrm>
            <a:off x="4670823" y="5468775"/>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1" name="Google Shape;1441;p98"/>
          <p:cNvSpPr/>
          <p:nvPr/>
        </p:nvSpPr>
        <p:spPr>
          <a:xfrm>
            <a:off x="4790481" y="5468775"/>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2" name="Google Shape;1442;p98"/>
          <p:cNvSpPr/>
          <p:nvPr/>
        </p:nvSpPr>
        <p:spPr>
          <a:xfrm>
            <a:off x="4901202" y="5468775"/>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3" name="Google Shape;1443;p98"/>
          <p:cNvSpPr/>
          <p:nvPr/>
        </p:nvSpPr>
        <p:spPr>
          <a:xfrm>
            <a:off x="5014898" y="5468775"/>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4" name="Google Shape;1444;p98"/>
          <p:cNvSpPr/>
          <p:nvPr/>
        </p:nvSpPr>
        <p:spPr>
          <a:xfrm>
            <a:off x="4113553" y="53562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5" name="Google Shape;1445;p98"/>
          <p:cNvSpPr/>
          <p:nvPr/>
        </p:nvSpPr>
        <p:spPr>
          <a:xfrm>
            <a:off x="4218320" y="53562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6" name="Google Shape;1446;p98"/>
          <p:cNvSpPr/>
          <p:nvPr/>
        </p:nvSpPr>
        <p:spPr>
          <a:xfrm>
            <a:off x="4340947" y="53562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7" name="Google Shape;1447;p98"/>
          <p:cNvSpPr/>
          <p:nvPr/>
        </p:nvSpPr>
        <p:spPr>
          <a:xfrm>
            <a:off x="4798719" y="53562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8" name="Google Shape;1448;p98"/>
          <p:cNvSpPr/>
          <p:nvPr/>
        </p:nvSpPr>
        <p:spPr>
          <a:xfrm>
            <a:off x="4909439" y="53562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9" name="Google Shape;1449;p98"/>
          <p:cNvSpPr/>
          <p:nvPr/>
        </p:nvSpPr>
        <p:spPr>
          <a:xfrm>
            <a:off x="5023136" y="5356200"/>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0" name="Google Shape;1450;p98"/>
          <p:cNvSpPr/>
          <p:nvPr/>
        </p:nvSpPr>
        <p:spPr>
          <a:xfrm>
            <a:off x="4209908" y="5237538"/>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1" name="Google Shape;1451;p98"/>
          <p:cNvSpPr/>
          <p:nvPr/>
        </p:nvSpPr>
        <p:spPr>
          <a:xfrm>
            <a:off x="4901027" y="5237538"/>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2" name="Google Shape;1452;p98"/>
          <p:cNvSpPr/>
          <p:nvPr/>
        </p:nvSpPr>
        <p:spPr>
          <a:xfrm>
            <a:off x="4209895" y="5118888"/>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3" name="Google Shape;1453;p98"/>
          <p:cNvSpPr/>
          <p:nvPr/>
        </p:nvSpPr>
        <p:spPr>
          <a:xfrm>
            <a:off x="4901014" y="5118888"/>
            <a:ext cx="92400" cy="95400"/>
          </a:xfrm>
          <a:prstGeom prst="ellipse">
            <a:avLst/>
          </a:prstGeom>
          <a:solidFill>
            <a:srgbClr val="0066FF"/>
          </a:solidFill>
          <a:ln w="9525" cap="flat" cmpd="sng">
            <a:solidFill>
              <a:srgbClr val="0066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99"/>
          <p:cNvSpPr txBox="1">
            <a:spLocks noGrp="1"/>
          </p:cNvSpPr>
          <p:nvPr>
            <p:ph type="title"/>
          </p:nvPr>
        </p:nvSpPr>
        <p:spPr>
          <a:xfrm>
            <a:off x="315375" y="527200"/>
            <a:ext cx="8513400" cy="58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ko-KR"/>
              <a:t>평균, 중앙값, 최빈값</a:t>
            </a:r>
            <a:endParaRPr/>
          </a:p>
        </p:txBody>
      </p:sp>
      <p:sp>
        <p:nvSpPr>
          <p:cNvPr id="1459" name="Google Shape;1459;p99"/>
          <p:cNvSpPr txBox="1">
            <a:spLocks noGrp="1"/>
          </p:cNvSpPr>
          <p:nvPr>
            <p:ph type="subTitle" idx="1"/>
          </p:nvPr>
        </p:nvSpPr>
        <p:spPr>
          <a:xfrm>
            <a:off x="4994053" y="113500"/>
            <a:ext cx="3712800" cy="246900"/>
          </a:xfrm>
          <a:prstGeom prst="rect">
            <a:avLst/>
          </a:prstGeom>
        </p:spPr>
        <p:txBody>
          <a:bodyPr spcFirstLastPara="1" wrap="square" lIns="91425" tIns="45700" rIns="91425" bIns="45700" anchor="ctr" anchorCtr="0">
            <a:normAutofit fontScale="25000" lnSpcReduction="20000"/>
          </a:bodyPr>
          <a:lstStyle/>
          <a:p>
            <a:pPr marL="0" lvl="0" indent="0" algn="r" rtl="0">
              <a:spcBef>
                <a:spcPts val="1000"/>
              </a:spcBef>
              <a:spcAft>
                <a:spcPts val="0"/>
              </a:spcAft>
              <a:buClr>
                <a:schemeClr val="dk1"/>
              </a:buClr>
              <a:buSzPts val="1100"/>
              <a:buFont typeface="Arial"/>
              <a:buNone/>
            </a:pPr>
            <a:r>
              <a:rPr lang="ko-KR"/>
              <a:t>7. 데이터 수치에 의한 기술통계학</a:t>
            </a:r>
            <a:endParaRPr/>
          </a:p>
        </p:txBody>
      </p:sp>
      <p:sp>
        <p:nvSpPr>
          <p:cNvPr id="1460" name="Google Shape;1460;p99"/>
          <p:cNvSpPr txBox="1">
            <a:spLocks noGrp="1"/>
          </p:cNvSpPr>
          <p:nvPr>
            <p:ph type="sldNum" idx="12"/>
          </p:nvPr>
        </p:nvSpPr>
        <p:spPr>
          <a:xfrm>
            <a:off x="4297650" y="6326552"/>
            <a:ext cx="548700" cy="4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US" altLang="ko-KR"/>
              <a:t>99</a:t>
            </a:fld>
            <a:endParaRPr/>
          </a:p>
        </p:txBody>
      </p:sp>
      <p:sp>
        <p:nvSpPr>
          <p:cNvPr id="1461" name="Google Shape;1461;p99"/>
          <p:cNvSpPr txBox="1">
            <a:spLocks noGrp="1"/>
          </p:cNvSpPr>
          <p:nvPr>
            <p:ph type="body" idx="4294967295"/>
          </p:nvPr>
        </p:nvSpPr>
        <p:spPr>
          <a:xfrm>
            <a:off x="315300" y="1110000"/>
            <a:ext cx="8513400" cy="5078400"/>
          </a:xfrm>
          <a:prstGeom prst="rect">
            <a:avLst/>
          </a:prstGeom>
        </p:spPr>
        <p:txBody>
          <a:bodyPr spcFirstLastPara="1" wrap="square" lIns="91425" tIns="45700" rIns="91425" bIns="45700" anchor="t" anchorCtr="0">
            <a:normAutofit/>
          </a:bodyPr>
          <a:lstStyle/>
          <a:p>
            <a:pPr marL="457200" lvl="0" indent="-339725" algn="l" rtl="0">
              <a:lnSpc>
                <a:spcPct val="105000"/>
              </a:lnSpc>
              <a:spcBef>
                <a:spcPts val="1000"/>
              </a:spcBef>
              <a:spcAft>
                <a:spcPts val="0"/>
              </a:spcAft>
              <a:buSzPts val="1750"/>
              <a:buFont typeface="Malgun Gothic"/>
              <a:buChar char="•"/>
            </a:pPr>
            <a:r>
              <a:rPr lang="ko-KR" sz="1750" b="1">
                <a:latin typeface="Malgun Gothic"/>
                <a:ea typeface="Malgun Gothic"/>
                <a:cs typeface="Malgun Gothic"/>
                <a:sym typeface="Malgun Gothic"/>
              </a:rPr>
              <a:t>평균(mean)</a:t>
            </a:r>
            <a:r>
              <a:rPr lang="ko-KR" sz="1750">
                <a:latin typeface="Malgun Gothic"/>
                <a:ea typeface="Malgun Gothic"/>
                <a:cs typeface="Malgun Gothic"/>
                <a:sym typeface="Malgun Gothic"/>
              </a:rPr>
              <a:t> : 가장 일반적으로 쓰는 중심위치를 나타내는 통계량으로, 분포의 무게중심에 위치한다. 평균은 데이터의 총합을 표본크기로 나누어 구한다. 데이터가 한쪽으로 크게 치우쳐 있거나 특이점이 있는 경우에는 특이점의 영향을 크게 받는다. 평균은 데이터의 분포가 특이점이 없는 좌우 대칭이고 봉우리가 하나인 경우에 분포의 중심위치를 나타내는 데 적합한 통계량이다.</a:t>
            </a:r>
            <a:endParaRPr sz="1750">
              <a:latin typeface="Malgun Gothic"/>
              <a:ea typeface="Malgun Gothic"/>
              <a:cs typeface="Malgun Gothic"/>
              <a:sym typeface="Malgun Gothic"/>
            </a:endParaRPr>
          </a:p>
          <a:p>
            <a:pPr marL="457200" lvl="0" indent="-339725" algn="l" rtl="0">
              <a:lnSpc>
                <a:spcPct val="105000"/>
              </a:lnSpc>
              <a:spcBef>
                <a:spcPts val="1000"/>
              </a:spcBef>
              <a:spcAft>
                <a:spcPts val="0"/>
              </a:spcAft>
              <a:buSzPts val="1750"/>
              <a:buFont typeface="Malgun Gothic"/>
              <a:buChar char="•"/>
            </a:pPr>
            <a:r>
              <a:rPr lang="ko-KR" sz="1750" b="1">
                <a:latin typeface="Malgun Gothic"/>
                <a:ea typeface="Malgun Gothic"/>
                <a:cs typeface="Malgun Gothic"/>
                <a:sym typeface="Malgun Gothic"/>
              </a:rPr>
              <a:t>중앙값(median)</a:t>
            </a:r>
            <a:r>
              <a:rPr lang="ko-KR" sz="1750">
                <a:latin typeface="Malgun Gothic"/>
                <a:ea typeface="Malgun Gothic"/>
                <a:cs typeface="Malgun Gothic"/>
                <a:sym typeface="Malgun Gothic"/>
              </a:rPr>
              <a:t> : 특이점의 영향을 거의 받지 않는 대표값으로 데이터를 크기순으로 작은 값부터 큰 값으로 정렬했을 때 가장 가운데 위치하는 값이다. 만일 데이터의 개수가 짝수인 경우에는 데이터의 가운데에 위치한 두개 값의 평균을 구한다. 만일 데이터의 개수가 홀수로    개인 경우에는        번째 데이터값이 중앙값이 된다. 한쪽으로 심하게 치우친 분포나 특이점이 포함된 데이터의 경우에 중앙값이 좀 더 바람직한 중심위치의 측도가 된다.</a:t>
            </a:r>
            <a:endParaRPr sz="1750">
              <a:latin typeface="Malgun Gothic"/>
              <a:ea typeface="Malgun Gothic"/>
              <a:cs typeface="Malgun Gothic"/>
              <a:sym typeface="Malgun Gothic"/>
            </a:endParaRPr>
          </a:p>
          <a:p>
            <a:pPr marL="457200" lvl="0" indent="-339725" algn="l" rtl="0">
              <a:lnSpc>
                <a:spcPct val="105000"/>
              </a:lnSpc>
              <a:spcBef>
                <a:spcPts val="1000"/>
              </a:spcBef>
              <a:spcAft>
                <a:spcPts val="0"/>
              </a:spcAft>
              <a:buSzPts val="1750"/>
              <a:buFont typeface="Malgun Gothic"/>
              <a:buChar char="•"/>
            </a:pPr>
            <a:r>
              <a:rPr lang="ko-KR" sz="1750" b="1">
                <a:latin typeface="Malgun Gothic"/>
                <a:ea typeface="Malgun Gothic"/>
                <a:cs typeface="Malgun Gothic"/>
                <a:sym typeface="Malgun Gothic"/>
              </a:rPr>
              <a:t>최빈값(mode) </a:t>
            </a:r>
            <a:r>
              <a:rPr lang="ko-KR" sz="1750">
                <a:latin typeface="Malgun Gothic"/>
                <a:ea typeface="Malgun Gothic"/>
                <a:cs typeface="Malgun Gothic"/>
                <a:sym typeface="Malgun Gothic"/>
              </a:rPr>
              <a:t>: 데이터 중 가장 빈도가 높은 관찰값이다. 그러나, 가장 빈번한 관찰값은 분포의 중심위치에서 멀리 떨어져 있어 중심위치를 잘 나타내지 못하는 경우도 있다. 최빈값은 범주로 구분되는 질적 데이터에 대한 대표값을 나타내는 방법으로 널리 사용 된다.</a:t>
            </a:r>
            <a:endParaRPr sz="1750">
              <a:latin typeface="Malgun Gothic"/>
              <a:ea typeface="Malgun Gothic"/>
              <a:cs typeface="Malgun Gothic"/>
              <a:sym typeface="Malgun Gothic"/>
            </a:endParaRPr>
          </a:p>
        </p:txBody>
      </p:sp>
    </p:spTree>
  </p:cSld>
  <p:clrMapOvr>
    <a:masterClrMapping/>
  </p:clrMapOvr>
</p:sld>
</file>

<file path=ppt/theme/theme1.xml><?xml version="1.0" encoding="utf-8"?>
<a:theme xmlns:a="http://schemas.openxmlformats.org/drawingml/2006/main" name="2_Office 테마">
  <a:themeElements>
    <a:clrScheme name="Office 테마">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충남대">
  <a:themeElements>
    <a:clrScheme name="Office 테마">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285750" indent="-285750" algn="l">
          <a:buFont typeface="Wingdings" panose="05000000000000000000" pitchFamily="2" charset="2"/>
          <a:buChar char="§"/>
          <a:defRPr dirty="0" smtClean="0"/>
        </a:defPPr>
      </a:lstStyle>
    </a:tx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737</TotalTime>
  <Words>26531</Words>
  <Application>Microsoft Office PowerPoint</Application>
  <PresentationFormat>화면 슬라이드 쇼(4:3)</PresentationFormat>
  <Paragraphs>5321</Paragraphs>
  <Slides>273</Slides>
  <Notes>268</Notes>
  <HiddenSlides>0</HiddenSlides>
  <MMClips>0</MMClips>
  <ScaleCrop>false</ScaleCrop>
  <HeadingPairs>
    <vt:vector size="6" baseType="variant">
      <vt:variant>
        <vt:lpstr>사용한 글꼴</vt:lpstr>
      </vt:variant>
      <vt:variant>
        <vt:i4>15</vt:i4>
      </vt:variant>
      <vt:variant>
        <vt:lpstr>테마</vt:lpstr>
      </vt:variant>
      <vt:variant>
        <vt:i4>2</vt:i4>
      </vt:variant>
      <vt:variant>
        <vt:lpstr>슬라이드 제목</vt:lpstr>
      </vt:variant>
      <vt:variant>
        <vt:i4>273</vt:i4>
      </vt:variant>
    </vt:vector>
  </HeadingPairs>
  <TitlesOfParts>
    <vt:vector size="290" baseType="lpstr">
      <vt:lpstr>한컴산뜻돋움</vt:lpstr>
      <vt:lpstr>Gulim</vt:lpstr>
      <vt:lpstr>나눔스퀘어 네오 OTF Heavy</vt:lpstr>
      <vt:lpstr>Verdana</vt:lpstr>
      <vt:lpstr>Alegreya</vt:lpstr>
      <vt:lpstr>Malgun Gothic</vt:lpstr>
      <vt:lpstr>Calibri</vt:lpstr>
      <vt:lpstr>Arial</vt:lpstr>
      <vt:lpstr>함초롬돋움</vt:lpstr>
      <vt:lpstr>Book Antiqua</vt:lpstr>
      <vt:lpstr>나눔스퀘어 Bold</vt:lpstr>
      <vt:lpstr>나눔고딕 ExtraBold</vt:lpstr>
      <vt:lpstr>Wingdings</vt:lpstr>
      <vt:lpstr>Noto Sans Symbols</vt:lpstr>
      <vt:lpstr>Times New Roman</vt:lpstr>
      <vt:lpstr>2_Office 테마</vt:lpstr>
      <vt:lpstr>충남대</vt:lpstr>
      <vt:lpstr>PowerPoint 프레젠테이션</vt:lpstr>
      <vt:lpstr>PowerPoint 프레젠테이션</vt:lpstr>
      <vt:lpstr>데이터과학이란?</vt:lpstr>
      <vt:lpstr>서론</vt:lpstr>
      <vt:lpstr>빅데이터와 데이터과학 열풍</vt:lpstr>
      <vt:lpstr>왜 지금???; 데이터과학이 부상한 걸까?</vt:lpstr>
      <vt:lpstr>데이터과학자란?</vt:lpstr>
      <vt:lpstr>데이터과학이란?</vt:lpstr>
      <vt:lpstr>데이터과학이란?</vt:lpstr>
      <vt:lpstr>데이터과학의 응용 예</vt:lpstr>
      <vt:lpstr>데이터과학의 실제 예시</vt:lpstr>
      <vt:lpstr>데이터과학의 실제 예시</vt:lpstr>
      <vt:lpstr>데이터과학의 응용 예</vt:lpstr>
      <vt:lpstr>데이터화란?</vt:lpstr>
      <vt:lpstr>데이터화란?</vt:lpstr>
      <vt:lpstr>농업에서 데이터화란?</vt:lpstr>
      <vt:lpstr>드루 콘웨이(Drew Conway)의 데이터과학 벤다이어그램</vt:lpstr>
      <vt:lpstr>통계의 기본개념</vt:lpstr>
      <vt:lpstr>통계학(Statistics)</vt:lpstr>
      <vt:lpstr>변수와 관찰값</vt:lpstr>
      <vt:lpstr>변수의 구분 방법</vt:lpstr>
      <vt:lpstr>모집단 vs. 표본</vt:lpstr>
      <vt:lpstr>PowerPoint 프레젠테이션</vt:lpstr>
      <vt:lpstr>모수와 통계량의 기호</vt:lpstr>
      <vt:lpstr>Two types of Statistics</vt:lpstr>
      <vt:lpstr>Two types of Statistics</vt:lpstr>
      <vt:lpstr>추정과 가설검정 (모수에 대한 추론시 이용하는 방법)</vt:lpstr>
      <vt:lpstr>추정과 가설검정 (모수에 대한 추론시 이용하는 방법)</vt:lpstr>
      <vt:lpstr>확률(probability)</vt:lpstr>
      <vt:lpstr>생물통계학(biostatistics)</vt:lpstr>
      <vt:lpstr>생물통계학의 역할</vt:lpstr>
      <vt:lpstr>조사와 실험</vt:lpstr>
      <vt:lpstr>통계기호(statistical notation)</vt:lpstr>
      <vt:lpstr>통계기호(statistical notation)</vt:lpstr>
      <vt:lpstr>과학하기 (Doing Science)</vt:lpstr>
      <vt:lpstr>‘Doing Science’-hypothesis, experiments and disproof</vt:lpstr>
      <vt:lpstr>추정과 가설검정 : 모수에 대한 추론시 이용하는 방법</vt:lpstr>
      <vt:lpstr>추정과 가설검정 : 모수에 대한 추론시 이용하는 방법</vt:lpstr>
      <vt:lpstr>가설 및 실험의 예</vt:lpstr>
      <vt:lpstr>곤충학 실험</vt:lpstr>
      <vt:lpstr>곤충학 실험 - 4가지 가능한 결과</vt:lpstr>
      <vt:lpstr>Making a decision about hypothesis</vt:lpstr>
      <vt:lpstr>Null and alternative hypotheses (귀무 및 대립가설)</vt:lpstr>
      <vt:lpstr>결론</vt:lpstr>
      <vt:lpstr>과학적 방법에 대한 2가지 시각</vt:lpstr>
      <vt:lpstr>실험설계 기초개념</vt:lpstr>
      <vt:lpstr>PowerPoint 프레젠테이션</vt:lpstr>
      <vt:lpstr>실험설계의 예</vt:lpstr>
      <vt:lpstr>실험의 종류</vt:lpstr>
      <vt:lpstr>Bias vs. variability</vt:lpstr>
      <vt:lpstr>Sampling; Mensurative experiments 표본추출; 측정 실험</vt:lpstr>
      <vt:lpstr>Confusing a correlation with causality ; 인과관계를 가진 상관관계의 혼란</vt:lpstr>
      <vt:lpstr>인과관계를 가진 상관관계의 혼란성</vt:lpstr>
      <vt:lpstr>우연에 의한 제 3의 변수 포함; 시간효과가 교락된 표본 추출</vt:lpstr>
      <vt:lpstr>The need for independent samples in mensurative experiment; 측정실험에 있어서 독립표본추출</vt:lpstr>
      <vt:lpstr>처리효과를 분석 (Manipulative experiment)</vt:lpstr>
      <vt:lpstr>독립적 반복실험 (Independent replicate)</vt:lpstr>
      <vt:lpstr>독립적 반복실험 (Independent replicate)</vt:lpstr>
      <vt:lpstr>개선</vt:lpstr>
      <vt:lpstr>허위 반복의 또 다른 예</vt:lpstr>
      <vt:lpstr>대조군 처리 (Control treatments)</vt:lpstr>
      <vt:lpstr>개선 방안</vt:lpstr>
      <vt:lpstr>처리가 시간과 교락된 조작 실험의 사례</vt:lpstr>
      <vt:lpstr>허위반복(Pseudo-replication) - 문제점</vt:lpstr>
      <vt:lpstr>허위반복(Pseudo-replication) - 개선</vt:lpstr>
      <vt:lpstr>허위반복(Pseudoreplication) - 문제점</vt:lpstr>
      <vt:lpstr>허위반복(Pseudoreplication)- 개선</vt:lpstr>
      <vt:lpstr>때때로 반복되지 않은 실험을 할 수 있다</vt:lpstr>
      <vt:lpstr>좋은 실험설계와 실험수행능력</vt:lpstr>
      <vt:lpstr>Principles of experimental design</vt:lpstr>
      <vt:lpstr>Randomized comparative experiment design</vt:lpstr>
      <vt:lpstr>Block designs, 난괴법</vt:lpstr>
      <vt:lpstr>왜 당신의 눈을 믿을 수 없는가: 3C</vt:lpstr>
      <vt:lpstr>자료의 수집과 표현</vt:lpstr>
      <vt:lpstr>서론</vt:lpstr>
      <vt:lpstr>용어정리</vt:lpstr>
      <vt:lpstr>변수, 실험단위 그리고 자료의 유형</vt:lpstr>
      <vt:lpstr>자료의 종류</vt:lpstr>
      <vt:lpstr>변수의 척도 (Scales of Measurement)</vt:lpstr>
      <vt:lpstr>명목척도 (Nominal Scale)</vt:lpstr>
      <vt:lpstr>서열척도 (Ordinal Scale)</vt:lpstr>
      <vt:lpstr>간격척도 (Interval Scale, 정량변수)</vt:lpstr>
      <vt:lpstr>비율척도 (Ratio Scale)</vt:lpstr>
      <vt:lpstr>질적변수와 양적변수</vt:lpstr>
      <vt:lpstr>불연속변수와 연속변수(양적변수)</vt:lpstr>
      <vt:lpstr>독립변수와 종속변수</vt:lpstr>
      <vt:lpstr>데이터 수치에 의한 기술통계학</vt:lpstr>
      <vt:lpstr>강의 개요</vt:lpstr>
      <vt:lpstr>데이터 중심위치 측정</vt:lpstr>
      <vt:lpstr>평균값</vt:lpstr>
      <vt:lpstr>평균값 vs 중앙값</vt:lpstr>
      <vt:lpstr>평균, 표본평균의 특성</vt:lpstr>
      <vt:lpstr>가중평균</vt:lpstr>
      <vt:lpstr>중앙값</vt:lpstr>
      <vt:lpstr>중앙값</vt:lpstr>
      <vt:lpstr>중앙값의 특징</vt:lpstr>
      <vt:lpstr>최빈값</vt:lpstr>
      <vt:lpstr>최빈값의 특성</vt:lpstr>
      <vt:lpstr>평균, 중앙값, 최빈값</vt:lpstr>
      <vt:lpstr>분포에 따른 평균, 중앙값, 최빈값</vt:lpstr>
      <vt:lpstr>데이터 변동의 측정</vt:lpstr>
      <vt:lpstr>변동이 중요한 이유?</vt:lpstr>
      <vt:lpstr>분포(변동)의 척도</vt:lpstr>
      <vt:lpstr>변동의 예</vt:lpstr>
      <vt:lpstr>범위(Range)</vt:lpstr>
      <vt:lpstr>데이터 수치-2</vt:lpstr>
      <vt:lpstr>사분위수범위(IQR)</vt:lpstr>
      <vt:lpstr>사분위수범위 (IQR)</vt:lpstr>
      <vt:lpstr>사분위수범위(IQR)</vt:lpstr>
      <vt:lpstr>백분위수</vt:lpstr>
      <vt:lpstr>다섯수치 요약</vt:lpstr>
      <vt:lpstr>상자그림</vt:lpstr>
      <vt:lpstr>[예제 7-8] 다섯 수치요약이 다음과 같을 때 작성된 상자그림은 특이점을 달리 표현하여 데이터의 분포특징을 좀 더 자세히 파악하게 한다. 최소값=1,  Q1=21,  중앙값=32,  Q3=66,  최대값=325,  IQR=45</vt:lpstr>
      <vt:lpstr>사분위수 vs 백분위수</vt:lpstr>
      <vt:lpstr>분산과 표준편차</vt:lpstr>
      <vt:lpstr>분산의 특성</vt:lpstr>
      <vt:lpstr>[예제 7-9] 10가구의 자녀수를 조사하여 다음 데이터(관측값)를 얻었다. 2, 3, 0, 2, 1, 0, 3, 0, 1, 4  평균과 편차 -&gt; 그림   편차제곱합 -&gt; 표  문1) 표본분산 문2) 표본표준편차 </vt:lpstr>
      <vt:lpstr>모집단의 분산과 표준편차</vt:lpstr>
      <vt:lpstr>변이계수(변동계수, Coefficient of variance) </vt:lpstr>
      <vt:lpstr>[예제 7-10] 어느 회사의 지난해 주별 매출실적의 평군이 1.36억원, 표준편차가 0.28억원이었다. 같은 데이터를 월별 매출액으로 했을 때 평균이 5.44억원, 표준편차가 0.5억원이었다. 각 경우의 변이계수를 구하여 비교해 보자.  주말 매출액의 변이계수는?                                    월별 매출액의 변이계수는?             </vt:lpstr>
      <vt:lpstr>변동과 자유도 : 변동의 측도(measure)는 분산과 표준편차</vt:lpstr>
      <vt:lpstr>강의 요약</vt:lpstr>
      <vt:lpstr>확률변수와 확률분포 - 기초</vt:lpstr>
      <vt:lpstr>변수와 확률변수</vt:lpstr>
      <vt:lpstr>확률분포의 중요성!!</vt:lpstr>
      <vt:lpstr>확률분포의 중요성!!</vt:lpstr>
      <vt:lpstr>확률분포의 중요성!!</vt:lpstr>
      <vt:lpstr>확률분포의 종류</vt:lpstr>
      <vt:lpstr>이산형 확률변수와 확률분포</vt:lpstr>
      <vt:lpstr>연속형 확률변수와 확률분포</vt:lpstr>
      <vt:lpstr>이항분포</vt:lpstr>
      <vt:lpstr>포아송 분포</vt:lpstr>
      <vt:lpstr>표본의 분포 ; t분포</vt:lpstr>
      <vt:lpstr>표본의 분포 ; F분포</vt:lpstr>
      <vt:lpstr>데이터의 확률분포 모형 확률의 정의 및 계산</vt:lpstr>
      <vt:lpstr>확률의 정의</vt:lpstr>
      <vt:lpstr>확률의 정의</vt:lpstr>
      <vt:lpstr>확률의 정의</vt:lpstr>
      <vt:lpstr>확률의 고전적 정의</vt:lpstr>
      <vt:lpstr>확률의 정의</vt:lpstr>
      <vt:lpstr>확률의 정의</vt:lpstr>
      <vt:lpstr>확률의 정의</vt:lpstr>
      <vt:lpstr>확률의 정의</vt:lpstr>
      <vt:lpstr>확률의 계산</vt:lpstr>
      <vt:lpstr>표본추출 - 모든 경우의 수 - 표본공간의 수</vt:lpstr>
      <vt:lpstr>로또에서 1등에 당첨될 확률</vt:lpstr>
      <vt:lpstr>확률의 계산</vt:lpstr>
      <vt:lpstr>확률의 계산</vt:lpstr>
      <vt:lpstr>확률의 계산</vt:lpstr>
      <vt:lpstr>확률의 계산</vt:lpstr>
      <vt:lpstr>확률의 계산</vt:lpstr>
      <vt:lpstr>확률의 계산</vt:lpstr>
      <vt:lpstr>확률의 계산 : 조건부 확률</vt:lpstr>
      <vt:lpstr>확률의 계산 : [예5.2.5]</vt:lpstr>
      <vt:lpstr>확률의 계산</vt:lpstr>
      <vt:lpstr>확률의 계산</vt:lpstr>
      <vt:lpstr>확률의 계산</vt:lpstr>
      <vt:lpstr>확률의 계산</vt:lpstr>
      <vt:lpstr>확률의 계산</vt:lpstr>
      <vt:lpstr>데이터의 확률분포 모형 이산형 확률변수 및 분포</vt:lpstr>
      <vt:lpstr>이산형 확률변량</vt:lpstr>
      <vt:lpstr>이산형 확률변수의 확률분포함수 : 확률질량함수(pdf)</vt:lpstr>
      <vt:lpstr>이산형 확률변수의 누적확률분포함수(cdf)</vt:lpstr>
      <vt:lpstr>이산형 확률변량</vt:lpstr>
      <vt:lpstr>이산형 확률변량</vt:lpstr>
      <vt:lpstr>이산형 확률변량</vt:lpstr>
      <vt:lpstr>이산형 확률변량</vt:lpstr>
      <vt:lpstr>이산형 확률변량</vt:lpstr>
      <vt:lpstr>표준화 변환</vt:lpstr>
      <vt:lpstr>이항분포</vt:lpstr>
      <vt:lpstr>이항분포</vt:lpstr>
      <vt:lpstr>이항분포 [예제 10-4]풀이</vt:lpstr>
      <vt:lpstr>이항분포 [예제 10-4]풀이</vt:lpstr>
      <vt:lpstr>이항분포</vt:lpstr>
      <vt:lpstr>이항분포</vt:lpstr>
      <vt:lpstr>이항분포</vt:lpstr>
      <vt:lpstr>포아송분포</vt:lpstr>
      <vt:lpstr>포아송분포: </vt:lpstr>
      <vt:lpstr>포아송분포</vt:lpstr>
      <vt:lpstr>포아송분포</vt:lpstr>
      <vt:lpstr>포와송분포</vt:lpstr>
      <vt:lpstr>포와송분포</vt:lpstr>
      <vt:lpstr>기하분포</vt:lpstr>
      <vt:lpstr>기하분포</vt:lpstr>
      <vt:lpstr>기하분포</vt:lpstr>
      <vt:lpstr>기하분포</vt:lpstr>
      <vt:lpstr>기하분포</vt:lpstr>
      <vt:lpstr>초기하분포</vt:lpstr>
      <vt:lpstr>초기하분포</vt:lpstr>
      <vt:lpstr>초기하분포</vt:lpstr>
      <vt:lpstr>초기하분포</vt:lpstr>
      <vt:lpstr>초기하분포</vt:lpstr>
      <vt:lpstr>데이터의 확률분포 모형 연속형 확률변수 및 분포</vt:lpstr>
      <vt:lpstr>연속형 확률변량</vt:lpstr>
      <vt:lpstr>연속형 확률변량</vt:lpstr>
      <vt:lpstr>연속형 확률변량</vt:lpstr>
      <vt:lpstr>연속형 확률변량</vt:lpstr>
      <vt:lpstr>연속형 확률변량</vt:lpstr>
      <vt:lpstr>정규분포</vt:lpstr>
      <vt:lpstr>정규분포</vt:lpstr>
      <vt:lpstr>정규분포</vt:lpstr>
      <vt:lpstr>정규분포</vt:lpstr>
      <vt:lpstr>정규분포</vt:lpstr>
      <vt:lpstr>정규분포</vt:lpstr>
      <vt:lpstr>정규분포</vt:lpstr>
      <vt:lpstr>정규분포</vt:lpstr>
      <vt:lpstr>정규분포</vt:lpstr>
      <vt:lpstr>정규분포</vt:lpstr>
      <vt:lpstr>일반적인 정규분포의 확률계산</vt:lpstr>
      <vt:lpstr>정규분포</vt:lpstr>
      <vt:lpstr>이항분포의 정규분포 근사</vt:lpstr>
      <vt:lpstr>지수분포</vt:lpstr>
      <vt:lpstr>지수분포</vt:lpstr>
      <vt:lpstr>지수분포</vt:lpstr>
      <vt:lpstr>강의 요약</vt:lpstr>
      <vt:lpstr>연속형 확률분포 - 정규분포</vt:lpstr>
      <vt:lpstr>연속형 확률변량</vt:lpstr>
      <vt:lpstr>정규분포 (Normal distribution)</vt:lpstr>
      <vt:lpstr>정규분포의 성질</vt:lpstr>
      <vt:lpstr>정규분포의 특성</vt:lpstr>
      <vt:lpstr>정규분포의 특성</vt:lpstr>
      <vt:lpstr>정규분포의 특성</vt:lpstr>
      <vt:lpstr>정규분포의 특성</vt:lpstr>
      <vt:lpstr>정규분포와 표준정규분포</vt:lpstr>
      <vt:lpstr>표준정규분포의 성질</vt:lpstr>
      <vt:lpstr>표준정규분포의 성질</vt:lpstr>
      <vt:lpstr>표준정규분포의 중앙 백분위수 (Central Percentile)</vt:lpstr>
      <vt:lpstr>표준정규분포의 양측검정의 유의수준(α )</vt:lpstr>
      <vt:lpstr>확률계산</vt:lpstr>
      <vt:lpstr>확률계산 예제</vt:lpstr>
      <vt:lpstr>표준정규분포표</vt:lpstr>
      <vt:lpstr>표준정규분포표의 이용</vt:lpstr>
      <vt:lpstr>표준정규분포표의 이용</vt:lpstr>
      <vt:lpstr>표준정규분포표의 이용</vt:lpstr>
      <vt:lpstr>표준정규분포표의 이용</vt:lpstr>
      <vt:lpstr>표준정규분포표의 이용</vt:lpstr>
      <vt:lpstr>정규분포표</vt:lpstr>
      <vt:lpstr>정규분포 예제</vt:lpstr>
      <vt:lpstr>정규분포 예제</vt:lpstr>
      <vt:lpstr>표본의 분포</vt:lpstr>
      <vt:lpstr>통계분석의 주요 목적</vt:lpstr>
      <vt:lpstr>모집단의 특성을 추론하기 위하여 표본 이용하기</vt:lpstr>
      <vt:lpstr>통계적 검정, 정규분포</vt:lpstr>
      <vt:lpstr>표본 평균은 모집단 평균의 정확한 추정값이 아닐 수 있다</vt:lpstr>
      <vt:lpstr>평균의 표준오차 활용</vt:lpstr>
      <vt:lpstr>Population parameter (모수) &amp; Sample Statistic (표본통계량)</vt:lpstr>
      <vt:lpstr>하나의 표본에 대한 자료를 가지고 무엇을 할 수 있을까?</vt:lpstr>
      <vt:lpstr>하나의 표본에 대한 자료를 가지고 무엇을 할 수 있을까?</vt:lpstr>
      <vt:lpstr>하나의 표본에 대한 자료를 가지고 무엇을 할 수 있을까?</vt:lpstr>
      <vt:lpstr>t분포</vt:lpstr>
      <vt:lpstr>t분포</vt:lpstr>
      <vt:lpstr>The t distribution</vt:lpstr>
      <vt:lpstr>Distribution that are not normal : Population: Exponential Distribution</vt:lpstr>
      <vt:lpstr>Other distribution</vt:lpstr>
      <vt:lpstr>Other statistics that describe a distribution</vt:lpstr>
      <vt:lpstr>표본평균의 표집 (Sampling distribution of X̅ )</vt:lpstr>
      <vt:lpstr>t분포</vt:lpstr>
      <vt:lpstr>중심극한정리 (The central limit theorem)</vt:lpstr>
      <vt:lpstr>비대칭도 (왜도, skewness)</vt:lpstr>
      <vt:lpstr>첨도 (Kurtosis)</vt:lpstr>
      <vt:lpstr>당신의 결과로부터 결정을 도와주는 확률</vt:lpstr>
      <vt:lpstr>서론</vt:lpstr>
      <vt:lpstr>예시; Arterolin B가 혈압에 어떠 한 효과가 있는지 실험</vt:lpstr>
      <vt:lpstr>통계검정과 유의수준(statistical test)</vt:lpstr>
      <vt:lpstr>확률 예제</vt:lpstr>
      <vt:lpstr>확률 예제 풀이</vt:lpstr>
      <vt:lpstr>확률을 이용한 의사결정과 통계검정</vt:lpstr>
      <vt:lpstr>잘못된 의사결정; Type I, II 오류</vt:lpstr>
      <vt:lpstr>다른 유의 수준 (Other probability levels)</vt:lpstr>
      <vt:lpstr>어떻게 확률값을 보고하나?</vt:lpstr>
      <vt:lpstr>표준정규분포표</vt:lpstr>
      <vt:lpstr>표준정규분포표</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이승환</dc:creator>
  <cp:lastModifiedBy>이승환</cp:lastModifiedBy>
  <cp:revision>17</cp:revision>
  <dcterms:modified xsi:type="dcterms:W3CDTF">2024-09-24T02:36:28Z</dcterms:modified>
</cp:coreProperties>
</file>