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8" r:id="rId3"/>
    <p:sldId id="339" r:id="rId4"/>
    <p:sldId id="340" r:id="rId5"/>
    <p:sldId id="341" r:id="rId6"/>
    <p:sldId id="312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2"/>
  </p:normalViewPr>
  <p:slideViewPr>
    <p:cSldViewPr snapToGrid="0">
      <p:cViewPr varScale="1">
        <p:scale>
          <a:sx n="61" d="100"/>
          <a:sy n="61" d="100"/>
        </p:scale>
        <p:origin x="75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084143-BAD1-8821-6EE6-98AA63C69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9C3351-D210-0E61-2B7A-0111DCD9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5362-904D-48BE-A86F-A17DE7AD3A2E}" type="datetimeFigureOut">
              <a:rPr lang="ko-KR" altLang="en-US" smtClean="0"/>
              <a:t>2025-03-20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111FC-03E1-1A88-D325-612FF2F9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97496-9C8C-62DF-B819-699E359B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3BDE-207B-4AC5-95ED-C1A5FC8A5E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17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6592-C016-400B-B0BC-3E558FF528AE}" type="datetimeFigureOut">
              <a:rPr lang="ko-KR" altLang="en-US" smtClean="0"/>
              <a:t>2025-03-20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57D-BCB6-4D67-833F-FFDC80187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325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휴먼모음T" pitchFamily="18" charset="-127"/>
              </a:defRPr>
            </a:lvl1pPr>
          </a:lstStyle>
          <a:p>
            <a:pPr defTabSz="1343790" latinLnBrk="1">
              <a:defRPr/>
            </a:pPr>
            <a:fld id="{74FF3A26-CD35-4B7C-8929-3DF44A3714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44278" y="6910424"/>
            <a:ext cx="1230096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71989" y="287316"/>
            <a:ext cx="12095798" cy="698958"/>
          </a:xfrm>
        </p:spPr>
        <p:txBody>
          <a:bodyPr>
            <a:normAutofit/>
          </a:bodyPr>
          <a:lstStyle>
            <a:lvl1pPr>
              <a:defRPr sz="4702">
                <a:latin typeface="Book Antiqua" panose="02040602050305030304" pitchFamily="18" charset="0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631839" y="7048698"/>
            <a:ext cx="1850702" cy="402483"/>
          </a:xfrm>
        </p:spPr>
        <p:txBody>
          <a:bodyPr/>
          <a:lstStyle/>
          <a:p>
            <a:pPr defTabSz="1343790" latinLnBrk="1">
              <a:defRPr/>
            </a:pP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1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</a:rPr>
              <a:t>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of 32</a:t>
            </a: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883260-8DBB-4CFD-88E7-35FA24AD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3" y="6944353"/>
            <a:ext cx="3653939" cy="4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눈이(가) 표시된 사진&#10;&#10;자동 생성된 설명">
            <a:extLst>
              <a:ext uri="{FF2B5EF4-FFF2-40B4-BE49-F238E27FC236}">
                <a16:creationId xmlns:a16="http://schemas.microsoft.com/office/drawing/2014/main" id="{62B8557B-B149-C820-9F47-5C872B5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23" b="75313"/>
          <a:stretch/>
        </p:blipFill>
        <p:spPr>
          <a:xfrm>
            <a:off x="1" y="0"/>
            <a:ext cx="13439769" cy="811965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5963D36-5E1B-9627-44DF-538139A0E62B}"/>
              </a:ext>
            </a:extLst>
          </p:cNvPr>
          <p:cNvCxnSpPr>
            <a:cxnSpLocks/>
          </p:cNvCxnSpPr>
          <p:nvPr/>
        </p:nvCxnSpPr>
        <p:spPr>
          <a:xfrm>
            <a:off x="383616" y="314986"/>
            <a:ext cx="1305615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9EF79E-5B7C-12EE-8BB0-57A91A06EA48}"/>
              </a:ext>
            </a:extLst>
          </p:cNvPr>
          <p:cNvGrpSpPr/>
          <p:nvPr/>
        </p:nvGrpSpPr>
        <p:grpSpPr>
          <a:xfrm>
            <a:off x="161844" y="308520"/>
            <a:ext cx="484184" cy="447448"/>
            <a:chOff x="348000" y="298933"/>
            <a:chExt cx="439231" cy="3570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895526-C514-C5C3-2228-1F77EDBA45E9}"/>
                </a:ext>
              </a:extLst>
            </p:cNvPr>
            <p:cNvSpPr/>
            <p:nvPr/>
          </p:nvSpPr>
          <p:spPr>
            <a:xfrm>
              <a:off x="348001" y="304800"/>
              <a:ext cx="439230" cy="351216"/>
            </a:xfrm>
            <a:prstGeom prst="rect">
              <a:avLst/>
            </a:prstGeom>
            <a:solidFill>
              <a:srgbClr val="803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984" spc="-125">
                <a:ln>
                  <a:solidFill>
                    <a:srgbClr val="497EE9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DC784EE-EDFD-3E98-6219-6365DD423124}"/>
                </a:ext>
              </a:extLst>
            </p:cNvPr>
            <p:cNvSpPr/>
            <p:nvPr/>
          </p:nvSpPr>
          <p:spPr>
            <a:xfrm>
              <a:off x="348000" y="298933"/>
              <a:ext cx="351216" cy="351216"/>
            </a:xfrm>
            <a:custGeom>
              <a:avLst/>
              <a:gdLst>
                <a:gd name="connsiteX0" fmla="*/ 0 w 351216"/>
                <a:gd name="connsiteY0" fmla="*/ 348424 h 351216"/>
                <a:gd name="connsiteX1" fmla="*/ 282 w 351216"/>
                <a:gd name="connsiteY1" fmla="*/ 351216 h 351216"/>
                <a:gd name="connsiteX2" fmla="*/ 0 w 351216"/>
                <a:gd name="connsiteY2" fmla="*/ 351216 h 351216"/>
                <a:gd name="connsiteX3" fmla="*/ 348424 w 351216"/>
                <a:gd name="connsiteY3" fmla="*/ 0 h 351216"/>
                <a:gd name="connsiteX4" fmla="*/ 351216 w 351216"/>
                <a:gd name="connsiteY4" fmla="*/ 0 h 351216"/>
                <a:gd name="connsiteX5" fmla="*/ 351216 w 351216"/>
                <a:gd name="connsiteY5" fmla="*/ 281 h 351216"/>
                <a:gd name="connsiteX6" fmla="*/ 0 w 351216"/>
                <a:gd name="connsiteY6" fmla="*/ 0 h 351216"/>
                <a:gd name="connsiteX7" fmla="*/ 348424 w 351216"/>
                <a:gd name="connsiteY7" fmla="*/ 0 h 351216"/>
                <a:gd name="connsiteX8" fmla="*/ 0 w 351216"/>
                <a:gd name="connsiteY8" fmla="*/ 348424 h 35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216">
                  <a:moveTo>
                    <a:pt x="0" y="348424"/>
                  </a:moveTo>
                  <a:lnTo>
                    <a:pt x="282" y="351216"/>
                  </a:lnTo>
                  <a:lnTo>
                    <a:pt x="0" y="351216"/>
                  </a:lnTo>
                  <a:close/>
                  <a:moveTo>
                    <a:pt x="348424" y="0"/>
                  </a:moveTo>
                  <a:lnTo>
                    <a:pt x="351216" y="0"/>
                  </a:lnTo>
                  <a:lnTo>
                    <a:pt x="351216" y="281"/>
                  </a:lnTo>
                  <a:close/>
                  <a:moveTo>
                    <a:pt x="0" y="0"/>
                  </a:moveTo>
                  <a:lnTo>
                    <a:pt x="348424" y="0"/>
                  </a:lnTo>
                  <a:cubicBezTo>
                    <a:pt x="155995" y="0"/>
                    <a:pt x="0" y="155995"/>
                    <a:pt x="0" y="34842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984">
                <a:ln>
                  <a:solidFill>
                    <a:srgbClr val="1C5EB6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0FC937-48D8-15D9-F5E9-44F756F75D77}"/>
              </a:ext>
            </a:extLst>
          </p:cNvPr>
          <p:cNvGrpSpPr/>
          <p:nvPr userDrawn="1"/>
        </p:nvGrpSpPr>
        <p:grpSpPr>
          <a:xfrm>
            <a:off x="11398612" y="74317"/>
            <a:ext cx="2041160" cy="261328"/>
            <a:chOff x="10340340" y="67419"/>
            <a:chExt cx="1851655" cy="237072"/>
          </a:xfrm>
        </p:grpSpPr>
        <p:sp>
          <p:nvSpPr>
            <p:cNvPr id="9" name="순서도: 처리 8">
              <a:extLst>
                <a:ext uri="{FF2B5EF4-FFF2-40B4-BE49-F238E27FC236}">
                  <a16:creationId xmlns:a16="http://schemas.microsoft.com/office/drawing/2014/main" id="{3E770A43-FE85-1470-2D46-F02E74FAD73F}"/>
                </a:ext>
              </a:extLst>
            </p:cNvPr>
            <p:cNvSpPr/>
            <p:nvPr/>
          </p:nvSpPr>
          <p:spPr>
            <a:xfrm flipH="1">
              <a:off x="10378275" y="67419"/>
              <a:ext cx="1813720" cy="234349"/>
            </a:xfrm>
            <a:prstGeom prst="flowChartProcess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bIns="46800" rtlCol="0" anchor="ctr"/>
            <a:lstStyle/>
            <a:p>
              <a:pPr algn="r">
                <a:defRPr/>
              </a:pPr>
              <a:r>
                <a:rPr kumimoji="1" lang="ko-KR" altLang="en-US" sz="1200" b="1" kern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바이오 빅데이터 분석 개론</a:t>
              </a: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224E04A1-1B3D-45A8-0F0A-5542BE1A27A3}"/>
                </a:ext>
              </a:extLst>
            </p:cNvPr>
            <p:cNvSpPr/>
            <p:nvPr/>
          </p:nvSpPr>
          <p:spPr>
            <a:xfrm flipH="1">
              <a:off x="10340340" y="70123"/>
              <a:ext cx="37936" cy="234368"/>
            </a:xfrm>
            <a:prstGeom prst="rtTriangle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8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B80CA5-11E9-B255-C4BC-D72D3D19A8C0}"/>
              </a:ext>
            </a:extLst>
          </p:cNvPr>
          <p:cNvSpPr txBox="1"/>
          <p:nvPr/>
        </p:nvSpPr>
        <p:spPr>
          <a:xfrm>
            <a:off x="656527" y="61141"/>
            <a:ext cx="5462774" cy="2789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Single Marker Regression – </a:t>
            </a:r>
            <a:r>
              <a:rPr lang="ko-KR" altLang="en-US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유전 마커 회귀 분석</a:t>
            </a:r>
          </a:p>
        </p:txBody>
      </p:sp>
      <p:pic>
        <p:nvPicPr>
          <p:cNvPr id="1026" name="Picture 2" descr="충남대학교 로고">
            <a:extLst>
              <a:ext uri="{FF2B5EF4-FFF2-40B4-BE49-F238E27FC236}">
                <a16:creationId xmlns:a16="http://schemas.microsoft.com/office/drawing/2014/main" id="{C7EED806-487B-417A-2E96-28E63EE581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3" b="11305"/>
          <a:stretch/>
        </p:blipFill>
        <p:spPr bwMode="auto">
          <a:xfrm>
            <a:off x="11474703" y="410033"/>
            <a:ext cx="1803227" cy="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96F4-811E-39F9-52E5-4F34A18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>
            <a:noAutofit/>
          </a:bodyPr>
          <a:lstStyle>
            <a:lvl1pPr>
              <a:defRPr sz="2646"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1DEED-EE8C-1DDC-E264-9400037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9" y="1049654"/>
            <a:ext cx="12227443" cy="6151675"/>
          </a:xfrm>
        </p:spPr>
        <p:txBody>
          <a:bodyPr/>
          <a:lstStyle>
            <a:lvl1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  <a:lvl2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2pPr>
            <a:lvl3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3pPr>
            <a:lvl4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4pPr>
            <a:lvl5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2025-03-20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6706" y="2515948"/>
            <a:ext cx="8567632" cy="179892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527" dirty="0"/>
              <a:t>Single Marker Regression</a:t>
            </a:r>
            <a:br>
              <a:rPr lang="en-US" altLang="ko-KR" sz="3527" dirty="0"/>
            </a:br>
            <a:br>
              <a:rPr lang="en-US" altLang="ko-KR" sz="3527" dirty="0"/>
            </a:br>
            <a:r>
              <a:rPr lang="ko-KR" altLang="en-US" sz="20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유전마커와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표현형의 연관분석을 통해 알아보는 회귀 분석</a:t>
            </a:r>
          </a:p>
        </p:txBody>
      </p:sp>
    </p:spTree>
    <p:extLst>
      <p:ext uri="{BB962C8B-B14F-4D97-AF65-F5344CB8AC3E}">
        <p14:creationId xmlns:p14="http://schemas.microsoft.com/office/powerpoint/2010/main" val="3709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2"/>
    </mc:Choice>
    <mc:Fallback xmlns="">
      <p:transition spd="slow" advTm="790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3BFD-764D-F4CF-F4DF-E85F3A6FE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5FDAB-F267-47F8-3E03-48E85A7C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최량적합선을 이용해서 예측해 봅시다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499C76-8558-DCC6-A174-4A1AC331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64" b="2920"/>
          <a:stretch/>
        </p:blipFill>
        <p:spPr>
          <a:xfrm>
            <a:off x="3874759" y="3150208"/>
            <a:ext cx="4807559" cy="357599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F49D881-19DE-C0FE-0F09-81015397EB60}"/>
              </a:ext>
            </a:extLst>
          </p:cNvPr>
          <p:cNvCxnSpPr/>
          <p:nvPr/>
        </p:nvCxnSpPr>
        <p:spPr>
          <a:xfrm flipV="1">
            <a:off x="4769224" y="3248821"/>
            <a:ext cx="3272118" cy="244736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E7E15175-6C0E-EFF8-6BB6-F9EEC336FED6}"/>
              </a:ext>
            </a:extLst>
          </p:cNvPr>
          <p:cNvCxnSpPr>
            <a:cxnSpLocks/>
            <a:endCxn id="10" idx="0"/>
          </p:cNvCxnSpPr>
          <p:nvPr/>
        </p:nvCxnSpPr>
        <p:spPr>
          <a:xfrm rot="5400000">
            <a:off x="6597341" y="3704464"/>
            <a:ext cx="1899646" cy="988361"/>
          </a:xfrm>
          <a:prstGeom prst="bentConnector3">
            <a:avLst>
              <a:gd name="adj1" fmla="val 740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9BD4BA-DFC2-305B-BDE5-9A0591F88175}"/>
              </a:ext>
            </a:extLst>
          </p:cNvPr>
          <p:cNvSpPr txBox="1"/>
          <p:nvPr/>
        </p:nvSpPr>
        <p:spPr>
          <a:xfrm>
            <a:off x="5831541" y="5148467"/>
            <a:ext cx="244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직선을 이용해서 햇볕이 날 것으로 예상되는 시간을 기초로 콘서트에 참석하는 관객수를 예상할 수 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6B6D01A-6586-EA58-816C-9B8F434B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02" y="1147086"/>
            <a:ext cx="1147276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지금까지 산점도의 일정한 패턴을 보았 습니다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 우리가 알고 싶은 것은 </a:t>
            </a:r>
            <a:r>
              <a:rPr lang="ko-KR" altLang="en-US" sz="1800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햇볕이 날 것으로 예상되는 시간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기초로 해서 </a:t>
            </a:r>
            <a:r>
              <a:rPr lang="ko-KR" altLang="en-US" sz="1800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콘서트에 참석하는 관객수를 어떻게 예측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 수 있는냐 입니다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이것을 예측하기 위해서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산점도에 있는 점들 사이를 관통하는 직선을 하나 긋는것인데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선이 점들에 가장 가깝게 위치하도록 해야 합니다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이것이 최량적합선입니다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37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AABF-92AF-C135-C3F7-AAA7AA1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0B8AD-AFEC-6B43-F15F-82291F0E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최량적합선을 이용해서 예측해 봅시다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37EE68-9C42-6C58-970B-46B99354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64" b="2920"/>
          <a:stretch/>
        </p:blipFill>
        <p:spPr>
          <a:xfrm>
            <a:off x="3874759" y="3150208"/>
            <a:ext cx="4807559" cy="357599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1B96B9F-0BA6-E320-F320-4B186E0B4EC7}"/>
              </a:ext>
            </a:extLst>
          </p:cNvPr>
          <p:cNvCxnSpPr/>
          <p:nvPr/>
        </p:nvCxnSpPr>
        <p:spPr>
          <a:xfrm flipV="1">
            <a:off x="4769224" y="3248821"/>
            <a:ext cx="3272118" cy="244736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>
            <a:extLst>
              <a:ext uri="{FF2B5EF4-FFF2-40B4-BE49-F238E27FC236}">
                <a16:creationId xmlns:a16="http://schemas.microsoft.com/office/drawing/2014/main" id="{3B284DD1-6FFD-DE68-AFFF-EC60B948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502" y="1147086"/>
            <a:ext cx="11472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세명의 사람이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산점도에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최량적합선을 그린다고 가정해 보면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사람마다 약간 다른 선을 그리게 될 것입니다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이들 선은 나름 모두다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최량적합선입니다</a:t>
            </a:r>
            <a:r>
              <a:rPr lang="en-US" altLang="ko-KR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그러나 </a:t>
            </a:r>
            <a:r>
              <a:rPr lang="ko-KR" altLang="en-US" sz="1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어느것이</a:t>
            </a:r>
            <a:r>
              <a:rPr lang="ko-KR" altLang="en-US" sz="1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최적인지 잘 모릅니다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189950F-A8EC-9E29-D990-7B9149E1C632}"/>
              </a:ext>
            </a:extLst>
          </p:cNvPr>
          <p:cNvCxnSpPr/>
          <p:nvPr/>
        </p:nvCxnSpPr>
        <p:spPr>
          <a:xfrm flipV="1">
            <a:off x="4769224" y="3451412"/>
            <a:ext cx="3424517" cy="19901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800FF75-5309-E6FD-7045-34F52CD4FE56}"/>
              </a:ext>
            </a:extLst>
          </p:cNvPr>
          <p:cNvCxnSpPr/>
          <p:nvPr/>
        </p:nvCxnSpPr>
        <p:spPr>
          <a:xfrm flipV="1">
            <a:off x="4769224" y="3325906"/>
            <a:ext cx="3406588" cy="225910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>
            <a:extLst>
              <a:ext uri="{FF2B5EF4-FFF2-40B4-BE49-F238E27FC236}">
                <a16:creationId xmlns:a16="http://schemas.microsoft.com/office/drawing/2014/main" id="{29085BA2-C98B-947D-6DA0-A602546B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76" y="2369416"/>
            <a:ext cx="487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ko-KR" altLang="en-US" b="1" dirty="0">
                <a:latin typeface="휴먼편지체" charset="0"/>
                <a:ea typeface="휴먼편지체" charset="0"/>
              </a:rPr>
              <a:t>선을 나타내는 방정식을 찾아야 합니다</a:t>
            </a:r>
            <a:r>
              <a:rPr lang="en-US" altLang="ko-KR" b="1" dirty="0">
                <a:latin typeface="휴먼편지체" charset="0"/>
                <a:ea typeface="휴먼편지체" charset="0"/>
              </a:rPr>
              <a:t>.</a:t>
            </a:r>
            <a:endParaRPr lang="ko-KR" altLang="en-US" b="1" dirty="0">
              <a:latin typeface="휴먼편지체" charset="0"/>
              <a:ea typeface="휴먼편지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E057E-1A6A-A973-06AD-4C7E6A9E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오차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(Error)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최소화할 필요가 있습니다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495E70C-204A-DE94-3554-D073456D2B3B}"/>
              </a:ext>
            </a:extLst>
          </p:cNvPr>
          <p:cNvGrpSpPr/>
          <p:nvPr/>
        </p:nvGrpSpPr>
        <p:grpSpPr>
          <a:xfrm>
            <a:off x="3993639" y="1282698"/>
            <a:ext cx="6760194" cy="3568987"/>
            <a:chOff x="4065357" y="1488886"/>
            <a:chExt cx="6760194" cy="3568987"/>
          </a:xfrm>
        </p:grpSpPr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FEFF0F71-5E7A-DBC3-15A9-8DBEB5C55412}"/>
                </a:ext>
              </a:extLst>
            </p:cNvPr>
            <p:cNvCxnSpPr/>
            <p:nvPr/>
          </p:nvCxnSpPr>
          <p:spPr>
            <a:xfrm>
              <a:off x="4518212" y="4580965"/>
              <a:ext cx="42044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9A5AEBD3-3FE2-58C2-736B-631EC0355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7177" y="1748118"/>
              <a:ext cx="0" cy="28328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7C1C6C-47E5-1F2C-F57A-101AD2968870}"/>
                </a:ext>
              </a:extLst>
            </p:cNvPr>
            <p:cNvSpPr txBox="1"/>
            <p:nvPr/>
          </p:nvSpPr>
          <p:spPr>
            <a:xfrm>
              <a:off x="8417767" y="4688541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5E7326-C4D2-F855-D992-28B87D271A0B}"/>
                </a:ext>
              </a:extLst>
            </p:cNvPr>
            <p:cNvSpPr txBox="1"/>
            <p:nvPr/>
          </p:nvSpPr>
          <p:spPr>
            <a:xfrm>
              <a:off x="4065357" y="172300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y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EB13D9-D9F9-FEC3-076E-476BBAB0326A}"/>
                </a:ext>
              </a:extLst>
            </p:cNvPr>
            <p:cNvSpPr txBox="1"/>
            <p:nvPr/>
          </p:nvSpPr>
          <p:spPr>
            <a:xfrm>
              <a:off x="6548718" y="209233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3F630E-EC85-859A-A127-E960A0634034}"/>
                </a:ext>
              </a:extLst>
            </p:cNvPr>
            <p:cNvSpPr txBox="1"/>
            <p:nvPr/>
          </p:nvSpPr>
          <p:spPr>
            <a:xfrm>
              <a:off x="7503367" y="218949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EE6FA3-744E-E020-1F78-B2037D8281E2}"/>
                </a:ext>
              </a:extLst>
            </p:cNvPr>
            <p:cNvSpPr txBox="1"/>
            <p:nvPr/>
          </p:nvSpPr>
          <p:spPr>
            <a:xfrm>
              <a:off x="6562195" y="27952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06522A-C3C3-C6FE-5ADC-6120586BADD4}"/>
                </a:ext>
              </a:extLst>
            </p:cNvPr>
            <p:cNvSpPr txBox="1"/>
            <p:nvPr/>
          </p:nvSpPr>
          <p:spPr>
            <a:xfrm>
              <a:off x="5840536" y="398929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93271C-F9CA-F209-6F07-9C7BB4801AF3}"/>
                </a:ext>
              </a:extLst>
            </p:cNvPr>
            <p:cNvSpPr txBox="1"/>
            <p:nvPr/>
          </p:nvSpPr>
          <p:spPr>
            <a:xfrm>
              <a:off x="5840596" y="329063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90C537-7031-AA45-A168-7C667F2C84C0}"/>
                </a:ext>
              </a:extLst>
            </p:cNvPr>
            <p:cNvSpPr txBox="1"/>
            <p:nvPr/>
          </p:nvSpPr>
          <p:spPr>
            <a:xfrm>
              <a:off x="5069480" y="307311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331714-846C-1FB4-65D7-042696519340}"/>
                </a:ext>
              </a:extLst>
            </p:cNvPr>
            <p:cNvSpPr txBox="1"/>
            <p:nvPr/>
          </p:nvSpPr>
          <p:spPr>
            <a:xfrm>
              <a:off x="5073932" y="380462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F7806C3E-C4C1-F236-1C1C-DB267B4C90D1}"/>
                </a:ext>
              </a:extLst>
            </p:cNvPr>
            <p:cNvCxnSpPr/>
            <p:nvPr/>
          </p:nvCxnSpPr>
          <p:spPr>
            <a:xfrm flipV="1">
              <a:off x="4948518" y="2026024"/>
              <a:ext cx="3200400" cy="2160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01A074-E3CC-2439-F1F7-E284DB0FA991}"/>
                </a:ext>
              </a:extLst>
            </p:cNvPr>
            <p:cNvSpPr txBox="1"/>
            <p:nvPr/>
          </p:nvSpPr>
          <p:spPr>
            <a:xfrm>
              <a:off x="7503367" y="281867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X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95A4C233-1943-81BA-4A5E-B35942573EFA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5233147" y="3442447"/>
              <a:ext cx="4452" cy="362181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7F9FDA5-E710-71F6-45FA-37E008DA46B9}"/>
                </a:ext>
              </a:extLst>
            </p:cNvPr>
            <p:cNvCxnSpPr>
              <a:stCxn id="14" idx="2"/>
              <a:endCxn id="13" idx="0"/>
            </p:cNvCxnSpPr>
            <p:nvPr/>
          </p:nvCxnSpPr>
          <p:spPr>
            <a:xfrm flipH="1">
              <a:off x="6004203" y="3659962"/>
              <a:ext cx="60" cy="329332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7EC33FEA-A577-1DFD-AFA8-98D897A6ECC2}"/>
                </a:ext>
              </a:extLst>
            </p:cNvPr>
            <p:cNvCxnSpPr>
              <a:endCxn id="12" idx="2"/>
            </p:cNvCxnSpPr>
            <p:nvPr/>
          </p:nvCxnSpPr>
          <p:spPr>
            <a:xfrm flipH="1" flipV="1">
              <a:off x="6725862" y="3164542"/>
              <a:ext cx="163667" cy="458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9D1E9728-372A-34F9-61DA-4ED0B04CBF54}"/>
                </a:ext>
              </a:extLst>
            </p:cNvPr>
            <p:cNvCxnSpPr>
              <a:endCxn id="14" idx="3"/>
            </p:cNvCxnSpPr>
            <p:nvPr/>
          </p:nvCxnSpPr>
          <p:spPr>
            <a:xfrm flipH="1" flipV="1">
              <a:off x="6167930" y="3475296"/>
              <a:ext cx="708122" cy="148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9C1292-E37B-125A-C47D-D0493B65A733}"/>
                </a:ext>
              </a:extLst>
            </p:cNvPr>
            <p:cNvSpPr txBox="1"/>
            <p:nvPr/>
          </p:nvSpPr>
          <p:spPr>
            <a:xfrm>
              <a:off x="6850187" y="3424390"/>
              <a:ext cx="1914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이들은 최량적합선을 이용해서 예측한 값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(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예측값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)</a:t>
              </a:r>
              <a:endPara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89D022D2-18C8-67DA-4C60-76EA7E1CB6C0}"/>
                </a:ext>
              </a:extLst>
            </p:cNvPr>
            <p:cNvCxnSpPr>
              <a:endCxn id="10" idx="0"/>
            </p:cNvCxnSpPr>
            <p:nvPr/>
          </p:nvCxnSpPr>
          <p:spPr>
            <a:xfrm flipH="1">
              <a:off x="6712385" y="1748118"/>
              <a:ext cx="177144" cy="344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1763FE-695A-A05C-FB32-0D4D0C2F503E}"/>
                </a:ext>
              </a:extLst>
            </p:cNvPr>
            <p:cNvSpPr txBox="1"/>
            <p:nvPr/>
          </p:nvSpPr>
          <p:spPr>
            <a:xfrm>
              <a:off x="6807695" y="1488886"/>
              <a:ext cx="17155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이들은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실제값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즉 </a:t>
              </a:r>
              <a:r>
                <a:rPr lang="ko-KR" altLang="en-US" sz="1200" dirty="0" err="1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관측값</a:t>
              </a:r>
              <a:endPara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A1604AD9-E08F-1A7B-4E47-081ED3084089}"/>
                </a:ext>
              </a:extLst>
            </p:cNvPr>
            <p:cNvCxnSpPr>
              <a:stCxn id="11" idx="2"/>
              <a:endCxn id="19" idx="0"/>
            </p:cNvCxnSpPr>
            <p:nvPr/>
          </p:nvCxnSpPr>
          <p:spPr>
            <a:xfrm>
              <a:off x="7667034" y="2558825"/>
              <a:ext cx="0" cy="259848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40589404-C4E6-445D-6330-6749709DBA2A}"/>
                </a:ext>
              </a:extLst>
            </p:cNvPr>
            <p:cNvCxnSpPr/>
            <p:nvPr/>
          </p:nvCxnSpPr>
          <p:spPr>
            <a:xfrm flipH="1">
              <a:off x="7665462" y="2688749"/>
              <a:ext cx="591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E43DEC-4037-5374-07E1-AACBECBA93A2}"/>
                </a:ext>
              </a:extLst>
            </p:cNvPr>
            <p:cNvSpPr txBox="1"/>
            <p:nvPr/>
          </p:nvSpPr>
          <p:spPr>
            <a:xfrm>
              <a:off x="8269880" y="2292930"/>
              <a:ext cx="2555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실제로 관측한 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y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값과 예측한 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y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값 사이에 존재하는 거리를 최소로 만들 수 있는 선을 찾을 수 있다면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바로 그것이 최량적합선이다</a:t>
              </a:r>
              <a:r>
                <a:rPr lang="en-US" altLang="ko-KR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C3E2CAB-9685-9851-D507-ACF86F8B8C05}"/>
              </a:ext>
            </a:extLst>
          </p:cNvPr>
          <p:cNvSpPr txBox="1"/>
          <p:nvPr/>
        </p:nvSpPr>
        <p:spPr>
          <a:xfrm>
            <a:off x="473055" y="2502529"/>
            <a:ext cx="4105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latin typeface="휴먼편지체" charset="0"/>
                <a:ea typeface="휴먼편지체" charset="0"/>
              </a:rPr>
              <a:t>우리는 최량적합선을 이용해서 실제 값인 </a:t>
            </a:r>
            <a:r>
              <a:rPr lang="en-US" altLang="ko-KR" sz="1800" dirty="0">
                <a:latin typeface="휴먼편지체" charset="0"/>
                <a:ea typeface="휴먼편지체" charset="0"/>
              </a:rPr>
              <a:t>y</a:t>
            </a:r>
            <a:r>
              <a:rPr lang="ko-KR" altLang="en-US" sz="1800" dirty="0">
                <a:latin typeface="휴먼편지체" charset="0"/>
                <a:ea typeface="휴먼편지체" charset="0"/>
              </a:rPr>
              <a:t>와 추정된 값 사이에 존재하는 거리를 최소한으로 만들고 싶습니다</a:t>
            </a:r>
            <a:r>
              <a:rPr lang="en-US" altLang="ko-KR" sz="1800" dirty="0">
                <a:latin typeface="휴먼편지체" charset="0"/>
                <a:ea typeface="휴먼편지체" charset="0"/>
              </a:rPr>
              <a:t>.</a:t>
            </a:r>
            <a:endParaRPr lang="ko-KR" altLang="en-US" sz="1800" dirty="0">
              <a:latin typeface="휴먼편지체" charset="0"/>
              <a:ea typeface="휴먼편지체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C9EA95-5AFD-AB4B-F219-9E431AABE92A}"/>
              </a:ext>
            </a:extLst>
          </p:cNvPr>
          <p:cNvSpPr txBox="1"/>
          <p:nvPr/>
        </p:nvSpPr>
        <p:spPr>
          <a:xfrm>
            <a:off x="1163043" y="5177263"/>
            <a:ext cx="10574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제곱오차의 합에 대한 소개</a:t>
            </a:r>
            <a:endParaRPr lang="en-US" altLang="ko-KR" sz="1400" b="1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처음 분산을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접했을때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모든 값과 평균값 사이에 존재하는 거리의 총합을 구하면 언제나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이러한 문제를 해결하기 위해서 거리를 제곱해서 양수로 만들었지요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이것을 제곱오차의 합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(sum of squared errors)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이라고 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2162D537-04CD-7999-D9C0-6AFC2CA7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8063" y="6534689"/>
            <a:ext cx="2003586" cy="5268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78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BF339-557E-C12C-0910-518CEF8F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최소제곱회귀</a:t>
            </a:r>
            <a:endParaRPr lang="ko-KR" alt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21FAB0-B775-9D78-3968-280C976D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472C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099137" y="2260592"/>
            <a:ext cx="3225841" cy="2397133"/>
          </a:xfrm>
          <a:prstGeom prst="rect">
            <a:avLst/>
          </a:prstGeom>
          <a:ln>
            <a:solidFill>
              <a:srgbClr val="5D7E00"/>
            </a:solidFill>
          </a:ln>
          <a:effectLst>
            <a:softEdge rad="63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45B1326-5A7B-7CC3-CAC9-CC6163478C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4797" y="2414272"/>
            <a:ext cx="2003586" cy="5268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9916806-9D54-2875-46FF-3EF472DA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4797" y="4141769"/>
            <a:ext cx="1958015" cy="77236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34A12B-AF97-A8C7-5440-926789B963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86805" y="6171183"/>
            <a:ext cx="1958015" cy="54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95529B0-32EB-D3F7-FEA0-D349AEBC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49" y="1129802"/>
            <a:ext cx="11723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dirty="0" err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최소제곱회귀</a:t>
            </a:r>
            <a:r>
              <a:rPr lang="ko-KR" altLang="en-US" sz="16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 </a:t>
            </a:r>
            <a:r>
              <a:rPr lang="en-US" altLang="ko-KR" sz="1600" dirty="0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: </a:t>
            </a:r>
            <a:r>
              <a:rPr lang="ko-KR" altLang="en-US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최량적합선을 이 변량 데이터에 맞도록 찾아내는 수학적 방법</a:t>
            </a:r>
            <a:r>
              <a:rPr lang="en-US" altLang="ko-KR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즉 </a:t>
            </a:r>
            <a:r>
              <a:rPr lang="en-US" altLang="ko-KR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 = a + bx</a:t>
            </a:r>
            <a:r>
              <a:rPr lang="ko-KR" altLang="en-US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라는 직선을 제곱오차의 합이 최소가 되도록 어떤 값들의 집합에 맞추는 방법</a:t>
            </a:r>
            <a:r>
              <a:rPr lang="en-US" altLang="ko-KR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 </a:t>
            </a:r>
            <a:r>
              <a:rPr lang="ko-KR" altLang="en-US" sz="1600" dirty="0" err="1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다시말해</a:t>
            </a:r>
            <a:r>
              <a:rPr lang="en-US" altLang="ko-KR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실제 값과 예측한 값 사이에 존재하는 거리가 최소가 되도록 만드는 것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3CAA63E-D0C2-DC1F-FBE5-B77EA05A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003550"/>
            <a:ext cx="68118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어느 데이터의 집합에 대해 </a:t>
            </a:r>
            <a:r>
              <a:rPr lang="ko-KR" altLang="en-US" sz="1600" dirty="0" err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최소제곱회귀를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 수행하려면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 = a + bx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가 데이터의 점들에 가장 잘 들어맞도록 하고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SSE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가 최소가 되도록 만드는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a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와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b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의 값을 찾아야 한다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 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다음공식을 이용하면 그렇게 할 수 있다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F06CC98-70D0-522A-ABE0-1D87360B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146219"/>
            <a:ext cx="8913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최량적합선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 = a + bx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를 찾았으면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b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 값이 주어졌다고 했을 때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값을 예측하기 위해 그것을 이용할 수 있다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 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그렇게 하려면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 = a + bx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에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x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값을 대입하면 된다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 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따라서 직선 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y = a + bx 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를 회귀선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(regression line)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이라고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한다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934A6-C828-7058-3550-8EF45259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5" descr="figure15-1">
            <a:extLst>
              <a:ext uri="{FF2B5EF4-FFF2-40B4-BE49-F238E27FC236}">
                <a16:creationId xmlns:a16="http://schemas.microsoft.com/office/drawing/2014/main" id="{1A724E73-2CB9-5B45-5F73-DD9332FE4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2"/>
          <a:stretch/>
        </p:blipFill>
        <p:spPr bwMode="auto">
          <a:xfrm>
            <a:off x="2892986" y="1607204"/>
            <a:ext cx="6632575" cy="393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6DE26B5-3BBD-6251-BA28-3C3E8838C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65284"/>
              </p:ext>
            </p:extLst>
          </p:nvPr>
        </p:nvGraphicFramePr>
        <p:xfrm>
          <a:off x="6887136" y="1959629"/>
          <a:ext cx="2638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272" imgH="177646" progId="Equation.3">
                  <p:embed/>
                </p:oleObj>
              </mc:Choice>
              <mc:Fallback>
                <p:oleObj name="Equation" r:id="rId3" imgW="723272" imgH="177646" progId="Equation.3">
                  <p:embed/>
                  <p:pic>
                    <p:nvPicPr>
                      <p:cNvPr id="419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136" y="1959629"/>
                        <a:ext cx="26384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5E579380-60BB-8FF5-99D9-B63A881F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486" y="1161116"/>
            <a:ext cx="1366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/>
              <a:t>intercept</a:t>
            </a:r>
            <a:endParaRPr lang="ko-KR" alt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F45673E-E81A-D8A0-EEEB-0078A2D3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74" y="2823229"/>
            <a:ext cx="922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/>
              <a:t>slope</a:t>
            </a:r>
            <a:endParaRPr lang="ko-KR" altLang="en-US"/>
          </a:p>
        </p:txBody>
      </p:sp>
      <p:cxnSp>
        <p:nvCxnSpPr>
          <p:cNvPr id="8" name="직선 화살표 연결선 10">
            <a:extLst>
              <a:ext uri="{FF2B5EF4-FFF2-40B4-BE49-F238E27FC236}">
                <a16:creationId xmlns:a16="http://schemas.microsoft.com/office/drawing/2014/main" id="{8136C03E-44BE-01E4-82ED-4A741F96D05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906311" y="1886604"/>
            <a:ext cx="360363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직선 화살표 연결선 12">
            <a:extLst>
              <a:ext uri="{FF2B5EF4-FFF2-40B4-BE49-F238E27FC236}">
                <a16:creationId xmlns:a16="http://schemas.microsoft.com/office/drawing/2014/main" id="{72AE4C68-B20B-1B0B-88CB-BF7A982C29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810393" y="2577960"/>
            <a:ext cx="360362" cy="215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3">
            <a:extLst>
              <a:ext uri="{FF2B5EF4-FFF2-40B4-BE49-F238E27FC236}">
                <a16:creationId xmlns:a16="http://schemas.microsoft.com/office/drawing/2014/main" id="{0C48CC75-11F3-A350-DE41-04101A2C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49" y="3702704"/>
            <a:ext cx="400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/>
              <a:t>Y=6+0.5X, Y</a:t>
            </a:r>
            <a:r>
              <a:rPr lang="ko-KR" altLang="en-US"/>
              <a:t>값은 </a:t>
            </a:r>
            <a:r>
              <a:rPr lang="en-US" altLang="ko-KR"/>
              <a:t>6 + X</a:t>
            </a:r>
            <a:r>
              <a:rPr lang="ko-KR" altLang="en-US"/>
              <a:t>의 </a:t>
            </a:r>
            <a:r>
              <a:rPr lang="en-US" altLang="ko-KR"/>
              <a:t>0.5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6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84141-A322-9CB5-FFA8-5BD1D49C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 이제 우리가 예측한 최량적합선의 통계적 유의성을 검정해 봅시다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5CC5168-CBCD-6E0E-5DD0-90C297572F7D}"/>
              </a:ext>
            </a:extLst>
          </p:cNvPr>
          <p:cNvSpPr/>
          <p:nvPr/>
        </p:nvSpPr>
        <p:spPr>
          <a:xfrm>
            <a:off x="1476095" y="1076755"/>
            <a:ext cx="5073650" cy="612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 sz="1400" dirty="0"/>
              <a:t>x&lt;-c(1.9,2.5,3.2,3.8,4.7,5.5,5.9,7.2)</a:t>
            </a:r>
          </a:p>
          <a:p>
            <a:r>
              <a:rPr lang="en-US" altLang="ko-KR" sz="1400" dirty="0"/>
              <a:t>y&lt;-c(22,33,30,42,38,49,42,55)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sxx</a:t>
            </a:r>
            <a:r>
              <a:rPr lang="en-US" altLang="ko-KR" sz="1400" dirty="0"/>
              <a:t>&lt;-sum((x-mean(x))^2)</a:t>
            </a:r>
          </a:p>
          <a:p>
            <a:r>
              <a:rPr lang="en-US" altLang="ko-KR" sz="1400" dirty="0" err="1"/>
              <a:t>sxy</a:t>
            </a:r>
            <a:r>
              <a:rPr lang="en-US" altLang="ko-KR" sz="1400" dirty="0"/>
              <a:t>&lt;-sum((x-mean(x))*(y-mean(y)))</a:t>
            </a:r>
          </a:p>
          <a:p>
            <a:r>
              <a:rPr lang="en-US" altLang="ko-KR" sz="1400" dirty="0"/>
              <a:t>(beta1&lt;-</a:t>
            </a:r>
            <a:r>
              <a:rPr lang="en-US" altLang="ko-KR" sz="1400" dirty="0" err="1"/>
              <a:t>sxy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sxx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beta0&lt;-mean(y)-beta1*mean(x)</a:t>
            </a:r>
          </a:p>
          <a:p>
            <a:r>
              <a:rPr lang="en-US" altLang="ko-KR" sz="1400" dirty="0"/>
              <a:t>yhat.1&lt;-beta0+beta1*x</a:t>
            </a:r>
          </a:p>
          <a:p>
            <a:r>
              <a:rPr lang="en-US" altLang="ko-KR" sz="1400" dirty="0"/>
              <a:t>residual&lt;-(y-yhat.1)</a:t>
            </a:r>
          </a:p>
          <a:p>
            <a:endParaRPr lang="en-US" altLang="ko-KR" sz="1400" dirty="0"/>
          </a:p>
          <a:p>
            <a:r>
              <a:rPr lang="en-US" altLang="ko-KR" sz="1400" dirty="0"/>
              <a:t>SST&lt;-sum((y-mean(y))^2)</a:t>
            </a:r>
          </a:p>
          <a:p>
            <a:r>
              <a:rPr lang="en-US" altLang="ko-KR" sz="1400" dirty="0"/>
              <a:t>SSR&lt;-sum((yhat.1-mean(y))^2)</a:t>
            </a:r>
          </a:p>
          <a:p>
            <a:r>
              <a:rPr lang="en-US" altLang="ko-KR" sz="1400" dirty="0"/>
              <a:t>SSE&lt;-sum((residual)^2)</a:t>
            </a:r>
          </a:p>
          <a:p>
            <a:r>
              <a:rPr lang="en-US" altLang="ko-KR" sz="1400" dirty="0" err="1"/>
              <a:t>R.sq</a:t>
            </a:r>
            <a:r>
              <a:rPr lang="en-US" altLang="ko-KR" sz="1400" dirty="0"/>
              <a:t>&lt;-SSR/SST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sun.lm</a:t>
            </a:r>
            <a:r>
              <a:rPr lang="en-US" altLang="ko-KR" sz="1400" dirty="0"/>
              <a:t>&lt;-</a:t>
            </a:r>
            <a:r>
              <a:rPr lang="en-US" altLang="ko-KR" sz="1400" dirty="0" err="1"/>
              <a:t>lm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y~x</a:t>
            </a:r>
            <a:r>
              <a:rPr lang="en-US" altLang="ko-KR" sz="1400" dirty="0"/>
              <a:t>)</a:t>
            </a:r>
          </a:p>
          <a:p>
            <a:endParaRPr lang="en-US" altLang="ko-KR" sz="1400" dirty="0"/>
          </a:p>
          <a:p>
            <a:r>
              <a:rPr lang="en-US" altLang="ko-KR" sz="1400" dirty="0"/>
              <a:t>D&lt;-</a:t>
            </a:r>
            <a:r>
              <a:rPr lang="en-US" altLang="ko-KR" sz="1400" dirty="0" err="1"/>
              <a:t>data.frame</a:t>
            </a:r>
            <a:r>
              <a:rPr lang="en-US" altLang="ko-KR" sz="1400" dirty="0"/>
              <a:t>(y=y, x=x, </a:t>
            </a:r>
            <a:r>
              <a:rPr lang="en-US" altLang="ko-KR" sz="1400" dirty="0" err="1"/>
              <a:t>yhat</a:t>
            </a:r>
            <a:r>
              <a:rPr lang="en-US" altLang="ko-KR" sz="1400" dirty="0"/>
              <a:t>=yhat.1,resi=residual)</a:t>
            </a:r>
          </a:p>
          <a:p>
            <a:r>
              <a:rPr lang="en-US" altLang="ko-KR" sz="1400" dirty="0"/>
              <a:t>head(D)</a:t>
            </a:r>
          </a:p>
          <a:p>
            <a:r>
              <a:rPr lang="en-US" altLang="ko-KR" sz="1400" dirty="0"/>
              <a:t>plot(</a:t>
            </a:r>
            <a:r>
              <a:rPr lang="en-US" altLang="ko-KR" sz="1400" dirty="0" err="1"/>
              <a:t>D$x,D$y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pch</a:t>
            </a:r>
            <a:r>
              <a:rPr lang="en-US" altLang="ko-KR" sz="1400" dirty="0"/>
              <a:t>=19, col="blue", </a:t>
            </a:r>
            <a:r>
              <a:rPr lang="en-US" altLang="ko-KR" sz="1400" dirty="0" err="1"/>
              <a:t>xlab</a:t>
            </a:r>
            <a:r>
              <a:rPr lang="en-US" altLang="ko-KR" sz="1400" dirty="0"/>
              <a:t>="Sunshine", </a:t>
            </a:r>
            <a:r>
              <a:rPr lang="en-US" altLang="ko-KR" sz="1400" dirty="0" err="1"/>
              <a:t>ylab</a:t>
            </a:r>
            <a:r>
              <a:rPr lang="en-US" altLang="ko-KR" sz="1400" dirty="0"/>
              <a:t>="Audience")</a:t>
            </a:r>
          </a:p>
          <a:p>
            <a:r>
              <a:rPr lang="en-US" altLang="ko-KR" sz="1400" dirty="0"/>
              <a:t>lines(</a:t>
            </a:r>
            <a:r>
              <a:rPr lang="en-US" altLang="ko-KR" sz="1400" dirty="0" err="1"/>
              <a:t>D$x,D$yhat,col</a:t>
            </a:r>
            <a:r>
              <a:rPr lang="en-US" altLang="ko-KR" sz="1400" dirty="0"/>
              <a:t>="red")</a:t>
            </a:r>
          </a:p>
          <a:p>
            <a:r>
              <a:rPr lang="en-US" altLang="ko-KR" sz="1400" dirty="0"/>
              <a:t>points(</a:t>
            </a:r>
            <a:r>
              <a:rPr lang="en-US" altLang="ko-KR" sz="1400" dirty="0" err="1"/>
              <a:t>D$x,D$yhat,pch</a:t>
            </a:r>
            <a:r>
              <a:rPr lang="en-US" altLang="ko-KR" sz="1400" dirty="0"/>
              <a:t>=17,col="red")</a:t>
            </a:r>
          </a:p>
          <a:p>
            <a:r>
              <a:rPr lang="en-US" altLang="ko-KR" sz="1400" dirty="0"/>
              <a:t>legend("</a:t>
            </a:r>
            <a:r>
              <a:rPr lang="en-US" altLang="ko-KR" sz="1400" dirty="0" err="1"/>
              <a:t>topleft</a:t>
            </a:r>
            <a:r>
              <a:rPr lang="en-US" altLang="ko-KR" sz="1400" dirty="0"/>
              <a:t>", c("</a:t>
            </a:r>
            <a:r>
              <a:rPr lang="ko-KR" altLang="en-US" sz="1400" dirty="0" err="1"/>
              <a:t>관측값</a:t>
            </a:r>
            <a:r>
              <a:rPr lang="en-US" altLang="ko-KR" sz="1400" dirty="0"/>
              <a:t>","</a:t>
            </a:r>
            <a:r>
              <a:rPr lang="ko-KR" altLang="en-US" sz="1400" dirty="0" err="1"/>
              <a:t>예측값</a:t>
            </a:r>
            <a:r>
              <a:rPr lang="en-US" altLang="ko-KR" sz="1400" dirty="0"/>
              <a:t>", "</a:t>
            </a:r>
            <a:r>
              <a:rPr lang="ko-KR" altLang="en-US" sz="1400" dirty="0"/>
              <a:t>평균값</a:t>
            </a:r>
            <a:r>
              <a:rPr lang="en-US" altLang="ko-KR" sz="1400" dirty="0"/>
              <a:t>"), </a:t>
            </a:r>
            <a:r>
              <a:rPr lang="en-US" altLang="ko-KR" sz="1400" dirty="0" err="1"/>
              <a:t>pch</a:t>
            </a:r>
            <a:r>
              <a:rPr lang="en-US" altLang="ko-KR" sz="1400" dirty="0"/>
              <a:t>=c(19,17,3), col=c("</a:t>
            </a:r>
            <a:r>
              <a:rPr lang="en-US" altLang="ko-KR" sz="1400" dirty="0" err="1"/>
              <a:t>blue","red","green</a:t>
            </a:r>
            <a:r>
              <a:rPr lang="en-US" altLang="ko-KR" sz="1400" dirty="0"/>
              <a:t>"))</a:t>
            </a:r>
          </a:p>
          <a:p>
            <a:endParaRPr lang="en-US" altLang="ko-KR" sz="1400" dirty="0"/>
          </a:p>
          <a:p>
            <a:r>
              <a:rPr lang="en-US" altLang="ko-KR" sz="1400" dirty="0"/>
              <a:t>h=mean(y)</a:t>
            </a:r>
          </a:p>
          <a:p>
            <a:r>
              <a:rPr lang="en-US" altLang="ko-KR" sz="1400" dirty="0" err="1"/>
              <a:t>abline</a:t>
            </a:r>
            <a:r>
              <a:rPr lang="en-US" altLang="ko-KR" sz="1400" dirty="0"/>
              <a:t>(h=h, </a:t>
            </a:r>
            <a:r>
              <a:rPr lang="en-US" altLang="ko-KR" sz="1400" dirty="0" err="1"/>
              <a:t>lty</a:t>
            </a:r>
            <a:r>
              <a:rPr lang="en-US" altLang="ko-KR" sz="1400" dirty="0"/>
              <a:t>=2, col="green")</a:t>
            </a: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0B6A371B-1AF9-793B-F6F8-E052CDDBA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255" y="1596839"/>
            <a:ext cx="3146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ko-KR" altLang="en-US" sz="1800" dirty="0">
                <a:latin typeface="Times New Roman" charset="0"/>
              </a:rPr>
              <a:t> </a:t>
            </a:r>
            <a:r>
              <a:rPr lang="ko-KR" altLang="en-US" sz="1800" dirty="0" err="1">
                <a:latin typeface="Times New Roman" charset="0"/>
              </a:rPr>
              <a:t>y</a:t>
            </a:r>
            <a:r>
              <a:rPr lang="ko-KR" altLang="en-US" sz="1800" dirty="0">
                <a:latin typeface="Times New Roman" charset="0"/>
              </a:rPr>
              <a:t>   </a:t>
            </a:r>
            <a:r>
              <a:rPr lang="ko-KR" altLang="en-US" sz="1800" dirty="0" err="1">
                <a:latin typeface="Times New Roman" charset="0"/>
              </a:rPr>
              <a:t>x</a:t>
            </a:r>
            <a:r>
              <a:rPr lang="ko-KR" altLang="en-US" sz="1800" dirty="0">
                <a:latin typeface="Times New Roman" charset="0"/>
              </a:rPr>
              <a:t>     </a:t>
            </a:r>
            <a:r>
              <a:rPr lang="ko-KR" altLang="en-US" sz="1800" dirty="0" err="1">
                <a:latin typeface="Times New Roman" charset="0"/>
              </a:rPr>
              <a:t>yhat</a:t>
            </a:r>
            <a:r>
              <a:rPr lang="ko-KR" altLang="en-US" sz="1800" dirty="0">
                <a:latin typeface="Times New Roman" charset="0"/>
              </a:rPr>
              <a:t>      </a:t>
            </a:r>
            <a:r>
              <a:rPr lang="ko-KR" altLang="en-US" sz="1800" dirty="0" err="1">
                <a:latin typeface="Times New Roman" charset="0"/>
              </a:rPr>
              <a:t>resi</a:t>
            </a:r>
            <a:endParaRPr lang="ko-KR" altLang="en-US" sz="1800" dirty="0">
              <a:latin typeface="Times New Roman" charset="0"/>
            </a:endParaRPr>
          </a:p>
          <a:p>
            <a:r>
              <a:rPr lang="ko-KR" altLang="en-US" sz="1800" dirty="0">
                <a:latin typeface="Times New Roman" charset="0"/>
              </a:rPr>
              <a:t>22 1.9 25.86750 -3.867499</a:t>
            </a:r>
          </a:p>
          <a:p>
            <a:r>
              <a:rPr lang="ko-KR" altLang="en-US" sz="1800" dirty="0">
                <a:latin typeface="Times New Roman" charset="0"/>
              </a:rPr>
              <a:t>33 2.5 29.06935  3.930654</a:t>
            </a:r>
          </a:p>
          <a:p>
            <a:r>
              <a:rPr lang="ko-KR" altLang="en-US" sz="1800" dirty="0">
                <a:latin typeface="Times New Roman" charset="0"/>
              </a:rPr>
              <a:t>30 3.2 32.80483 -2.804833</a:t>
            </a:r>
          </a:p>
          <a:p>
            <a:r>
              <a:rPr lang="ko-KR" altLang="en-US" sz="1800" dirty="0">
                <a:latin typeface="Times New Roman" charset="0"/>
              </a:rPr>
              <a:t>42 3.8 36.00668  5.993321</a:t>
            </a:r>
          </a:p>
          <a:p>
            <a:r>
              <a:rPr lang="ko-KR" altLang="en-US" sz="1800" dirty="0">
                <a:latin typeface="Times New Roman" charset="0"/>
              </a:rPr>
              <a:t>38 4.7 40.80945 -2.809449</a:t>
            </a:r>
          </a:p>
          <a:p>
            <a:r>
              <a:rPr lang="ko-KR" altLang="en-US" sz="1800" dirty="0">
                <a:latin typeface="Times New Roman" charset="0"/>
              </a:rPr>
              <a:t>49 5.5 45.07858  3.921423</a:t>
            </a:r>
          </a:p>
        </p:txBody>
      </p:sp>
    </p:spTree>
    <p:extLst>
      <p:ext uri="{BB962C8B-B14F-4D97-AF65-F5344CB8AC3E}">
        <p14:creationId xmlns:p14="http://schemas.microsoft.com/office/powerpoint/2010/main" val="535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058CB-063C-C9B4-8689-B32E9DC2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회귀 방정식</a:t>
            </a:r>
          </a:p>
        </p:txBody>
      </p:sp>
      <p:grpSp>
        <p:nvGrpSpPr>
          <p:cNvPr id="4" name="그룹 41">
            <a:extLst>
              <a:ext uri="{FF2B5EF4-FFF2-40B4-BE49-F238E27FC236}">
                <a16:creationId xmlns:a16="http://schemas.microsoft.com/office/drawing/2014/main" id="{8A5DB8AA-22B6-6889-D548-886DC365F89F}"/>
              </a:ext>
            </a:extLst>
          </p:cNvPr>
          <p:cNvGrpSpPr>
            <a:grpSpLocks/>
          </p:cNvGrpSpPr>
          <p:nvPr/>
        </p:nvGrpSpPr>
        <p:grpSpPr bwMode="auto">
          <a:xfrm>
            <a:off x="2137063" y="1489792"/>
            <a:ext cx="7344867" cy="5473700"/>
            <a:chOff x="1766889" y="1130300"/>
            <a:chExt cx="7629524" cy="5978525"/>
          </a:xfrm>
        </p:grpSpPr>
        <p:grpSp>
          <p:nvGrpSpPr>
            <p:cNvPr id="5" name="Group 49">
              <a:extLst>
                <a:ext uri="{FF2B5EF4-FFF2-40B4-BE49-F238E27FC236}">
                  <a16:creationId xmlns:a16="http://schemas.microsoft.com/office/drawing/2014/main" id="{21605020-075D-0D3D-BEB1-D3D74F6DE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0064" y="2760666"/>
              <a:ext cx="1257301" cy="950912"/>
              <a:chOff x="1115" y="1739"/>
              <a:chExt cx="792" cy="599"/>
            </a:xfrm>
          </p:grpSpPr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BEA42DB8-09D9-B0EF-03F2-6A2AAD5F4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" y="1739"/>
                <a:ext cx="64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Book Antiqua" charset="0"/>
                    <a:ea typeface="휴먼모음T" charset="0"/>
                  </a:rPr>
                  <a:t>예측값</a:t>
                </a:r>
              </a:p>
            </p:txBody>
          </p:sp>
          <p:graphicFrame>
            <p:nvGraphicFramePr>
              <p:cNvPr id="43" name="Object 7">
                <a:extLst>
                  <a:ext uri="{FF2B5EF4-FFF2-40B4-BE49-F238E27FC236}">
                    <a16:creationId xmlns:a16="http://schemas.microsoft.com/office/drawing/2014/main" id="{6BDE5F31-AFE3-8DB7-A586-C3091D4B788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55" y="1989"/>
              <a:ext cx="252" cy="3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65028" imgH="228501" progId="Equation.3">
                      <p:embed/>
                    </p:oleObj>
                  </mc:Choice>
                  <mc:Fallback>
                    <p:oleObj name="Equation" r:id="rId2" imgW="165028" imgH="228501" progId="Equation.3">
                      <p:embed/>
                      <p:pic>
                        <p:nvPicPr>
                          <p:cNvPr id="57386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1989"/>
                            <a:ext cx="252" cy="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9">
              <a:extLst>
                <a:ext uri="{FF2B5EF4-FFF2-40B4-BE49-F238E27FC236}">
                  <a16:creationId xmlns:a16="http://schemas.microsoft.com/office/drawing/2014/main" id="{CDBF2696-7B33-D66A-6A97-593C24D274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0800" y="2084388"/>
            <a:ext cx="473075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3">
                    <p:embed/>
                  </p:oleObj>
                </mc:Choice>
                <mc:Fallback>
                  <p:oleObj name="Equation" r:id="rId4" imgW="165028" imgH="228501" progId="Equation.3">
                    <p:embed/>
                    <p:pic>
                      <p:nvPicPr>
                        <p:cNvPr id="5734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084388"/>
                          <a:ext cx="473075" cy="649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2">
              <a:extLst>
                <a:ext uri="{FF2B5EF4-FFF2-40B4-BE49-F238E27FC236}">
                  <a16:creationId xmlns:a16="http://schemas.microsoft.com/office/drawing/2014/main" id="{4ACCA3F4-2F34-7A4E-8C63-A605B8383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3575" y="1130300"/>
              <a:ext cx="0" cy="540067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5AE22EF1-95F0-D563-9E24-4D3AAA79D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6530975"/>
              <a:ext cx="619283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63802961-9CD1-FFEB-1622-2DA0F7FC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648" y="6402389"/>
              <a:ext cx="792163" cy="43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charset="0"/>
                  <a:ea typeface="휴먼모음T" charset="0"/>
                </a:rPr>
                <a:t>0</a:t>
              </a: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7B59B337-DC9F-9E96-65D3-A5810E54A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5235575"/>
              <a:ext cx="215900" cy="215900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495E9DD2-F105-AC8F-3AA1-FC6125041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300" y="2282825"/>
              <a:ext cx="215900" cy="215900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E9930AF-EEA7-9A45-426F-D18F9816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225" y="1562100"/>
              <a:ext cx="215900" cy="215900"/>
            </a:xfrm>
            <a:prstGeom prst="ellipse">
              <a:avLst/>
            </a:prstGeom>
            <a:solidFill>
              <a:srgbClr val="4472C4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59ECA6B-83AE-B321-0BEC-C339672E6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0913" y="1203325"/>
              <a:ext cx="5400675" cy="42481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  <p:graphicFrame>
          <p:nvGraphicFramePr>
            <p:cNvPr id="14" name="Object 21">
              <a:extLst>
                <a:ext uri="{FF2B5EF4-FFF2-40B4-BE49-F238E27FC236}">
                  <a16:creationId xmlns:a16="http://schemas.microsoft.com/office/drawing/2014/main" id="{59490FB2-3F80-9571-B59C-A2A1EA45BB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19475" y="5448300"/>
            <a:ext cx="2149475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49300" imgH="228600" progId="Equation.3">
                    <p:embed/>
                  </p:oleObj>
                </mc:Choice>
                <mc:Fallback>
                  <p:oleObj name="Equation" r:id="rId6" imgW="749300" imgH="228600" progId="Equation.3">
                    <p:embed/>
                    <p:pic>
                      <p:nvPicPr>
                        <p:cNvPr id="5735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475" y="5448300"/>
                          <a:ext cx="2149475" cy="650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46">
              <a:extLst>
                <a:ext uri="{FF2B5EF4-FFF2-40B4-BE49-F238E27FC236}">
                  <a16:creationId xmlns:a16="http://schemas.microsoft.com/office/drawing/2014/main" id="{ADC48DE5-5B61-1AD4-0D8D-1E57DC860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8888" y="2427288"/>
              <a:ext cx="2120900" cy="1727200"/>
              <a:chOff x="3993" y="1529"/>
              <a:chExt cx="1336" cy="1088"/>
            </a:xfrm>
          </p:grpSpPr>
          <p:sp>
            <p:nvSpPr>
              <p:cNvPr id="38" name="AutoShape 27">
                <a:extLst>
                  <a:ext uri="{FF2B5EF4-FFF2-40B4-BE49-F238E27FC236}">
                    <a16:creationId xmlns:a16="http://schemas.microsoft.com/office/drawing/2014/main" id="{E52F784D-AF89-7C14-C7A6-FA613CE40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1529"/>
                <a:ext cx="182" cy="1088"/>
              </a:xfrm>
              <a:prstGeom prst="rightBrace">
                <a:avLst>
                  <a:gd name="adj1" fmla="val 49817"/>
                  <a:gd name="adj2" fmla="val 62958"/>
                </a:avLst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grpSp>
            <p:nvGrpSpPr>
              <p:cNvPr id="39" name="Group 31">
                <a:extLst>
                  <a:ext uri="{FF2B5EF4-FFF2-40B4-BE49-F238E27FC236}">
                    <a16:creationId xmlns:a16="http://schemas.microsoft.com/office/drawing/2014/main" id="{85FF656A-3D55-18C1-BCFB-DBC0B2A362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5" y="2007"/>
                <a:ext cx="1134" cy="579"/>
                <a:chOff x="2517" y="666"/>
                <a:chExt cx="1134" cy="579"/>
              </a:xfrm>
            </p:grpSpPr>
            <p:graphicFrame>
              <p:nvGraphicFramePr>
                <p:cNvPr id="40" name="Object 29">
                  <a:extLst>
                    <a:ext uri="{FF2B5EF4-FFF2-40B4-BE49-F238E27FC236}">
                      <a16:creationId xmlns:a16="http://schemas.microsoft.com/office/drawing/2014/main" id="{B41F57EE-8FE5-E6CF-BC1B-5EB358533E1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41" y="666"/>
                <a:ext cx="710" cy="4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393529" imgH="228501" progId="Equation.3">
                        <p:embed/>
                      </p:oleObj>
                    </mc:Choice>
                    <mc:Fallback>
                      <p:oleObj name="Equation" r:id="rId8" imgW="393529" imgH="228501" progId="Equation.3">
                        <p:embed/>
                        <p:pic>
                          <p:nvPicPr>
                            <p:cNvPr id="57383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41" y="666"/>
                              <a:ext cx="710" cy="4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Text Box 30">
                  <a:extLst>
                    <a:ext uri="{FF2B5EF4-FFF2-40B4-BE49-F238E27FC236}">
                      <a16:creationId xmlns:a16="http://schemas.microsoft.com/office/drawing/2014/main" id="{32D32EAC-5CD8-4283-DBC7-4824CA888D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7" y="758"/>
                  <a:ext cx="499" cy="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A50021"/>
                      </a:solidFill>
                      <a:effectLst/>
                      <a:uLnTx/>
                      <a:uFillTx/>
                      <a:latin typeface="Book Antiqua" charset="0"/>
                      <a:ea typeface="휴먼모음T" charset="0"/>
                    </a:rPr>
                    <a:t>총편차</a:t>
                  </a:r>
                </a:p>
              </p:txBody>
            </p:sp>
          </p:grpSp>
        </p:grpSp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34C87288-375F-43CE-E7CD-E33EB58BB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575" y="2403475"/>
              <a:ext cx="2879725" cy="887413"/>
              <a:chOff x="2018" y="1514"/>
              <a:chExt cx="1814" cy="559"/>
            </a:xfrm>
          </p:grpSpPr>
          <p:sp>
            <p:nvSpPr>
              <p:cNvPr id="33" name="Line 24">
                <a:extLst>
                  <a:ext uri="{FF2B5EF4-FFF2-40B4-BE49-F238E27FC236}">
                    <a16:creationId xmlns:a16="http://schemas.microsoft.com/office/drawing/2014/main" id="{96890133-BFD4-85EF-2160-24B2753A2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514"/>
                <a:ext cx="1814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sp>
            <p:nvSpPr>
              <p:cNvPr id="34" name="AutoShape 25">
                <a:extLst>
                  <a:ext uri="{FF2B5EF4-FFF2-40B4-BE49-F238E27FC236}">
                    <a16:creationId xmlns:a16="http://schemas.microsoft.com/office/drawing/2014/main" id="{A462AC15-E707-994D-8DB8-E11C14F7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529"/>
                <a:ext cx="91" cy="544"/>
              </a:xfrm>
              <a:prstGeom prst="leftBrace">
                <a:avLst>
                  <a:gd name="adj1" fmla="val 49817"/>
                  <a:gd name="adj2" fmla="val 50000"/>
                </a:avLst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44435D03-E126-ECD5-AF2B-E8B0EF7945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2" y="1619"/>
                <a:ext cx="1157" cy="409"/>
                <a:chOff x="2517" y="666"/>
                <a:chExt cx="1157" cy="409"/>
              </a:xfrm>
            </p:grpSpPr>
            <p:graphicFrame>
              <p:nvGraphicFramePr>
                <p:cNvPr id="36" name="Object 34">
                  <a:extLst>
                    <a:ext uri="{FF2B5EF4-FFF2-40B4-BE49-F238E27FC236}">
                      <a16:creationId xmlns:a16="http://schemas.microsoft.com/office/drawing/2014/main" id="{DEEE6811-8BA4-B27F-AB4F-83DCF58C6B8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9" y="666"/>
                <a:ext cx="755" cy="4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419100" imgH="228600" progId="Equation.3">
                        <p:embed/>
                      </p:oleObj>
                    </mc:Choice>
                    <mc:Fallback>
                      <p:oleObj name="Equation" r:id="rId10" imgW="419100" imgH="228600" progId="Equation.3">
                        <p:embed/>
                        <p:pic>
                          <p:nvPicPr>
                            <p:cNvPr id="57379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9" y="666"/>
                              <a:ext cx="755" cy="40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" name="Text Box 35">
                  <a:extLst>
                    <a:ext uri="{FF2B5EF4-FFF2-40B4-BE49-F238E27FC236}">
                      <a16:creationId xmlns:a16="http://schemas.microsoft.com/office/drawing/2014/main" id="{69A217A3-645B-E22A-BDB8-99E872167D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7" y="758"/>
                  <a:ext cx="499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휴먼모음T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A50021"/>
                      </a:solidFill>
                      <a:effectLst/>
                      <a:uLnTx/>
                      <a:uFillTx/>
                      <a:latin typeface="Book Antiqua" charset="0"/>
                      <a:ea typeface="휴먼모음T" charset="0"/>
                    </a:rPr>
                    <a:t>오차</a:t>
                  </a:r>
                </a:p>
              </p:txBody>
            </p:sp>
          </p:grp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id="{465FF235-FB5D-7475-6A1F-E89D12210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575" y="3306763"/>
              <a:ext cx="2879725" cy="863600"/>
              <a:chOff x="2018" y="2083"/>
              <a:chExt cx="1814" cy="544"/>
            </a:xfrm>
          </p:grpSpPr>
          <p:sp>
            <p:nvSpPr>
              <p:cNvPr id="27" name="AutoShape 26">
                <a:extLst>
                  <a:ext uri="{FF2B5EF4-FFF2-40B4-BE49-F238E27FC236}">
                    <a16:creationId xmlns:a16="http://schemas.microsoft.com/office/drawing/2014/main" id="{60AAA231-B1CE-3719-760F-C6EA542A0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083"/>
                <a:ext cx="91" cy="544"/>
              </a:xfrm>
              <a:prstGeom prst="leftBrace">
                <a:avLst>
                  <a:gd name="adj1" fmla="val 49817"/>
                  <a:gd name="adj2" fmla="val 50000"/>
                </a:avLst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grpSp>
            <p:nvGrpSpPr>
              <p:cNvPr id="28" name="Group 47">
                <a:extLst>
                  <a:ext uri="{FF2B5EF4-FFF2-40B4-BE49-F238E27FC236}">
                    <a16:creationId xmlns:a16="http://schemas.microsoft.com/office/drawing/2014/main" id="{561858FF-2A69-DDC3-1764-0BC6A2EC59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8" y="2089"/>
                <a:ext cx="1814" cy="484"/>
                <a:chOff x="2018" y="2089"/>
                <a:chExt cx="1814" cy="484"/>
              </a:xfrm>
            </p:grpSpPr>
            <p:sp>
              <p:nvSpPr>
                <p:cNvPr id="29" name="Line 23">
                  <a:extLst>
                    <a:ext uri="{FF2B5EF4-FFF2-40B4-BE49-F238E27FC236}">
                      <a16:creationId xmlns:a16="http://schemas.microsoft.com/office/drawing/2014/main" id="{8DC12457-59BA-5293-862F-8842B89C2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8" y="2089"/>
                  <a:ext cx="1814" cy="0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휴먼모음T" charset="0"/>
                  </a:endParaRPr>
                </a:p>
              </p:txBody>
            </p:sp>
            <p:grpSp>
              <p:nvGrpSpPr>
                <p:cNvPr id="30" name="Group 36">
                  <a:extLst>
                    <a:ext uri="{FF2B5EF4-FFF2-40B4-BE49-F238E27FC236}">
                      <a16:creationId xmlns:a16="http://schemas.microsoft.com/office/drawing/2014/main" id="{16DD2053-47E6-8F98-CF67-DA24DA98F2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2" y="2164"/>
                  <a:ext cx="1134" cy="409"/>
                  <a:chOff x="2517" y="666"/>
                  <a:chExt cx="1134" cy="409"/>
                </a:xfrm>
              </p:grpSpPr>
              <p:graphicFrame>
                <p:nvGraphicFramePr>
                  <p:cNvPr id="31" name="Object 37">
                    <a:extLst>
                      <a:ext uri="{FF2B5EF4-FFF2-40B4-BE49-F238E27FC236}">
                        <a16:creationId xmlns:a16="http://schemas.microsoft.com/office/drawing/2014/main" id="{1A3707BE-D52A-7400-875C-CDB1BC4E55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41" y="666"/>
                  <a:ext cx="710" cy="40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2" imgW="393529" imgH="228501" progId="Equation.3">
                          <p:embed/>
                        </p:oleObj>
                      </mc:Choice>
                      <mc:Fallback>
                        <p:oleObj name="Equation" r:id="rId12" imgW="393529" imgH="228501" progId="Equation.3">
                          <p:embed/>
                          <p:pic>
                            <p:nvPicPr>
                              <p:cNvPr id="57374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41" y="666"/>
                                <a:ext cx="710" cy="40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2" name="Text Box 38">
                    <a:extLst>
                      <a:ext uri="{FF2B5EF4-FFF2-40B4-BE49-F238E27FC236}">
                        <a16:creationId xmlns:a16="http://schemas.microsoft.com/office/drawing/2014/main" id="{197DDA09-5CC3-2468-771C-44556DCAD2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7" y="758"/>
                    <a:ext cx="499" cy="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휴먼모음T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o-KR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uLnTx/>
                        <a:uFillTx/>
                        <a:latin typeface="Book Antiqua" charset="0"/>
                        <a:ea typeface="휴먼모음T" charset="0"/>
                      </a:rPr>
                      <a:t>회귀</a:t>
                    </a:r>
                  </a:p>
                </p:txBody>
              </p:sp>
            </p:grpSp>
          </p:grpSp>
        </p:grpSp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9B69E827-6A22-7E2E-6947-798E47843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9325" y="2498725"/>
              <a:ext cx="436563" cy="4610100"/>
              <a:chOff x="3798" y="1574"/>
              <a:chExt cx="275" cy="2904"/>
            </a:xfrm>
          </p:grpSpPr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C8ECA882-4AA5-C9ED-5A26-1921E326F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3" y="1574"/>
                <a:ext cx="0" cy="254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graphicFrame>
            <p:nvGraphicFramePr>
              <p:cNvPr id="26" name="Object 41">
                <a:extLst>
                  <a:ext uri="{FF2B5EF4-FFF2-40B4-BE49-F238E27FC236}">
                    <a16:creationId xmlns:a16="http://schemas.microsoft.com/office/drawing/2014/main" id="{825C3717-0F52-A304-A69E-66BDFC62A8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798" y="4069"/>
              <a:ext cx="275" cy="4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52334" imgH="228501" progId="Equation.3">
                      <p:embed/>
                    </p:oleObj>
                  </mc:Choice>
                  <mc:Fallback>
                    <p:oleObj name="Equation" r:id="rId14" imgW="152334" imgH="228501" progId="Equation.3">
                      <p:embed/>
                      <p:pic>
                        <p:nvPicPr>
                          <p:cNvPr id="57369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8" y="4069"/>
                            <a:ext cx="275" cy="4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052C212E-0AB6-B6D2-BCA2-04EA028C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17" y="1730050"/>
              <a:ext cx="1280503" cy="43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Book Antiqua" charset="0"/>
                  <a:ea typeface="휴먼모음T" charset="0"/>
                </a:rPr>
                <a:t>관측치</a:t>
              </a:r>
            </a:p>
          </p:txBody>
        </p:sp>
        <p:grpSp>
          <p:nvGrpSpPr>
            <p:cNvPr id="20" name="Group 44">
              <a:extLst>
                <a:ext uri="{FF2B5EF4-FFF2-40B4-BE49-F238E27FC236}">
                  <a16:creationId xmlns:a16="http://schemas.microsoft.com/office/drawing/2014/main" id="{6E0195EF-EDF8-6BF1-57AB-5D93F2FCB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6889" y="4083050"/>
              <a:ext cx="7485063" cy="541338"/>
              <a:chOff x="1113" y="2572"/>
              <a:chExt cx="4715" cy="341"/>
            </a:xfrm>
          </p:grpSpPr>
          <p:graphicFrame>
            <p:nvGraphicFramePr>
              <p:cNvPr id="22" name="Object 10">
                <a:extLst>
                  <a:ext uri="{FF2B5EF4-FFF2-40B4-BE49-F238E27FC236}">
                    <a16:creationId xmlns:a16="http://schemas.microsoft.com/office/drawing/2014/main" id="{30266250-6A70-71A4-7B3A-5B49B95A78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55" y="2572"/>
              <a:ext cx="252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39639" imgH="190417" progId="Equation.3">
                      <p:embed/>
                    </p:oleObj>
                  </mc:Choice>
                  <mc:Fallback>
                    <p:oleObj name="Equation" r:id="rId16" imgW="139639" imgH="190417" progId="Equation.3">
                      <p:embed/>
                      <p:pic>
                        <p:nvPicPr>
                          <p:cNvPr id="57365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2572"/>
                            <a:ext cx="252" cy="3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8C174B5C-6C23-E1B3-A792-CDAEAFF2A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2617"/>
                <a:ext cx="381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휴먼모음T" charset="0"/>
                </a:endParaRPr>
              </a:p>
            </p:txBody>
          </p:sp>
          <p:sp>
            <p:nvSpPr>
              <p:cNvPr id="24" name="Text Box 43">
                <a:extLst>
                  <a:ext uri="{FF2B5EF4-FFF2-40B4-BE49-F238E27FC236}">
                    <a16:creationId xmlns:a16="http://schemas.microsoft.com/office/drawing/2014/main" id="{503AA229-CF5C-9D81-0D9F-66FA358CB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" y="2572"/>
                <a:ext cx="601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휴먼모음T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Book Antiqua" charset="0"/>
                    <a:ea typeface="휴먼모음T" charset="0"/>
                  </a:rPr>
                  <a:t>평   균</a:t>
                </a:r>
              </a:p>
            </p:txBody>
          </p:sp>
        </p:grp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9C2FC537-E975-4340-0027-6A487FD03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300" y="3219450"/>
              <a:ext cx="215900" cy="215900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0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8696C-43C0-F225-A135-75018059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figure15-6">
            <a:extLst>
              <a:ext uri="{FF2B5EF4-FFF2-40B4-BE49-F238E27FC236}">
                <a16:creationId xmlns:a16="http://schemas.microsoft.com/office/drawing/2014/main" id="{518C98A5-C97C-2568-4440-35BF2167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1418655"/>
            <a:ext cx="39846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F6F5E2B-0028-651E-EA88-EA7436278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22"/>
              </p:ext>
            </p:extLst>
          </p:nvPr>
        </p:nvGraphicFramePr>
        <p:xfrm>
          <a:off x="5219253" y="4529138"/>
          <a:ext cx="33528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393529" progId="Equation.3">
                  <p:embed/>
                </p:oleObj>
              </mc:Choice>
              <mc:Fallback>
                <p:oleObj name="Equation" r:id="rId3" imgW="1409088" imgH="393529" progId="Equation.3">
                  <p:embed/>
                  <p:pic>
                    <p:nvPicPr>
                      <p:cNvPr id="5939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253" y="4529138"/>
                        <a:ext cx="33528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E88E66D-4035-D44D-8D12-AEEFB9D70732}"/>
              </a:ext>
            </a:extLst>
          </p:cNvPr>
          <p:cNvSpPr txBox="1">
            <a:spLocks noChangeArrowheads="1"/>
          </p:cNvSpPr>
          <p:nvPr/>
        </p:nvSpPr>
        <p:spPr>
          <a:xfrm>
            <a:off x="4859213" y="1562671"/>
            <a:ext cx="4708525" cy="24479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52992" indent="-252992" algn="l" defTabSz="1011966" rtl="0" eaLnBrk="1" latinLnBrk="1" hangingPunct="1">
              <a:lnSpc>
                <a:spcPct val="90000"/>
              </a:lnSpc>
              <a:spcBef>
                <a:spcPts val="1107"/>
              </a:spcBef>
              <a:buFont typeface="Arial" panose="020B0604020202020204" pitchFamily="34" charset="0"/>
              <a:buChar char="•"/>
              <a:defRPr sz="2656" kern="1200">
                <a:solidFill>
                  <a:schemeClr val="tx1"/>
                </a:solidFill>
                <a:latin typeface="Arial Nova Light" panose="020B0304020202020204" pitchFamily="34" charset="0"/>
                <a:ea typeface="휴먼모음T" panose="02030504000101010101" pitchFamily="18" charset="-127"/>
                <a:cs typeface="+mn-cs"/>
              </a:defRPr>
            </a:lvl1pPr>
            <a:lvl2pPr marL="758975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Arial Nova Light" panose="020B0304020202020204" pitchFamily="34" charset="0"/>
                <a:ea typeface="휴먼모음T" panose="02030504000101010101" pitchFamily="18" charset="-127"/>
                <a:cs typeface="+mn-cs"/>
              </a:defRPr>
            </a:lvl2pPr>
            <a:lvl3pPr marL="1264958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Arial Nova Light" panose="020B0304020202020204" pitchFamily="34" charset="0"/>
                <a:ea typeface="휴먼모음T" panose="02030504000101010101" pitchFamily="18" charset="-127"/>
                <a:cs typeface="+mn-cs"/>
              </a:defRPr>
            </a:lvl3pPr>
            <a:lvl4pPr marL="1770941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Arial Nova Light" panose="020B0304020202020204" pitchFamily="34" charset="0"/>
                <a:ea typeface="휴먼모음T" panose="02030504000101010101" pitchFamily="18" charset="-127"/>
                <a:cs typeface="+mn-cs"/>
              </a:defRPr>
            </a:lvl4pPr>
            <a:lvl5pPr marL="2276925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2213" kern="1200">
                <a:solidFill>
                  <a:schemeClr val="tx1"/>
                </a:solidFill>
                <a:latin typeface="Arial Nova Light" panose="020B0304020202020204" pitchFamily="34" charset="0"/>
                <a:ea typeface="휴먼모음T" panose="02030504000101010101" pitchFamily="18" charset="-127"/>
                <a:cs typeface="+mn-cs"/>
              </a:defRPr>
            </a:lvl5pPr>
            <a:lvl6pPr marL="2782908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8891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4874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858" indent="-252992" algn="l" defTabSz="1011966" rtl="0" eaLnBrk="1" latinLnBrk="1" hangingPunct="1">
              <a:lnSpc>
                <a:spcPct val="90000"/>
              </a:lnSpc>
              <a:spcBef>
                <a:spcPts val="553"/>
              </a:spcBef>
              <a:buFont typeface="Arial" panose="020B0604020202020204" pitchFamily="34" charset="0"/>
              <a:buChar char="•"/>
              <a:defRPr sz="1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Arial" charset="0"/>
                <a:cs typeface="Times New Roman" charset="0"/>
              </a:rPr>
              <a:t>The variation explained by the regression line (regression plus error)</a:t>
            </a:r>
          </a:p>
          <a:p>
            <a:r>
              <a:rPr lang="en-US" altLang="ko-KR" sz="2800" dirty="0">
                <a:latin typeface="Arial" charset="0"/>
                <a:cs typeface="Times New Roman" charset="0"/>
              </a:rPr>
              <a:t>The unexplained residual variation (error only)</a:t>
            </a:r>
          </a:p>
        </p:txBody>
      </p:sp>
    </p:spTree>
    <p:extLst>
      <p:ext uri="{BB962C8B-B14F-4D97-AF65-F5344CB8AC3E}">
        <p14:creationId xmlns:p14="http://schemas.microsoft.com/office/powerpoint/2010/main" val="16821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4A6F92-6630-E45B-124F-19A60329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결정계수</a:t>
            </a:r>
            <a:r>
              <a:rPr lang="en-US" altLang="ko-KR" dirty="0"/>
              <a:t>: coefficient of determination </a:t>
            </a:r>
            <a:r>
              <a:rPr lang="en-US" altLang="ko-KR" sz="2800" dirty="0">
                <a:latin typeface="Arial" panose="020B0604020202020204" pitchFamily="34" charset="0"/>
                <a:ea typeface="+mj-ea"/>
              </a:rPr>
              <a:t>r</a:t>
            </a:r>
            <a:r>
              <a:rPr lang="en-US" altLang="ko-KR" sz="2800" baseline="30000" dirty="0">
                <a:latin typeface="Arial" panose="020B0604020202020204" pitchFamily="34" charset="0"/>
                <a:ea typeface="+mj-ea"/>
              </a:rPr>
              <a:t>2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FE61A9-41DD-CCB9-E8D3-5973A56CE321}"/>
              </a:ext>
            </a:extLst>
          </p:cNvPr>
          <p:cNvSpPr txBox="1">
            <a:spLocks noChangeArrowheads="1"/>
          </p:cNvSpPr>
          <p:nvPr/>
        </p:nvSpPr>
        <p:spPr>
          <a:xfrm>
            <a:off x="710849" y="1088502"/>
            <a:ext cx="8118475" cy="183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1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992" indent="-252992" defTabSz="1011966">
              <a:spcBef>
                <a:spcPts val="1107"/>
              </a:spcBef>
              <a:defRPr/>
            </a:pPr>
            <a:r>
              <a:rPr lang="en-US" altLang="ko-KR" sz="3099">
                <a:latin typeface="Arial" panose="020B0604020202020204" pitchFamily="34" charset="0"/>
              </a:rPr>
              <a:t>Proportion of the total variation of the value Y from the average Y that is explained by the regression line</a:t>
            </a:r>
            <a:endParaRPr lang="en-US" altLang="ko-KR" sz="3099" dirty="0">
              <a:latin typeface="Arial" panose="020B0604020202020204" pitchFamily="34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C0C52A7-4097-2998-1FB4-E4FCB14C9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75142"/>
              </p:ext>
            </p:extLst>
          </p:nvPr>
        </p:nvGraphicFramePr>
        <p:xfrm>
          <a:off x="2709452" y="3434042"/>
          <a:ext cx="75946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200" imgH="419100" progId="Equation.3">
                  <p:embed/>
                </p:oleObj>
              </mc:Choice>
              <mc:Fallback>
                <p:oleObj name="Equation" r:id="rId2" imgW="3632200" imgH="419100" progId="Equation.3">
                  <p:embed/>
                  <p:pic>
                    <p:nvPicPr>
                      <p:cNvPr id="614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452" y="3434042"/>
                        <a:ext cx="75946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타원 7">
            <a:extLst>
              <a:ext uri="{FF2B5EF4-FFF2-40B4-BE49-F238E27FC236}">
                <a16:creationId xmlns:a16="http://schemas.microsoft.com/office/drawing/2014/main" id="{C8AAF986-F6EA-CF6A-6503-4CCBBAF2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552" y="4515130"/>
            <a:ext cx="3240087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/>
              <a:t>Total sum of squares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타원 8">
            <a:extLst>
              <a:ext uri="{FF2B5EF4-FFF2-40B4-BE49-F238E27FC236}">
                <a16:creationId xmlns:a16="http://schemas.microsoft.com/office/drawing/2014/main" id="{B8B33922-9F85-49C3-1B85-60341A6F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439" y="5162830"/>
            <a:ext cx="1943100" cy="15128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r>
              <a:rPr lang="en-US" altLang="ko-KR" sz="1600"/>
              <a:t>Sum of squares explained by regression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8052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56CBE-BFE5-E01E-B3BD-0EB4DE23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/>
              <a:t>회귀분석을 진행해 봅시다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AF3212EB-EF0C-60E1-96F0-5651349EB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757952"/>
              </p:ext>
            </p:extLst>
          </p:nvPr>
        </p:nvGraphicFramePr>
        <p:xfrm>
          <a:off x="3008499" y="1740217"/>
          <a:ext cx="74227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88">
                  <a:extLst>
                    <a:ext uri="{9D8B030D-6E8A-4147-A177-3AD203B41FA5}">
                      <a16:colId xmlns:a16="http://schemas.microsoft.com/office/drawing/2014/main" val="4272544644"/>
                    </a:ext>
                  </a:extLst>
                </a:gridCol>
                <a:gridCol w="3711388">
                  <a:extLst>
                    <a:ext uri="{9D8B030D-6E8A-4147-A177-3AD203B41FA5}">
                      <a16:colId xmlns:a16="http://schemas.microsoft.com/office/drawing/2014/main" val="1786480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Age (years)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Number of mites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57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6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13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0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16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794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12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5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15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18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3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18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23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8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39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24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32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6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27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29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9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28</a:t>
                      </a:r>
                      <a:endParaRPr lang="ko-KR" altLang="en-US" sz="16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F538C-AF32-2B21-534C-B684A2A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전통적 육종방법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“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시간과 경험에 의존한 가축의 선택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＂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A4839-6720-05F6-9314-E833289BC235}"/>
              </a:ext>
            </a:extLst>
          </p:cNvPr>
          <p:cNvSpPr txBox="1"/>
          <p:nvPr/>
        </p:nvSpPr>
        <p:spPr>
          <a:xfrm>
            <a:off x="710848" y="1333012"/>
            <a:ext cx="119397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어떻게 이루어졌을까요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예전에는 부모의 혈통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가계도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동물의 외모나 생산량 같은 직접 관찰 가능한 특징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표현형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보고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"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동물은 좋은 유전자를 가지고 있을 것 같다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 판단했다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마치 사람을 볼 때 키나 외모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성격을 보고 평가하는 것과 비슷하다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문제점은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 소요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동물이 자라서 성숙할 때까지 기다려야 평가할 수 있으므로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 과정이 오래 걸린다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비용 부담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동물이 충분히 자라야 평가할 수 있기 때문에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많은 비용이 들어간다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표현형 한계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형질은 동물이 죽어야만 확인할 수 있습니다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도체형질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).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즉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평가를 위해 희생이 필요하다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F278B6-6FF6-137E-954B-2B8F51F8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회귀분석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B4ED5622-B103-E217-6FF5-AF76CDAE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322" y="2081341"/>
            <a:ext cx="3970338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age&lt;-c(3,6,9,12,15,18,21,24,27,30)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mites&lt;-c(5,13,16,14,18,23,20,32,29,28)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x&lt;-age     #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변수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x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선언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y&lt;-mites  #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변수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y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선언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sxx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&lt;-sum((x-mean(x))^2)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 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#sum of squared x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742.5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sxy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&lt;-sum((x-mean(x))*(y-mean(y)))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 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#sum of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xy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633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beta1&lt;-</a:t>
            </a:r>
            <a:r>
              <a:rPr kumimoji="0" lang="en-US" altLang="ko-K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sxy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/</a:t>
            </a:r>
            <a:r>
              <a:rPr kumimoji="0" lang="en-US" altLang="ko-K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sxx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#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기울기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0.852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beta0&lt;-mean(y)-beta1*(mean(x))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 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#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절편을 구한다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5.73 #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절편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yhat.1&lt;-beta0+beta1*x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8.29, 10.84, 13.40, 15.96, 18.52, 21.07, 23.63, 26.19, 28.75, 31.30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residual&lt;-(y-yhat.1)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-3.29,  2.15,  2.59, -1.96, -0.52,  1.92, -3.63,  5.80,  0.24, -3.30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휴먼모음T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SST&lt;-sum((y-mean(y))^2)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SSR&lt;-sum((yhat.1-mean(y))^2)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SSE&lt;-sum((residual)^2)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휴먼모음T" charset="0"/>
              </a:rPr>
              <a:t> 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64CE584-70C4-9928-DAB3-9106466117D0}"/>
              </a:ext>
            </a:extLst>
          </p:cNvPr>
          <p:cNvGrpSpPr/>
          <p:nvPr/>
        </p:nvGrpSpPr>
        <p:grpSpPr>
          <a:xfrm>
            <a:off x="5966759" y="2133601"/>
            <a:ext cx="5821829" cy="5253317"/>
            <a:chOff x="5679889" y="1864659"/>
            <a:chExt cx="5821829" cy="5253317"/>
          </a:xfrm>
        </p:grpSpPr>
        <p:pic>
          <p:nvPicPr>
            <p:cNvPr id="6" name="그림 4">
              <a:extLst>
                <a:ext uri="{FF2B5EF4-FFF2-40B4-BE49-F238E27FC236}">
                  <a16:creationId xmlns:a16="http://schemas.microsoft.com/office/drawing/2014/main" id="{8C04939C-6009-C438-7946-CB02B37FE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00" r="5870" b="2558"/>
            <a:stretch/>
          </p:blipFill>
          <p:spPr bwMode="auto">
            <a:xfrm>
              <a:off x="5679889" y="1864659"/>
              <a:ext cx="5821829" cy="525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직선 화살표 연결선 5">
              <a:extLst>
                <a:ext uri="{FF2B5EF4-FFF2-40B4-BE49-F238E27FC236}">
                  <a16:creationId xmlns:a16="http://schemas.microsoft.com/office/drawing/2014/main" id="{091D62F2-7851-D76D-A665-C6DFD76060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06343" y="2788823"/>
              <a:ext cx="0" cy="1080023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화살표 연결선 6">
              <a:extLst>
                <a:ext uri="{FF2B5EF4-FFF2-40B4-BE49-F238E27FC236}">
                  <a16:creationId xmlns:a16="http://schemas.microsoft.com/office/drawing/2014/main" id="{7AF67D6B-91BD-ACDB-F389-F1FDB3C7CA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731558" y="3664415"/>
              <a:ext cx="0" cy="144003"/>
            </a:xfrm>
            <a:prstGeom prst="straightConnector1">
              <a:avLst/>
            </a:prstGeom>
            <a:noFill/>
            <a:ln w="9525">
              <a:solidFill>
                <a:srgbClr val="44546A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화살표 연결선 7">
              <a:extLst>
                <a:ext uri="{FF2B5EF4-FFF2-40B4-BE49-F238E27FC236}">
                  <a16:creationId xmlns:a16="http://schemas.microsoft.com/office/drawing/2014/main" id="{B7C77806-0058-758A-3A98-A932C79AB0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224006" y="2212810"/>
              <a:ext cx="0" cy="1631053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화살표 연결선 8">
              <a:extLst>
                <a:ext uri="{FF2B5EF4-FFF2-40B4-BE49-F238E27FC236}">
                  <a16:creationId xmlns:a16="http://schemas.microsoft.com/office/drawing/2014/main" id="{5B9F7412-60DF-B0C8-F109-A77DF42C57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27537" y="3433090"/>
              <a:ext cx="0" cy="44549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화살표 연결선 9">
              <a:extLst>
                <a:ext uri="{FF2B5EF4-FFF2-40B4-BE49-F238E27FC236}">
                  <a16:creationId xmlns:a16="http://schemas.microsoft.com/office/drawing/2014/main" id="{DF83D718-0019-3B6A-07A6-53F3542BD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13895" y="2656394"/>
              <a:ext cx="0" cy="1199044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화살표 연결선 10">
              <a:extLst>
                <a:ext uri="{FF2B5EF4-FFF2-40B4-BE49-F238E27FC236}">
                  <a16:creationId xmlns:a16="http://schemas.microsoft.com/office/drawing/2014/main" id="{01E66731-2224-8B3B-F92C-88D267B814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0241" y="3878585"/>
              <a:ext cx="0" cy="206266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화살표 연결선 11">
              <a:extLst>
                <a:ext uri="{FF2B5EF4-FFF2-40B4-BE49-F238E27FC236}">
                  <a16:creationId xmlns:a16="http://schemas.microsoft.com/office/drawing/2014/main" id="{02C7F44E-0973-612C-F26C-2FB1913CF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40084" y="3878585"/>
              <a:ext cx="0" cy="782278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화살표 연결선 12">
              <a:extLst>
                <a:ext uri="{FF2B5EF4-FFF2-40B4-BE49-F238E27FC236}">
                  <a16:creationId xmlns:a16="http://schemas.microsoft.com/office/drawing/2014/main" id="{09BD6C28-53EA-3675-F8F5-D064BCC4E5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38620" y="3878585"/>
              <a:ext cx="0" cy="494272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화살표 연결선 13">
              <a:extLst>
                <a:ext uri="{FF2B5EF4-FFF2-40B4-BE49-F238E27FC236}">
                  <a16:creationId xmlns:a16="http://schemas.microsoft.com/office/drawing/2014/main" id="{FD55DE48-22EF-E1D7-24D2-E1BB82426B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3615" y="3878585"/>
              <a:ext cx="0" cy="926281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직선 화살표 연결선 14">
              <a:extLst>
                <a:ext uri="{FF2B5EF4-FFF2-40B4-BE49-F238E27FC236}">
                  <a16:creationId xmlns:a16="http://schemas.microsoft.com/office/drawing/2014/main" id="{E1D51B71-5270-9EB6-5AB2-750906815C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42151" y="3878585"/>
              <a:ext cx="0" cy="2150307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FA70F-6880-EA78-A00F-DBF2462716AF}"/>
                </a:ext>
              </a:extLst>
            </p:cNvPr>
            <p:cNvSpPr txBox="1"/>
            <p:nvPr/>
          </p:nvSpPr>
          <p:spPr bwMode="auto">
            <a:xfrm>
              <a:off x="10342377" y="3990415"/>
              <a:ext cx="7524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휴먼모음T" panose="02030504000101010101" pitchFamily="18" charset="-127"/>
                </a:rPr>
                <a:t>총편차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휴먼모음T" panose="02030504000101010101" pitchFamily="18" charset="-127"/>
              </a:endParaRPr>
            </a:p>
          </p:txBody>
        </p:sp>
        <p:cxnSp>
          <p:nvCxnSpPr>
            <p:cNvPr id="18" name="직선 화살표 연결선 16">
              <a:extLst>
                <a:ext uri="{FF2B5EF4-FFF2-40B4-BE49-F238E27FC236}">
                  <a16:creationId xmlns:a16="http://schemas.microsoft.com/office/drawing/2014/main" id="{C690C18C-EC14-59D1-8A4B-787A6BB89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095015" y="2356813"/>
              <a:ext cx="0" cy="152177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직선 화살표 연결선 17">
              <a:extLst>
                <a:ext uri="{FF2B5EF4-FFF2-40B4-BE49-F238E27FC236}">
                  <a16:creationId xmlns:a16="http://schemas.microsoft.com/office/drawing/2014/main" id="{0E8620CE-A319-1F36-29C9-90CAEE47C5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630318" y="2656394"/>
              <a:ext cx="0" cy="121245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직선 화살표 연결선 18">
              <a:extLst>
                <a:ext uri="{FF2B5EF4-FFF2-40B4-BE49-F238E27FC236}">
                  <a16:creationId xmlns:a16="http://schemas.microsoft.com/office/drawing/2014/main" id="{12319845-06E4-F955-97BE-3BB648FF97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622275" y="3433090"/>
              <a:ext cx="0" cy="44549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직선 화살표 연결선 19">
              <a:extLst>
                <a:ext uri="{FF2B5EF4-FFF2-40B4-BE49-F238E27FC236}">
                  <a16:creationId xmlns:a16="http://schemas.microsoft.com/office/drawing/2014/main" id="{50829E73-3839-B121-7890-69DA22E1C1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166135" y="3028336"/>
              <a:ext cx="0" cy="85024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직선 화살표 연결선 20">
              <a:extLst>
                <a:ext uri="{FF2B5EF4-FFF2-40B4-BE49-F238E27FC236}">
                  <a16:creationId xmlns:a16="http://schemas.microsoft.com/office/drawing/2014/main" id="{539EFEC4-E2C3-9FB9-2A7A-5CF811E4EC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63086" y="3878585"/>
              <a:ext cx="0" cy="20626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직선 화살표 연결선 21">
              <a:extLst>
                <a:ext uri="{FF2B5EF4-FFF2-40B4-BE49-F238E27FC236}">
                  <a16:creationId xmlns:a16="http://schemas.microsoft.com/office/drawing/2014/main" id="{4C24D507-F598-CEA5-421E-45E11E6B2F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10210" y="3878585"/>
              <a:ext cx="0" cy="63827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화살표 연결선 22">
              <a:extLst>
                <a:ext uri="{FF2B5EF4-FFF2-40B4-BE49-F238E27FC236}">
                  <a16:creationId xmlns:a16="http://schemas.microsoft.com/office/drawing/2014/main" id="{6C59AB50-4F06-E244-C9F4-20C61BE7F9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69175" y="3878585"/>
              <a:ext cx="0" cy="92628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직선 화살표 연결선 23">
              <a:extLst>
                <a:ext uri="{FF2B5EF4-FFF2-40B4-BE49-F238E27FC236}">
                  <a16:creationId xmlns:a16="http://schemas.microsoft.com/office/drawing/2014/main" id="{6F6C5201-6B37-7D0D-1E2C-E74B0895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169" y="3878585"/>
              <a:ext cx="0" cy="128628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직선 화살표 연결선 24">
              <a:extLst>
                <a:ext uri="{FF2B5EF4-FFF2-40B4-BE49-F238E27FC236}">
                  <a16:creationId xmlns:a16="http://schemas.microsoft.com/office/drawing/2014/main" id="{F1D10C07-9AD0-9FB2-9448-54DDC6880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88448" y="3890159"/>
              <a:ext cx="0" cy="150229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599EFCBC-DB79-0589-1C6A-76C4E542B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8115" y="5037589"/>
              <a:ext cx="562937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휴먼모음T" charset="0"/>
                </a:rPr>
                <a:t>회귀</a:t>
              </a:r>
            </a:p>
          </p:txBody>
        </p: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1B3F746C-04DC-0A3D-5434-907B2EB14FA1}"/>
                </a:ext>
              </a:extLst>
            </p:cNvPr>
            <p:cNvCxnSpPr/>
            <p:nvPr/>
          </p:nvCxnSpPr>
          <p:spPr bwMode="auto">
            <a:xfrm flipV="1">
              <a:off x="10342377" y="2212415"/>
              <a:ext cx="0" cy="576263"/>
            </a:xfrm>
            <a:prstGeom prst="straightConnector1">
              <a:avLst/>
            </a:prstGeom>
            <a:solidFill>
              <a:srgbClr val="4472C4"/>
            </a:solidFill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74604535-A43B-0025-EFCB-8FB622C3D723}"/>
                </a:ext>
              </a:extLst>
            </p:cNvPr>
            <p:cNvCxnSpPr/>
            <p:nvPr/>
          </p:nvCxnSpPr>
          <p:spPr bwMode="auto">
            <a:xfrm>
              <a:off x="11205977" y="2212415"/>
              <a:ext cx="0" cy="444500"/>
            </a:xfrm>
            <a:prstGeom prst="straightConnector1">
              <a:avLst/>
            </a:prstGeom>
            <a:solidFill>
              <a:srgbClr val="4472C4"/>
            </a:solidFill>
            <a:ln w="9525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10F50C-E0D2-C78E-E9CF-7C3A262EB54A}"/>
                </a:ext>
              </a:extLst>
            </p:cNvPr>
            <p:cNvSpPr txBox="1"/>
            <p:nvPr/>
          </p:nvSpPr>
          <p:spPr bwMode="auto">
            <a:xfrm>
              <a:off x="9189852" y="2287028"/>
              <a:ext cx="109537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휴먼모음T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휴먼모음T" charset="0"/>
                </a:rPr>
                <a:t>잔차</a:t>
              </a: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휴먼모음T" charset="0"/>
                </a:rPr>
                <a:t>(</a:t>
              </a:r>
              <a:r>
                <a: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휴먼모음T" charset="0"/>
                </a:rPr>
                <a:t>에러</a:t>
              </a: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charset="0"/>
                  <a:ea typeface="휴먼모음T" charset="0"/>
                </a:rPr>
                <a:t>)</a:t>
              </a: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휴먼모음T" charset="0"/>
              </a:endParaRPr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:a16="http://schemas.microsoft.com/office/drawing/2014/main" id="{61F1F290-D64F-F51F-3AD5-9F82DC59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800" y="995367"/>
            <a:ext cx="75160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절편 및 기울기 구하기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calculate intercept and slope</a:t>
            </a:r>
          </a:p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선형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회귀식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설정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set up linear equation</a:t>
            </a:r>
          </a:p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선형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회귀식이용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예측값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잔차값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추정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prediction value and residual value from linear equation</a:t>
            </a:r>
          </a:p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SST, SSR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그리고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SSE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계산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calculate SST, SSR and SSE</a:t>
            </a:r>
          </a:p>
          <a:p>
            <a:pPr marL="228600" marR="0" lvl="0" indent="-2286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F-statistics and P-value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6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F1E751-0A73-08AE-F234-AFFA0EE1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/>
              <a:t>문제풀이</a:t>
            </a: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3B9CCA87-0255-DC0A-5D40-470306CDE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80914"/>
              </p:ext>
            </p:extLst>
          </p:nvPr>
        </p:nvGraphicFramePr>
        <p:xfrm>
          <a:off x="1961399" y="1382796"/>
          <a:ext cx="8935020" cy="5146924"/>
        </p:xfrm>
        <a:graphic>
          <a:graphicData uri="http://schemas.openxmlformats.org/drawingml/2006/table">
            <a:tbl>
              <a:tblPr/>
              <a:tblGrid>
                <a:gridCol w="175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Number of mites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X-Xmean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Y-Ymean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Yhat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 of squre for reg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-13.5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-14.8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8.301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132.227001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10.896601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-6.8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79.9236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4.5796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-3.8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13.419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40.717161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6.661561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-5.8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15.978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14.607684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3.912484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18.537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1.595169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0.288369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21.096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1.679616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3.625216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23.655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14.861025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13.359025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26.214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41.139396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33.477796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28.773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80.514729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0.051529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31.332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132.987024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11.102224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평균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540.252405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87.954405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Sum(X-X평균)^2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742.5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Sum(X-Xmean)(Y-Ymean)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052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0.852525253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intercept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5.742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Sum of squares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 squares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Sig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4052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Regression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49.14610574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87.95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10.99375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941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628.25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9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283080-C757-795D-0B84-F3632799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/>
              <a:t>SNP-</a:t>
            </a:r>
            <a:r>
              <a:rPr lang="ko-KR" altLang="en-US" sz="2000" b="1" dirty="0"/>
              <a:t>표현형 회귀분석 예제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3742034-4EA0-D387-D6C5-4CEFA432E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13271"/>
              </p:ext>
            </p:extLst>
          </p:nvPr>
        </p:nvGraphicFramePr>
        <p:xfrm>
          <a:off x="2598603" y="1695955"/>
          <a:ext cx="7816297" cy="3688080"/>
        </p:xfrm>
        <a:graphic>
          <a:graphicData uri="http://schemas.openxmlformats.org/drawingml/2006/table">
            <a:tbl>
              <a:tblPr firstRow="1" bandRow="1"/>
              <a:tblGrid>
                <a:gridCol w="2322444">
                  <a:extLst>
                    <a:ext uri="{9D8B030D-6E8A-4147-A177-3AD203B41FA5}">
                      <a16:colId xmlns:a16="http://schemas.microsoft.com/office/drawing/2014/main" val="3609864965"/>
                    </a:ext>
                  </a:extLst>
                </a:gridCol>
                <a:gridCol w="2653747">
                  <a:extLst>
                    <a:ext uri="{9D8B030D-6E8A-4147-A177-3AD203B41FA5}">
                      <a16:colId xmlns:a16="http://schemas.microsoft.com/office/drawing/2014/main" val="225158656"/>
                    </a:ext>
                  </a:extLst>
                </a:gridCol>
                <a:gridCol w="2840106">
                  <a:extLst>
                    <a:ext uri="{9D8B030D-6E8A-4147-A177-3AD203B41FA5}">
                      <a16:colId xmlns:a16="http://schemas.microsoft.com/office/drawing/2014/main" val="18006044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형질</a:t>
                      </a:r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표현형</a:t>
                      </a:r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유전자형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비고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7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22kg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AA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1633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24kg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AA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6716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26kg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AA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64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28kg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8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43909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32kg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27108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39kg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GG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9348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38kg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GG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02012"/>
                  </a:ext>
                </a:extLst>
              </a:tr>
              <a:tr h="185420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40kg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GG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8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</a:t>
                      </a:r>
                      <a:endParaRPr lang="ko-KR" altLang="en-US" sz="18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6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3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9AEB8-E175-FFA8-414C-36375F71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D444E3B-B931-6EFB-EE77-5D5C119C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085" y="2222559"/>
            <a:ext cx="6001334" cy="3541551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89D7C6C-EC39-3DEE-F4AA-371C25132A28}"/>
              </a:ext>
            </a:extLst>
          </p:cNvPr>
          <p:cNvCxnSpPr/>
          <p:nvPr/>
        </p:nvCxnSpPr>
        <p:spPr>
          <a:xfrm>
            <a:off x="3506085" y="5298141"/>
            <a:ext cx="6104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E648547-F73D-17F9-D5EA-5D1CD5BFA709}"/>
              </a:ext>
            </a:extLst>
          </p:cNvPr>
          <p:cNvCxnSpPr/>
          <p:nvPr/>
        </p:nvCxnSpPr>
        <p:spPr>
          <a:xfrm flipV="1">
            <a:off x="3515050" y="1595718"/>
            <a:ext cx="0" cy="3693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8862DA5-D04D-D828-DEB0-60392E66A28C}"/>
              </a:ext>
            </a:extLst>
          </p:cNvPr>
          <p:cNvCxnSpPr/>
          <p:nvPr/>
        </p:nvCxnSpPr>
        <p:spPr>
          <a:xfrm flipV="1">
            <a:off x="3944471" y="2097741"/>
            <a:ext cx="4840941" cy="287767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1CDE6C-E4CA-047F-381E-C00E4E48CA1D}"/>
              </a:ext>
            </a:extLst>
          </p:cNvPr>
          <p:cNvSpPr txBox="1"/>
          <p:nvPr/>
        </p:nvSpPr>
        <p:spPr>
          <a:xfrm>
            <a:off x="3667897" y="6417261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Excel,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R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문제를 푸시고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분산분석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테이블을 만드세요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97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2FB0-3160-AB62-ED47-F148EA9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이용한 선발 방법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“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미래를 미리 보는 유전자 지도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＂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DB8C7-5D92-535C-7FB3-AAEC8BEAB7EC}"/>
              </a:ext>
            </a:extLst>
          </p:cNvPr>
          <p:cNvSpPr txBox="1"/>
          <p:nvPr/>
        </p:nvSpPr>
        <p:spPr>
          <a:xfrm>
            <a:off x="710849" y="1361968"/>
            <a:ext cx="11973305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선발이란 무엇일까요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태어날 때부터 가진 개인의 청사진과 같다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특정 부분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단일염기다형성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SNP)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분석하면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동물이 어떤 유전적 잠재력을 가지고 있는지 미리 예측할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왜 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선발이 좋을까요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조기 선발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동물이 태어난 직후부터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검사를 통해 좋은 유전자를 가진 동물을 빠르게 골라낼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비파괴적 평가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동물을 길게 키우거나 희생시키지 않고도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단지 혈액이나 조직을 채취하는 것만으로 평가할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정밀한 예측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수많은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마커를 분석하여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여러 유전자가 조금씩 영향을 미치는 복합 형질도 보다 정확하게 예측할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경제적 이점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시간과 비용을 크게 줄여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전체 가축 생산 시스템의 효율을 높일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비유로 설명하기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전통적 방법은 마치 오래된 가족사진을 보고 누가 유능한 사람일지 예측하는 것과 같다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DNA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선발은 개인의 미래를 미리 보여주는 청사진을 통해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사람이 더 뛰어난 잠재력을 지녔는지를 과학적으로 밝혀내는 것이다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7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7F411-4EA3-F8E2-E519-E409D357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왜 이것이 중요한가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– </a:t>
            </a:r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산업과 미래의 경쟁력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E7A38-70C8-AC62-59E4-EEE70052FEEE}"/>
              </a:ext>
            </a:extLst>
          </p:cNvPr>
          <p:cNvSpPr txBox="1"/>
          <p:nvPr/>
        </p:nvSpPr>
        <p:spPr>
          <a:xfrm>
            <a:off x="710849" y="1366568"/>
            <a:ext cx="11931360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더 빠른 의사결정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정보를 이용하면 동물이 자라기 전에 미리 선발할 수 있어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육종 주기를 크게 단축할 수 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생산성 향상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조기에 우수한 유전자를 가진 동물을 선발하면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전체 집단의 생산성과 품질이 높아져 산업 경쟁력이 강화된다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동물 복지와 비용 절감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도체형질처럼 동물을 희생해야 하는 평가 방법 대신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단순한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검사만으로 평가할 수 있어 동물 복지에도 기여하며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불필요한 비용을 줄일 수 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미래 농업과 축산의 혁신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세계적으로 식량 수요가 증가하는 가운데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더욱 효율적이고 정밀한 선발방법은 축산업의 지속 가능성과 발전을 위해 필수적이다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B10F3-29FC-A2B0-B3C3-C612CD59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/>
              <a:t>“</a:t>
            </a:r>
            <a:r>
              <a:rPr lang="ko-KR" altLang="en-US" sz="2000" b="1" dirty="0"/>
              <a:t>과학이 만든 새로운 선발의 시대</a:t>
            </a:r>
            <a:r>
              <a:rPr lang="en-US" altLang="ko-KR" sz="2000" b="1" dirty="0"/>
              <a:t>＂</a:t>
            </a:r>
            <a:endParaRPr lang="ko-KR" alt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A622E-0C99-2E49-8192-D3E079D89465}"/>
              </a:ext>
            </a:extLst>
          </p:cNvPr>
          <p:cNvSpPr txBox="1"/>
          <p:nvPr/>
        </p:nvSpPr>
        <p:spPr>
          <a:xfrm>
            <a:off x="710848" y="1668896"/>
            <a:ext cx="11922971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전통적인 방법은 오랜 경험과 관찰에 의존했지만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오늘날 우리는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라는 강력한 도구를 통해 미래 유전적으로 우수한 개체의 유전능력을 예측하고 선발할 수 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 여러분이 오늘 배우는 회귀분석과 같은 통계 모델은 이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DNA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정보를 해석하고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과학적으로 우수한 동물을 선발하는 데 매우 유용하게 사용된다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즉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여러분이 배우는 내용은 단순한 이론이 아니라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실제 산업 현장에서 경제적 이점과 생산성 향상을 이끌어내는 핵심 기술이다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2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/>
              <a:t>왜 회귀분석을 사용할까</a:t>
            </a:r>
            <a:r>
              <a:rPr lang="en-US" altLang="ko-KR" sz="2000" b="1" dirty="0"/>
              <a:t>? – “</a:t>
            </a:r>
            <a:r>
              <a:rPr lang="ko-KR" altLang="en-US" sz="2000" b="1" dirty="0"/>
              <a:t>마커 효과</a:t>
            </a:r>
            <a:r>
              <a:rPr lang="en-US" altLang="ko-KR" sz="2000" b="1" dirty="0"/>
              <a:t>(Regression coefficient) </a:t>
            </a:r>
            <a:r>
              <a:rPr lang="ko-KR" altLang="en-US" sz="2000" b="1" dirty="0"/>
              <a:t>추정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C9E291-084B-BD91-7B12-769BA8677B0A}"/>
              </a:ext>
            </a:extLst>
          </p:cNvPr>
          <p:cNvSpPr txBox="1"/>
          <p:nvPr/>
        </p:nvSpPr>
        <p:spPr>
          <a:xfrm>
            <a:off x="710848" y="1324461"/>
            <a:ext cx="11990083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 유전자형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(0/1/2) vs.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표현형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연속값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관계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AA(0), AT(1), TT(2)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유전자형에서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마커를 가지고 있을 때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(=1),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없을 때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(=0),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 개 가지고 있을 때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(=2)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코딩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이러한 유전자형을 숫자로 처리하고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표현형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체중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산유량 등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 회귀분석을 수행하면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 한 개당 평균적으로 형질을 얼마나 변화시키는지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회귀계수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Marker effect)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추정할 수 있다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선형 모델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회귀모델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간단하고 직관적으로 해석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Phenotype =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𝜇 </a:t>
            </a: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+ 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𝛽</a:t>
            </a: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×(Marker Genotype) + 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𝜖</a:t>
            </a:r>
            <a:endParaRPr lang="en-US" altLang="ko-KR" sz="16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β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바로 ‘마커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효과’이며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𝛽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&gt;0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이면 마커를 많이 가질수록 표현형이 증가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𝛽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&lt;0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이면 감소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다중 마커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(Genome-wide)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확장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마커를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개가 아니라 수천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~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수십만 개를 한꺼번에 넣으면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유전체 전체에 걸친 각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SNP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효과를 추정 → 유전체 도움선발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(Genomic Selection, GS)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기본 아이디어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2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B14505-A714-9FD2-DDFE-D6DF56B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b="1"/>
              <a:t>회귀 분석에 대해서 공부해 봅시다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FA779-F1D6-D99F-A77D-06B35B801CC8}"/>
              </a:ext>
            </a:extLst>
          </p:cNvPr>
          <p:cNvSpPr txBox="1"/>
          <p:nvPr/>
        </p:nvSpPr>
        <p:spPr>
          <a:xfrm>
            <a:off x="710848" y="1096129"/>
            <a:ext cx="11759057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992" marR="0" lvl="0" indent="-252992" algn="l" defTabSz="1011966" rtl="0" eaLnBrk="1" fontAlgn="auto" latinLnBrk="1" hangingPunct="1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Times New Roman" charset="0"/>
              </a:rPr>
              <a:t>요인과 반응 간의 관련성을 분석하고 여러 변수들 간의 관계를 분석하는 방법</a:t>
            </a:r>
          </a:p>
        </p:txBody>
      </p:sp>
      <p:graphicFrame>
        <p:nvGraphicFramePr>
          <p:cNvPr id="6" name="Group 25">
            <a:extLst>
              <a:ext uri="{FF2B5EF4-FFF2-40B4-BE49-F238E27FC236}">
                <a16:creationId xmlns:a16="http://schemas.microsoft.com/office/drawing/2014/main" id="{0404E0F2-B9A4-7FA4-20E3-CA2A8D6EC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55333"/>
              </p:ext>
            </p:extLst>
          </p:nvPr>
        </p:nvGraphicFramePr>
        <p:xfrm>
          <a:off x="1073149" y="1616495"/>
          <a:ext cx="10572003" cy="1463040"/>
        </p:xfrm>
        <a:graphic>
          <a:graphicData uri="http://schemas.openxmlformats.org/drawingml/2006/table">
            <a:tbl>
              <a:tblPr/>
              <a:tblGrid>
                <a:gridCol w="528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회귀 분석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상관 분석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Regression 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Correlation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요인에 의한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반응을 예측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관련성의 강도</a:t>
                      </a:r>
                      <a:r>
                        <a:rPr kumimoji="0" lang="ko-K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추정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원인과 결과의 관계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1" hangingPunct="1">
                        <a:defRPr sz="1984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변수의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함께 변화하는 정도</a:t>
                      </a:r>
                    </a:p>
                  </a:txBody>
                  <a:tcPr marL="91442" marR="91442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6" descr="gm_regression">
            <a:extLst>
              <a:ext uri="{FF2B5EF4-FFF2-40B4-BE49-F238E27FC236}">
                <a16:creationId xmlns:a16="http://schemas.microsoft.com/office/drawing/2014/main" id="{7B47A46D-8A26-14EB-6E41-7610E253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6F1"/>
              </a:clrFrom>
              <a:clrTo>
                <a:srgbClr val="F9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03" y="3639718"/>
            <a:ext cx="20383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gm_bivarstat_tusche">
            <a:extLst>
              <a:ext uri="{FF2B5EF4-FFF2-40B4-BE49-F238E27FC236}">
                <a16:creationId xmlns:a16="http://schemas.microsoft.com/office/drawing/2014/main" id="{CE85BBCE-BB11-0544-12B3-098A0A8A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3747668"/>
            <a:ext cx="21272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3DF41-D795-F331-4EFF-6D00AD2A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FAEE0-533C-2FE4-C9E3-8BC2B7FCB83B}"/>
              </a:ext>
            </a:extLst>
          </p:cNvPr>
          <p:cNvSpPr txBox="1"/>
          <p:nvPr/>
        </p:nvSpPr>
        <p:spPr>
          <a:xfrm>
            <a:off x="710849" y="1648013"/>
            <a:ext cx="11794916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992" marR="0" lvl="0" indent="-252992" algn="l" defTabSz="1011966" rtl="0" eaLnBrk="1" fontAlgn="auto" latinLnBrk="1" hangingPunct="1">
              <a:lnSpc>
                <a:spcPct val="150000"/>
              </a:lnSpc>
              <a:spcBef>
                <a:spcPts val="11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 변수사이의 함수관계가 있는지 파악하고 나아가 종속변수가 독립변수들에 의해 어떻게 설명 혹은 예측되는지 알아보는 통계적 방법</a:t>
            </a:r>
            <a:endParaRPr kumimoji="0" lang="ko-KR" alt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" name="Picture 4" descr="gm_regression">
            <a:extLst>
              <a:ext uri="{FF2B5EF4-FFF2-40B4-BE49-F238E27FC236}">
                <a16:creationId xmlns:a16="http://schemas.microsoft.com/office/drawing/2014/main" id="{7101EEE5-3D0C-12C7-107D-68C43991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57" y="2972641"/>
            <a:ext cx="30607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wipe dir="r"/>
      </p:transition>
    </mc:Choice>
    <mc:Fallback>
      <p:transition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0F4536-A376-C19B-2969-5FE70AB7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산점도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이변량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데이터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D50B2D-45B2-9EF4-FF21-711DFE46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31" b="2921"/>
          <a:stretch/>
        </p:blipFill>
        <p:spPr>
          <a:xfrm>
            <a:off x="3892688" y="2030858"/>
            <a:ext cx="4807559" cy="4019394"/>
          </a:xfrm>
          <a:prstGeom prst="rect">
            <a:avLst/>
          </a:prstGeom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78734DD-1812-1F3F-7C42-A372DCCF8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94785"/>
              </p:ext>
            </p:extLst>
          </p:nvPr>
        </p:nvGraphicFramePr>
        <p:xfrm>
          <a:off x="2366552" y="1044762"/>
          <a:ext cx="8280400" cy="739776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285965982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303636936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77204126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53348034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71084255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56918261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25000105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9214445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169308501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l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햇볕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(</a:t>
                      </a: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시간</a:t>
                      </a: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)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1.9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2.5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3.2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3.8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4.7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5.5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5.9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7.2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63751"/>
                  </a:ext>
                </a:extLst>
              </a:tr>
              <a:tr h="369888"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l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공연관객 수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(100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명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)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22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33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30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42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38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49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42</a:t>
                      </a:r>
                      <a:endParaRPr kumimoji="0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1pPr>
                      <a:lvl2pPr marL="742950" indent="-28575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2pPr>
                      <a:lvl3pPr marL="11430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3pPr>
                      <a:lvl4pPr marL="16002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4pPr>
                      <a:lvl5pPr marL="2057400" indent="-228600" algn="l" defTabSz="504825" rtl="0" eaLnBrk="1" latinLnBrk="1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5pPr>
                      <a:lvl6pPr marL="25146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6pPr>
                      <a:lvl7pPr marL="29718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7pPr>
                      <a:lvl8pPr marL="34290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8pPr>
                      <a:lvl9pPr marL="3886200" indent="-228600" algn="l" defTabSz="504825" rtl="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 New Roman" charset="0"/>
                          <a:ea typeface="MS PGothic" charset="-128"/>
                          <a:cs typeface="Times New Roman" charset="0"/>
                        </a:defRPr>
                      </a:lvl9pPr>
                    </a:lstStyle>
                    <a:p>
                      <a:pPr marL="0" marR="0" lvl="0" indent="0" algn="ctr" defTabSz="5048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Times New Roman" charset="0"/>
                        </a:rPr>
                        <a:t>55</a:t>
                      </a: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Times New Roman" charset="0"/>
                      </a:endParaRPr>
                    </a:p>
                  </a:txBody>
                  <a:tcPr marL="91434" marR="91434" marT="45700" marB="457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28992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D508F795-939B-E284-3D2D-278AE50E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57" y="6443532"/>
            <a:ext cx="11414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휴먼모음T" charset="0"/>
              </a:defRPr>
            </a:lvl9pPr>
          </a:lstStyle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산점도가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데이터에 존재하는 패턴을 시각화하고 있는 것이 보이나요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이것이 야외 콘서트와 해당 날짜에 햇볕이 날 것으로 예상되는 시간 사이에 존재하는 관련성을 </a:t>
            </a:r>
            <a:r>
              <a:rPr lang="ko-KR" altLang="en-US" sz="1600" dirty="0" err="1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정의하는것을</a:t>
            </a:r>
            <a:r>
              <a:rPr lang="ko-KR" altLang="en-US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어떻게 도와 줄 수 있을까요</a:t>
            </a:r>
            <a:r>
              <a:rPr lang="en-US" altLang="ko-KR" sz="16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600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3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1945</Words>
  <Application>Microsoft Office PowerPoint</Application>
  <PresentationFormat>사용자 지정</PresentationFormat>
  <Paragraphs>370</Paragraphs>
  <Slides>23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나눔바른고딕</vt:lpstr>
      <vt:lpstr>맑은 고딕</vt:lpstr>
      <vt:lpstr>한컴산뜻돋움</vt:lpstr>
      <vt:lpstr>휴먼편지체</vt:lpstr>
      <vt:lpstr>Arial</vt:lpstr>
      <vt:lpstr>Book Antiqua</vt:lpstr>
      <vt:lpstr>Calibri</vt:lpstr>
      <vt:lpstr>Calibri Light</vt:lpstr>
      <vt:lpstr>Cambria Math</vt:lpstr>
      <vt:lpstr>Franklin Gothic Medium Cond</vt:lpstr>
      <vt:lpstr>Times New Roman</vt:lpstr>
      <vt:lpstr>Wingdings</vt:lpstr>
      <vt:lpstr>Office 2013 - 2022 테마</vt:lpstr>
      <vt:lpstr>Equation</vt:lpstr>
      <vt:lpstr>Single Marker Regression  유전마커와 표현형의 연관분석을 통해 알아보는 회귀 분석</vt:lpstr>
      <vt:lpstr>전통적 육종방법: “시간과 경험에 의존한 가축의 선택＂</vt:lpstr>
      <vt:lpstr>DNA를 이용한 선발 방법: “미래를 미리 보는 유전자 지도＂</vt:lpstr>
      <vt:lpstr>왜 이것이 중요한가? – 산업과 미래의 경쟁력</vt:lpstr>
      <vt:lpstr>“과학이 만든 새로운 선발의 시대＂</vt:lpstr>
      <vt:lpstr>왜 회귀분석을 사용할까? – “마커 효과(Regression coefficient) 추정</vt:lpstr>
      <vt:lpstr>회귀 분석에 대해서 공부해 봅시다</vt:lpstr>
      <vt:lpstr>정의</vt:lpstr>
      <vt:lpstr>산점도: 이변량 데이터</vt:lpstr>
      <vt:lpstr>최량적합선을 이용해서 예측해 봅시다. </vt:lpstr>
      <vt:lpstr>최량적합선을 이용해서 예측해 봅시다. </vt:lpstr>
      <vt:lpstr>오차(Error)를 최소화할 필요가 있습니다.</vt:lpstr>
      <vt:lpstr>최소제곱회귀</vt:lpstr>
      <vt:lpstr>PowerPoint 프레젠테이션</vt:lpstr>
      <vt:lpstr>자 이제 우리가 예측한 최량적합선의 통계적 유의성을 검정해 봅시다</vt:lpstr>
      <vt:lpstr>회귀 방정식</vt:lpstr>
      <vt:lpstr>PowerPoint 프레젠테이션</vt:lpstr>
      <vt:lpstr>결정계수: coefficient of determination r2</vt:lpstr>
      <vt:lpstr>회귀분석을 진행해 봅시다.</vt:lpstr>
      <vt:lpstr>회귀분석 절차</vt:lpstr>
      <vt:lpstr>문제풀이</vt:lpstr>
      <vt:lpstr>SNP-표현형 회귀분석 예제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seunghwanLee</dc:creator>
  <cp:lastModifiedBy>Seunghwan Lee</cp:lastModifiedBy>
  <cp:revision>90</cp:revision>
  <cp:lastPrinted>2023-08-06T04:41:05Z</cp:lastPrinted>
  <dcterms:modified xsi:type="dcterms:W3CDTF">2025-03-20T13:49:14Z</dcterms:modified>
</cp:coreProperties>
</file>