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5"/>
  </p:notesMasterIdLst>
  <p:handoutMasterIdLst>
    <p:handoutMasterId r:id="rId26"/>
  </p:handoutMasterIdLst>
  <p:sldIdLst>
    <p:sldId id="256" r:id="rId2"/>
    <p:sldId id="359" r:id="rId3"/>
    <p:sldId id="360" r:id="rId4"/>
    <p:sldId id="338" r:id="rId5"/>
    <p:sldId id="339" r:id="rId6"/>
    <p:sldId id="340" r:id="rId7"/>
    <p:sldId id="341" r:id="rId8"/>
    <p:sldId id="312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56" r:id="rId24"/>
  </p:sldIdLst>
  <p:sldSz cx="1343977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52"/>
  </p:normalViewPr>
  <p:slideViewPr>
    <p:cSldViewPr snapToGrid="0">
      <p:cViewPr varScale="1">
        <p:scale>
          <a:sx n="65" d="100"/>
          <a:sy n="65" d="100"/>
        </p:scale>
        <p:origin x="45" y="2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4C084143-BAD1-8821-6EE6-98AA63C691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79C3351-D210-0E61-2B7A-0111DCD99D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35362-904D-48BE-A86F-A17DE7AD3A2E}" type="datetimeFigureOut">
              <a:rPr lang="ko-KR" altLang="en-US" smtClean="0"/>
              <a:t>2025-06-01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E7111FC-03E1-1A88-D325-612FF2F911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o-KR" altLang="en-US"/>
              <a:t>제</a:t>
            </a:r>
            <a:r>
              <a:rPr lang="en-US" altLang="ko-KR"/>
              <a:t>1</a:t>
            </a:r>
            <a:r>
              <a:rPr lang="ko-KR" altLang="en-US"/>
              <a:t>장</a:t>
            </a:r>
            <a:r>
              <a:rPr lang="en-US" altLang="ko-KR"/>
              <a:t>-</a:t>
            </a:r>
            <a:r>
              <a:rPr lang="ko-KR" altLang="en-US"/>
              <a:t>가축개량의 기초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B697496-9C8C-62DF-B819-699E359B4A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93BDE-207B-4AC5-95ED-C1A5FC8A5E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621720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96592-C016-400B-B0BC-3E558FF528AE}" type="datetimeFigureOut">
              <a:rPr lang="ko-KR" altLang="en-US" smtClean="0"/>
              <a:t>2025-06-01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o-KR" altLang="en-US"/>
              <a:t>제</a:t>
            </a:r>
            <a:r>
              <a:rPr lang="en-US" altLang="ko-KR"/>
              <a:t>1</a:t>
            </a:r>
            <a:r>
              <a:rPr lang="ko-KR" altLang="en-US"/>
              <a:t>장</a:t>
            </a:r>
            <a:r>
              <a:rPr lang="en-US" altLang="ko-KR"/>
              <a:t>-</a:t>
            </a:r>
            <a:r>
              <a:rPr lang="ko-KR" altLang="en-US"/>
              <a:t>가축개량의 기초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4B57D-BCB6-4D67-833F-FFDC801873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32563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43790" latinLnBrk="1">
              <a:defRPr/>
            </a:pPr>
            <a:fld id="{A83D9690-8DC7-441E-9C42-E136EA08D0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2025-06-01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3790" latinLnBrk="1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3790" latinLnBrk="1">
              <a:defRPr/>
            </a:pPr>
            <a:fld id="{7C5358F0-BF6D-4303-A15A-7C746A10F7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519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43790" latinLnBrk="1">
              <a:defRPr/>
            </a:pPr>
            <a:fld id="{A83D9690-8DC7-441E-9C42-E136EA08D0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2025-06-01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3790" latinLnBrk="1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3790" latinLnBrk="1">
              <a:defRPr/>
            </a:pPr>
            <a:fld id="{7C5358F0-BF6D-4303-A15A-7C746A10F7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621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39" y="402483"/>
            <a:ext cx="2897951" cy="640647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5" y="402483"/>
            <a:ext cx="8525857" cy="640647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43790" latinLnBrk="1">
              <a:defRPr/>
            </a:pPr>
            <a:fld id="{A83D9690-8DC7-441E-9C42-E136EA08D0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2025-06-01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3790" latinLnBrk="1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3790" latinLnBrk="1">
              <a:defRPr/>
            </a:pPr>
            <a:fld id="{7C5358F0-BF6D-4303-A15A-7C746A10F7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278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 Math" pitchFamily="18" charset="0"/>
                <a:ea typeface="휴먼모음T" pitchFamily="18" charset="-127"/>
              </a:defRPr>
            </a:lvl1pPr>
          </a:lstStyle>
          <a:p>
            <a:pPr defTabSz="1343790" latinLnBrk="1">
              <a:defRPr/>
            </a:pPr>
            <a:fld id="{74FF3A26-CD35-4B7C-8929-3DF44A37148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2025-06-01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3790" latinLnBrk="1">
              <a:defRPr/>
            </a:pPr>
            <a:endParaRPr lang="ko-KR" alt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cxnSp>
        <p:nvCxnSpPr>
          <p:cNvPr id="7" name="직선 연결선 6"/>
          <p:cNvCxnSpPr>
            <a:cxnSpLocks/>
          </p:cNvCxnSpPr>
          <p:nvPr userDrawn="1"/>
        </p:nvCxnSpPr>
        <p:spPr>
          <a:xfrm>
            <a:off x="644278" y="6910424"/>
            <a:ext cx="12300969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671989" y="287316"/>
            <a:ext cx="12095798" cy="698958"/>
          </a:xfrm>
        </p:spPr>
        <p:txBody>
          <a:bodyPr>
            <a:normAutofit/>
          </a:bodyPr>
          <a:lstStyle>
            <a:lvl1pPr>
              <a:defRPr sz="4702">
                <a:latin typeface="Book Antiqua" panose="02040602050305030304" pitchFamily="18" charset="0"/>
                <a:ea typeface="휴먼모음T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3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9631839" y="7048698"/>
            <a:ext cx="1850702" cy="402483"/>
          </a:xfrm>
        </p:spPr>
        <p:txBody>
          <a:bodyPr/>
          <a:lstStyle/>
          <a:p>
            <a:pPr defTabSz="1343790" latinLnBrk="1">
              <a:defRPr/>
            </a:pPr>
            <a:r>
              <a:rPr lang="en-US" altLang="ko-KR">
                <a:solidFill>
                  <a:prstClr val="black">
                    <a:tint val="75000"/>
                  </a:prstClr>
                </a:solidFill>
                <a:latin typeface="맑은 고딕"/>
              </a:rPr>
              <a:t>1</a:t>
            </a:r>
            <a:r>
              <a:rPr lang="ko-KR" altLang="en-US">
                <a:solidFill>
                  <a:prstClr val="black">
                    <a:tint val="75000"/>
                  </a:prstClr>
                </a:solidFill>
                <a:latin typeface="맑은 고딕"/>
              </a:rPr>
              <a:t> </a:t>
            </a:r>
            <a:r>
              <a:rPr lang="en-US" altLang="ko-KR">
                <a:solidFill>
                  <a:prstClr val="black">
                    <a:tint val="75000"/>
                  </a:prstClr>
                </a:solidFill>
                <a:latin typeface="맑은 고딕"/>
              </a:rPr>
              <a:t>of 32</a:t>
            </a:r>
            <a:endParaRPr lang="ko-KR" alt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C883260-8DBB-4CFD-88E7-35FA24ADD0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703" y="6944353"/>
            <a:ext cx="3653939" cy="43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05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눈이(가) 표시된 사진&#10;&#10;자동 생성된 설명">
            <a:extLst>
              <a:ext uri="{FF2B5EF4-FFF2-40B4-BE49-F238E27FC236}">
                <a16:creationId xmlns:a16="http://schemas.microsoft.com/office/drawing/2014/main" id="{62B8557B-B149-C820-9F47-5C872B5B29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5623" b="75313"/>
          <a:stretch/>
        </p:blipFill>
        <p:spPr>
          <a:xfrm>
            <a:off x="1" y="0"/>
            <a:ext cx="13439769" cy="811965"/>
          </a:xfrm>
          <a:prstGeom prst="rect">
            <a:avLst/>
          </a:prstGeom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</p:spPr>
      </p:pic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E5963D36-5E1B-9627-44DF-538139A0E62B}"/>
              </a:ext>
            </a:extLst>
          </p:cNvPr>
          <p:cNvCxnSpPr>
            <a:cxnSpLocks/>
          </p:cNvCxnSpPr>
          <p:nvPr/>
        </p:nvCxnSpPr>
        <p:spPr>
          <a:xfrm>
            <a:off x="383616" y="314986"/>
            <a:ext cx="13056159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그룹 4">
            <a:extLst>
              <a:ext uri="{FF2B5EF4-FFF2-40B4-BE49-F238E27FC236}">
                <a16:creationId xmlns:a16="http://schemas.microsoft.com/office/drawing/2014/main" id="{189EF79E-5B7C-12EE-8BB0-57A91A06EA48}"/>
              </a:ext>
            </a:extLst>
          </p:cNvPr>
          <p:cNvGrpSpPr/>
          <p:nvPr/>
        </p:nvGrpSpPr>
        <p:grpSpPr>
          <a:xfrm>
            <a:off x="161844" y="308520"/>
            <a:ext cx="484184" cy="447448"/>
            <a:chOff x="348000" y="298933"/>
            <a:chExt cx="439231" cy="357083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DB895526-C514-C5C3-2228-1F77EDBA45E9}"/>
                </a:ext>
              </a:extLst>
            </p:cNvPr>
            <p:cNvSpPr/>
            <p:nvPr/>
          </p:nvSpPr>
          <p:spPr>
            <a:xfrm>
              <a:off x="348001" y="304800"/>
              <a:ext cx="439230" cy="351216"/>
            </a:xfrm>
            <a:prstGeom prst="rect">
              <a:avLst/>
            </a:prstGeom>
            <a:solidFill>
              <a:srgbClr val="803E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sz="1984" spc="-125">
                <a:ln>
                  <a:solidFill>
                    <a:srgbClr val="497EE9">
                      <a:alpha val="0"/>
                    </a:srgbClr>
                  </a:solidFill>
                </a:ln>
                <a:latin typeface="Franklin Gothic Medium Cond" panose="020B0606030402020204" pitchFamily="34" charset="0"/>
              </a:endParaRPr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BDC784EE-EDFD-3E98-6219-6365DD423124}"/>
                </a:ext>
              </a:extLst>
            </p:cNvPr>
            <p:cNvSpPr/>
            <p:nvPr/>
          </p:nvSpPr>
          <p:spPr>
            <a:xfrm>
              <a:off x="348000" y="298933"/>
              <a:ext cx="351216" cy="351216"/>
            </a:xfrm>
            <a:custGeom>
              <a:avLst/>
              <a:gdLst>
                <a:gd name="connsiteX0" fmla="*/ 0 w 351216"/>
                <a:gd name="connsiteY0" fmla="*/ 348424 h 351216"/>
                <a:gd name="connsiteX1" fmla="*/ 282 w 351216"/>
                <a:gd name="connsiteY1" fmla="*/ 351216 h 351216"/>
                <a:gd name="connsiteX2" fmla="*/ 0 w 351216"/>
                <a:gd name="connsiteY2" fmla="*/ 351216 h 351216"/>
                <a:gd name="connsiteX3" fmla="*/ 348424 w 351216"/>
                <a:gd name="connsiteY3" fmla="*/ 0 h 351216"/>
                <a:gd name="connsiteX4" fmla="*/ 351216 w 351216"/>
                <a:gd name="connsiteY4" fmla="*/ 0 h 351216"/>
                <a:gd name="connsiteX5" fmla="*/ 351216 w 351216"/>
                <a:gd name="connsiteY5" fmla="*/ 281 h 351216"/>
                <a:gd name="connsiteX6" fmla="*/ 0 w 351216"/>
                <a:gd name="connsiteY6" fmla="*/ 0 h 351216"/>
                <a:gd name="connsiteX7" fmla="*/ 348424 w 351216"/>
                <a:gd name="connsiteY7" fmla="*/ 0 h 351216"/>
                <a:gd name="connsiteX8" fmla="*/ 0 w 351216"/>
                <a:gd name="connsiteY8" fmla="*/ 348424 h 35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1216" h="351216">
                  <a:moveTo>
                    <a:pt x="0" y="348424"/>
                  </a:moveTo>
                  <a:lnTo>
                    <a:pt x="282" y="351216"/>
                  </a:lnTo>
                  <a:lnTo>
                    <a:pt x="0" y="351216"/>
                  </a:lnTo>
                  <a:close/>
                  <a:moveTo>
                    <a:pt x="348424" y="0"/>
                  </a:moveTo>
                  <a:lnTo>
                    <a:pt x="351216" y="0"/>
                  </a:lnTo>
                  <a:lnTo>
                    <a:pt x="351216" y="281"/>
                  </a:lnTo>
                  <a:close/>
                  <a:moveTo>
                    <a:pt x="0" y="0"/>
                  </a:moveTo>
                  <a:lnTo>
                    <a:pt x="348424" y="0"/>
                  </a:lnTo>
                  <a:cubicBezTo>
                    <a:pt x="155995" y="0"/>
                    <a:pt x="0" y="155995"/>
                    <a:pt x="0" y="34842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984">
                <a:ln>
                  <a:solidFill>
                    <a:srgbClr val="1C5EB6">
                      <a:alpha val="0"/>
                    </a:srgbClr>
                  </a:solidFill>
                </a:ln>
                <a:latin typeface="Franklin Gothic Medium Cond" panose="020B0606030402020204" pitchFamily="34" charset="0"/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550FC937-48D8-15D9-F5E9-44F756F75D77}"/>
              </a:ext>
            </a:extLst>
          </p:cNvPr>
          <p:cNvGrpSpPr/>
          <p:nvPr userDrawn="1"/>
        </p:nvGrpSpPr>
        <p:grpSpPr>
          <a:xfrm>
            <a:off x="11398612" y="74317"/>
            <a:ext cx="2041160" cy="261328"/>
            <a:chOff x="10340340" y="67419"/>
            <a:chExt cx="1851655" cy="237072"/>
          </a:xfrm>
        </p:grpSpPr>
        <p:sp>
          <p:nvSpPr>
            <p:cNvPr id="9" name="순서도: 처리 8">
              <a:extLst>
                <a:ext uri="{FF2B5EF4-FFF2-40B4-BE49-F238E27FC236}">
                  <a16:creationId xmlns:a16="http://schemas.microsoft.com/office/drawing/2014/main" id="{3E770A43-FE85-1470-2D46-F02E74FAD73F}"/>
                </a:ext>
              </a:extLst>
            </p:cNvPr>
            <p:cNvSpPr/>
            <p:nvPr/>
          </p:nvSpPr>
          <p:spPr>
            <a:xfrm flipH="1">
              <a:off x="10378275" y="67419"/>
              <a:ext cx="1813720" cy="234349"/>
            </a:xfrm>
            <a:prstGeom prst="flowChartProcess">
              <a:avLst/>
            </a:prstGeom>
            <a:solidFill>
              <a:srgbClr val="497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bIns="46800" rtlCol="0" anchor="ctr"/>
            <a:lstStyle/>
            <a:p>
              <a:pPr algn="r">
                <a:defRPr/>
              </a:pPr>
              <a:r>
                <a:rPr kumimoji="1" lang="ko-KR" altLang="en-US" sz="1200" b="1" kern="0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나눔바른고딕" panose="020B0600000101010101" charset="-127"/>
                  <a:ea typeface="나눔바른고딕" panose="020B0600000101010101" charset="-127"/>
                  <a:cs typeface="Times New Roman" pitchFamily="18" charset="0"/>
                </a:rPr>
                <a:t>바이오 빅데이터 분석 개론</a:t>
              </a:r>
            </a:p>
          </p:txBody>
        </p:sp>
        <p:sp>
          <p:nvSpPr>
            <p:cNvPr id="10" name="직각 삼각형 9">
              <a:extLst>
                <a:ext uri="{FF2B5EF4-FFF2-40B4-BE49-F238E27FC236}">
                  <a16:creationId xmlns:a16="http://schemas.microsoft.com/office/drawing/2014/main" id="{224E04A1-1B3D-45A8-0F0A-5542BE1A27A3}"/>
                </a:ext>
              </a:extLst>
            </p:cNvPr>
            <p:cNvSpPr/>
            <p:nvPr/>
          </p:nvSpPr>
          <p:spPr>
            <a:xfrm flipH="1">
              <a:off x="10340340" y="70123"/>
              <a:ext cx="37936" cy="234368"/>
            </a:xfrm>
            <a:prstGeom prst="rtTriangle">
              <a:avLst/>
            </a:prstGeom>
            <a:solidFill>
              <a:srgbClr val="497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88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B80CA5-11E9-B255-C4BC-D72D3D19A8C0}"/>
              </a:ext>
            </a:extLst>
          </p:cNvPr>
          <p:cNvSpPr txBox="1"/>
          <p:nvPr/>
        </p:nvSpPr>
        <p:spPr>
          <a:xfrm>
            <a:off x="656527" y="61141"/>
            <a:ext cx="5462774" cy="27898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altLang="ko-KR" sz="1213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나눔바른고딕" panose="020B0600000101010101" charset="-127"/>
                <a:ea typeface="나눔바른고딕" panose="020B0600000101010101" charset="-127"/>
              </a:rPr>
              <a:t>ANOVA for marker effect estimation – </a:t>
            </a:r>
            <a:r>
              <a:rPr lang="ko-KR" altLang="en-US" sz="1213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나눔바른고딕" panose="020B0600000101010101" charset="-127"/>
                <a:ea typeface="나눔바른고딕" panose="020B0600000101010101" charset="-127"/>
              </a:rPr>
              <a:t>유전 마커 분석</a:t>
            </a:r>
          </a:p>
        </p:txBody>
      </p:sp>
      <p:pic>
        <p:nvPicPr>
          <p:cNvPr id="1026" name="Picture 2" descr="충남대학교 로고">
            <a:extLst>
              <a:ext uri="{FF2B5EF4-FFF2-40B4-BE49-F238E27FC236}">
                <a16:creationId xmlns:a16="http://schemas.microsoft.com/office/drawing/2014/main" id="{C7EED806-487B-417A-2E96-28E63EE581A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3" b="11305"/>
          <a:stretch/>
        </p:blipFill>
        <p:spPr bwMode="auto">
          <a:xfrm>
            <a:off x="11474703" y="410033"/>
            <a:ext cx="1803227" cy="34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3F96F4-811E-39F9-52E5-4F34A1831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49" y="358345"/>
            <a:ext cx="11591806" cy="440097"/>
          </a:xfrm>
        </p:spPr>
        <p:txBody>
          <a:bodyPr>
            <a:noAutofit/>
          </a:bodyPr>
          <a:lstStyle>
            <a:lvl1pPr>
              <a:defRPr sz="2646">
                <a:latin typeface="한컴산뜻돋움" panose="02000000000000000000" pitchFamily="2" charset="-127"/>
                <a:ea typeface="한컴산뜻돋움" panose="02000000000000000000" pitchFamily="2" charset="-127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21DEED-EE8C-1DDC-E264-9400037FA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849" y="1049654"/>
            <a:ext cx="12227443" cy="6151675"/>
          </a:xfrm>
        </p:spPr>
        <p:txBody>
          <a:bodyPr/>
          <a:lstStyle>
            <a:lvl1pPr>
              <a:defRPr>
                <a:latin typeface="한컴산뜻돋움" panose="02000000000000000000" pitchFamily="2" charset="-127"/>
                <a:ea typeface="한컴산뜻돋움" panose="02000000000000000000" pitchFamily="2" charset="-127"/>
              </a:defRPr>
            </a:lvl1pPr>
            <a:lvl2pPr>
              <a:defRPr>
                <a:latin typeface="한컴산뜻돋움" panose="02000000000000000000" pitchFamily="2" charset="-127"/>
                <a:ea typeface="한컴산뜻돋움" panose="02000000000000000000" pitchFamily="2" charset="-127"/>
              </a:defRPr>
            </a:lvl2pPr>
            <a:lvl3pPr>
              <a:defRPr>
                <a:latin typeface="한컴산뜻돋움" panose="02000000000000000000" pitchFamily="2" charset="-127"/>
                <a:ea typeface="한컴산뜻돋움" panose="02000000000000000000" pitchFamily="2" charset="-127"/>
              </a:defRPr>
            </a:lvl3pPr>
            <a:lvl4pPr>
              <a:defRPr>
                <a:latin typeface="한컴산뜻돋움" panose="02000000000000000000" pitchFamily="2" charset="-127"/>
                <a:ea typeface="한컴산뜻돋움" panose="02000000000000000000" pitchFamily="2" charset="-127"/>
              </a:defRPr>
            </a:lvl4pPr>
            <a:lvl5pPr>
              <a:defRPr>
                <a:latin typeface="한컴산뜻돋움" panose="02000000000000000000" pitchFamily="2" charset="-127"/>
                <a:ea typeface="한컴산뜻돋움" panose="020000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92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  <p:extLst>
    <p:ext uri="{DCECCB84-F9BA-43D5-87BE-67443E8EF086}">
      <p15:sldGuideLst xmlns:p15="http://schemas.microsoft.com/office/powerpoint/2012/main">
        <p15:guide id="2" pos="51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43790" latinLnBrk="1">
              <a:defRPr/>
            </a:pPr>
            <a:fld id="{A83D9690-8DC7-441E-9C42-E136EA08D0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2025-06-01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3790" latinLnBrk="1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3790" latinLnBrk="1">
              <a:defRPr/>
            </a:pPr>
            <a:fld id="{7C5358F0-BF6D-4303-A15A-7C746A10F7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79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0"/>
            <a:ext cx="11591806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4"/>
            <a:ext cx="11591806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43790" latinLnBrk="1">
              <a:defRPr/>
            </a:pPr>
            <a:fld id="{A83D9690-8DC7-441E-9C42-E136EA08D0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2025-06-01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3790" latinLnBrk="1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3790" latinLnBrk="1">
              <a:defRPr/>
            </a:pPr>
            <a:fld id="{7C5358F0-BF6D-4303-A15A-7C746A10F7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395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4" cy="479654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43790" latinLnBrk="1">
              <a:defRPr/>
            </a:pPr>
            <a:fld id="{A83D9690-8DC7-441E-9C42-E136EA08D0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2025-06-01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3790" latinLnBrk="1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3790" latinLnBrk="1">
              <a:defRPr/>
            </a:pPr>
            <a:fld id="{7C5358F0-BF6D-4303-A15A-7C746A10F7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428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3"/>
            <a:ext cx="11591806" cy="146118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4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4" cy="406157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6" y="1853171"/>
            <a:ext cx="57136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6" y="2761381"/>
            <a:ext cx="5713655" cy="406157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43790" latinLnBrk="1">
              <a:defRPr/>
            </a:pPr>
            <a:fld id="{A83D9690-8DC7-441E-9C42-E136EA08D0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2025-06-01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3790" latinLnBrk="1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3790" latinLnBrk="1">
              <a:defRPr/>
            </a:pPr>
            <a:fld id="{7C5358F0-BF6D-4303-A15A-7C746A10F7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03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43790" latinLnBrk="1">
              <a:defRPr/>
            </a:pPr>
            <a:fld id="{A83D9690-8DC7-441E-9C42-E136EA08D0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2025-06-01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3790" latinLnBrk="1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3790" latinLnBrk="1">
              <a:defRPr/>
            </a:pPr>
            <a:fld id="{7C5358F0-BF6D-4303-A15A-7C746A10F7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282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43790" latinLnBrk="1">
              <a:defRPr/>
            </a:pPr>
            <a:fld id="{A83D9690-8DC7-441E-9C42-E136EA08D0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2025-06-01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3790" latinLnBrk="1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3790" latinLnBrk="1">
              <a:defRPr/>
            </a:pPr>
            <a:fld id="{7C5358F0-BF6D-4303-A15A-7C746A10F7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99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43790" latinLnBrk="1">
              <a:defRPr/>
            </a:pPr>
            <a:fld id="{A83D9690-8DC7-441E-9C42-E136EA08D0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2025-06-01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3790" latinLnBrk="1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3790" latinLnBrk="1">
              <a:defRPr/>
            </a:pPr>
            <a:fld id="{7C5358F0-BF6D-4303-A15A-7C746A10F7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07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5" y="1088454"/>
            <a:ext cx="680388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43790" latinLnBrk="1">
              <a:defRPr/>
            </a:pPr>
            <a:fld id="{A83D9690-8DC7-441E-9C42-E136EA08D0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2025-06-01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3790" latinLnBrk="1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3790" latinLnBrk="1">
              <a:defRPr/>
            </a:pPr>
            <a:fld id="{7C5358F0-BF6D-4303-A15A-7C746A10F7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71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02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xStyles>
    <p:titleStyle>
      <a:lvl1pPr algn="l" defTabSz="1007943" rtl="0" eaLnBrk="1" latinLnBrk="1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1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226706" y="2515948"/>
            <a:ext cx="8567632" cy="1798923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ko-KR" altLang="en-US" sz="3527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선형모형을 이용한 </a:t>
            </a:r>
            <a:r>
              <a:rPr lang="en-US" altLang="ko-KR" sz="3527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SNP </a:t>
            </a:r>
            <a:r>
              <a:rPr lang="ko-KR" altLang="en-US" sz="3527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마커</a:t>
            </a:r>
            <a:r>
              <a:rPr lang="en-US" altLang="ko-KR" sz="3527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 </a:t>
            </a:r>
            <a:r>
              <a:rPr lang="ko-KR" altLang="en-US" sz="3527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효과 분석</a:t>
            </a:r>
            <a:r>
              <a:rPr lang="en-US" altLang="ko-KR" sz="3527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: ANOVA vs.</a:t>
            </a:r>
            <a:r>
              <a:rPr lang="ko-KR" altLang="en-US" sz="3527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 </a:t>
            </a:r>
            <a:r>
              <a:rPr lang="en-US" altLang="ko-KR" sz="3527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Regression</a:t>
            </a:r>
            <a:br>
              <a:rPr lang="en-US" altLang="ko-KR" sz="3527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</a:br>
            <a:br>
              <a:rPr lang="en-US" altLang="ko-KR" sz="3527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</a:br>
            <a:r>
              <a:rPr lang="ko-KR" altLang="en-US" sz="2000" b="1" dirty="0" err="1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단일염기변이</a:t>
            </a:r>
            <a:r>
              <a:rPr lang="en-US" altLang="ko-KR" sz="2000" b="1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(SNP) </a:t>
            </a:r>
            <a:r>
              <a:rPr lang="ko-KR" altLang="en-US" sz="2000" b="1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효과 추정 방법론 비교</a:t>
            </a:r>
          </a:p>
        </p:txBody>
      </p:sp>
    </p:spTree>
    <p:extLst>
      <p:ext uri="{BB962C8B-B14F-4D97-AF65-F5344CB8AC3E}">
        <p14:creationId xmlns:p14="http://schemas.microsoft.com/office/powerpoint/2010/main" val="370952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032"/>
    </mc:Choice>
    <mc:Fallback xmlns="">
      <p:transition spd="slow" advTm="7903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E3DF41-D795-F331-4EFF-6D00AD2A5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ko-KR" sz="1800" dirty="0">
                <a:effectLst/>
                <a:ea typeface="G마켓 산스 Medium" panose="02000000000000000000" pitchFamily="50" charset="-127"/>
                <a:cs typeface="Times New Roman" panose="02020603050405020304" pitchFamily="18" charset="0"/>
              </a:rPr>
              <a:t>두 예제</a:t>
            </a:r>
            <a:r>
              <a:rPr lang="en-US" altLang="ko-KR" sz="1800" dirty="0">
                <a:effectLst/>
                <a:ea typeface="G마켓 산스 Medium" panose="02000000000000000000" pitchFamily="50" charset="-127"/>
                <a:cs typeface="Times New Roman" panose="02020603050405020304" pitchFamily="18" charset="0"/>
              </a:rPr>
              <a:t>: ANOVA </a:t>
            </a:r>
            <a:r>
              <a:rPr lang="en-US" altLang="ko-KR" sz="1800" dirty="0">
                <a:effectLst/>
                <a:latin typeface="G마켓 산스 Medium" panose="02000000000000000000" pitchFamily="50" charset="-127"/>
                <a:cs typeface="Times New Roman" panose="02020603050405020304" pitchFamily="18" charset="0"/>
              </a:rPr>
              <a:t>β </a:t>
            </a:r>
            <a:r>
              <a:rPr lang="ko-KR" altLang="ko-KR" sz="1800" dirty="0">
                <a:effectLst/>
                <a:ea typeface="G마켓 산스 Medium" panose="02000000000000000000" pitchFamily="50" charset="-127"/>
                <a:cs typeface="Times New Roman" panose="02020603050405020304" pitchFamily="18" charset="0"/>
              </a:rPr>
              <a:t>추정</a:t>
            </a:r>
            <a:r>
              <a:rPr lang="en-US" altLang="ko-KR" sz="1800" dirty="0">
                <a:effectLst/>
                <a:ea typeface="G마켓 산스 Medium" panose="02000000000000000000" pitchFamily="50" charset="-127"/>
                <a:cs typeface="Times New Roman" panose="02020603050405020304" pitchFamily="18" charset="0"/>
              </a:rPr>
              <a:t> (</a:t>
            </a:r>
            <a:r>
              <a:rPr lang="ko-KR" altLang="ko-KR" sz="1800" dirty="0">
                <a:effectLst/>
                <a:ea typeface="G마켓 산스 Medium" panose="02000000000000000000" pitchFamily="50" charset="-127"/>
                <a:cs typeface="Times New Roman" panose="02020603050405020304" pitchFamily="18" charset="0"/>
              </a:rPr>
              <a:t>행렬 계산</a:t>
            </a:r>
            <a:r>
              <a:rPr lang="en-US" altLang="ko-KR" sz="1800" dirty="0">
                <a:effectLst/>
                <a:ea typeface="G마켓 산스 Medium" panose="02000000000000000000" pitchFamily="50" charset="-127"/>
                <a:cs typeface="Times New Roman" panose="02020603050405020304" pitchFamily="18" charset="0"/>
              </a:rPr>
              <a:t>)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49BA7F-21E9-38F5-FFA6-66D7865BABF0}"/>
                  </a:ext>
                </a:extLst>
              </p:cNvPr>
              <p:cNvSpPr txBox="1"/>
              <p:nvPr/>
            </p:nvSpPr>
            <p:spPr>
              <a:xfrm>
                <a:off x="710849" y="883548"/>
                <a:ext cx="11218296" cy="66166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spcAft>
                    <a:spcPts val="100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sz="14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𝐗</m:t>
                        </m:r>
                      </m:e>
                      <m:sup>
                        <m:r>
                          <a:rPr lang="en-US" altLang="ko-KR" sz="1400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⊤</m:t>
                        </m:r>
                      </m:sup>
                    </m:sSup>
                    <m:r>
                      <a:rPr lang="en-US" altLang="ko-KR" sz="1400" b="1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𝐗</m:t>
                    </m:r>
                  </m:oMath>
                </a14:m>
                <a:r>
                  <a:rPr lang="en-US" altLang="ko-KR" sz="14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4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계산</a:t>
                </a: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</a:t>
                </a:r>
                <a:endParaRPr lang="ko-KR" altLang="ko-KR" sz="14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ko-KR" altLang="ko-KR" sz="1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1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US" altLang="ko-KR" sz="14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altLang="ko-KR" sz="1400" b="1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𝐗</m:t>
                      </m:r>
                      <m:r>
                        <a:rPr lang="en-US" altLang="ko-KR" sz="14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ko-KR" altLang="ko-KR" sz="1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sz="1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ko-KR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​</m:t>
                                    </m:r>
                                  </m:sup>
                                  <m:e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e>
                                </m:nary>
                              </m:e>
                              <m:e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ko-KR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​</m:t>
                                    </m:r>
                                  </m:sup>
                                  <m:e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</m:nary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ko-KR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e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ko-KR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​</m:t>
                                    </m:r>
                                  </m:sup>
                                  <m:e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</m:nary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ko-KR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ko-KR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​</m:t>
                                    </m:r>
                                  </m:sup>
                                  <m:e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</m:nary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ko-KR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e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ko-KR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​</m:t>
                                    </m:r>
                                  </m:sup>
                                  <m:e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</m:nary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ko-KR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ko-KR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​</m:t>
                                    </m:r>
                                  </m:sup>
                                  <m:e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</m:nary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ko-KR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ko-KR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​</m:t>
                                    </m:r>
                                  </m:sup>
                                  <m:e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</m:nary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ko-KR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14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ko-KR" altLang="ko-KR" sz="1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sz="1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14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ko-KR" altLang="ko-KR" sz="14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AA(0) </a:t>
                </a:r>
                <a:r>
                  <a:rPr lang="ko-KR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그룹</a:t>
                </a: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3</a:t>
                </a:r>
                <a:r>
                  <a:rPr lang="ko-KR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마리</a:t>
                </a: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AG(1) </a:t>
                </a:r>
                <a:r>
                  <a:rPr lang="ko-KR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그룹</a:t>
                </a: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3</a:t>
                </a:r>
                <a:r>
                  <a:rPr lang="ko-KR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마리</a:t>
                </a: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GG(2) </a:t>
                </a:r>
                <a:r>
                  <a:rPr lang="ko-KR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그룹</a:t>
                </a: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3</a:t>
                </a:r>
                <a:r>
                  <a:rPr lang="ko-KR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마리</a:t>
                </a:r>
              </a:p>
              <a:p>
                <a:pPr marL="342900" lvl="0" indent="-342900" algn="just">
                  <a:spcAft>
                    <a:spcPts val="100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𝐗</m:t>
                        </m:r>
                      </m:e>
                      <m:sup>
                        <m:r>
                          <a:rPr lang="en-US" altLang="ko-KR" sz="1400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⊤</m:t>
                        </m:r>
                      </m:sup>
                    </m:sSup>
                    <m:r>
                      <a:rPr lang="en-US" altLang="ko-KR" sz="1400" b="1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𝐘</m:t>
                    </m:r>
                  </m:oMath>
                </a14:m>
                <a:r>
                  <a:rPr lang="en-US" altLang="ko-KR" sz="14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4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계산</a:t>
                </a: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</a:t>
                </a:r>
                <a:endParaRPr lang="ko-KR" altLang="ko-KR" sz="14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ko-KR" altLang="ko-KR" sz="1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1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US" altLang="ko-KR" sz="14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altLang="ko-KR" sz="1400" b="1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𝐘</m:t>
                      </m:r>
                      <m:r>
                        <a:rPr lang="en-US" altLang="ko-KR" sz="14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ko-KR" altLang="ko-KR" sz="1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sz="1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22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23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26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28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30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32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39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38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40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28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30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32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39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38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40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14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ko-KR" altLang="ko-KR" sz="1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sz="1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279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90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117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14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ko-KR" altLang="ko-KR" sz="14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US" altLang="ko-KR" sz="14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역행렬</a:t>
                </a:r>
                <a:r>
                  <a:rPr lang="en-US" altLang="ko-KR" sz="14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4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𝐗</m:t>
                        </m:r>
                      </m:e>
                      <m:sup>
                        <m:r>
                          <a:rPr lang="en-US" altLang="ko-KR" sz="1400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⊤</m:t>
                        </m:r>
                      </m:sup>
                    </m:sSup>
                    <m:r>
                      <a:rPr lang="en-US" altLang="ko-KR" sz="1400" b="1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𝐗</m:t>
                    </m:r>
                    <m:sSup>
                      <m:sSupPr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400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ko-KR" sz="14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4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구하기</a:t>
                </a:r>
                <a:endParaRPr lang="ko-KR" altLang="ko-KR" sz="14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(</m:t>
                      </m:r>
                      <m:sSup>
                        <m:sSupPr>
                          <m:ctrlPr>
                            <a:rPr lang="ko-KR" altLang="ko-KR" sz="1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1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US" altLang="ko-KR" sz="14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altLang="ko-KR" sz="1400" b="1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𝐗</m:t>
                      </m:r>
                      <m:sSup>
                        <m:sSupPr>
                          <m:ctrlPr>
                            <a:rPr lang="ko-KR" altLang="ko-KR" sz="1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sz="14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ko-KR" sz="14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ko-KR" altLang="ko-KR" sz="1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ko-KR" altLang="ko-KR" sz="1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ko-KR" altLang="ko-KR" sz="14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9</m:t>
                                    </m:r>
                                  </m:e>
                                  <m:e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altLang="ko-KR" sz="14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ko-KR" sz="14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ko-KR" altLang="ko-KR" sz="1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sz="1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/</m:t>
                                </m:r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/</m:t>
                                </m:r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/</m:t>
                                </m:r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/</m:t>
                                </m:r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/</m:t>
                                </m:r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/</m:t>
                                </m:r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/</m:t>
                                </m:r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14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ko-KR" altLang="ko-KR" sz="14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spcAft>
                    <a:spcPts val="100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ko-KR" altLang="ko-KR" sz="1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1400" i="1">
                                <a:effectLst/>
                                <a:latin typeface="Cambria Math" panose="02040503050406030204" pitchFamily="18" charset="0"/>
                                <a:ea typeface="G마켓 산스 Medium" panose="02000000000000000000" pitchFamily="50" charset="-127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m:rPr>
                            <m:nor/>
                          </m:rPr>
                          <a:rPr lang="en-US" alt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ANOVA</m:t>
                        </m:r>
                      </m:sub>
                    </m:sSub>
                    <m:r>
                      <a:rPr lang="en-US" altLang="ko-KR" sz="14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=(</m:t>
                    </m:r>
                    <m:sSup>
                      <m:sSupPr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𝐗</m:t>
                        </m:r>
                      </m:e>
                      <m:sup>
                        <m:r>
                          <a:rPr lang="en-US" altLang="ko-KR" sz="1400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⊤</m:t>
                        </m:r>
                      </m:sup>
                    </m:sSup>
                    <m:r>
                      <a:rPr lang="en-US" altLang="ko-KR" sz="1400" b="1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𝐗</m:t>
                    </m:r>
                    <m:sSup>
                      <m:sSupPr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400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𝐗</m:t>
                        </m:r>
                      </m:e>
                      <m:sup>
                        <m:r>
                          <a:rPr lang="en-US" altLang="ko-KR" sz="1400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⊤</m:t>
                        </m:r>
                      </m:sup>
                    </m:sSup>
                    <m:r>
                      <a:rPr lang="en-US" altLang="ko-KR" sz="1400" b="1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𝐘</m:t>
                    </m:r>
                  </m:oMath>
                </a14:m>
                <a:endParaRPr lang="ko-KR" altLang="ko-KR" sz="14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ko-KR" sz="1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ko-KR" altLang="ko-KR" sz="1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400" b="1" i="1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𝛃</m:t>
                              </m:r>
                            </m:e>
                          </m:acc>
                        </m:e>
                        <m:sub>
                          <m:r>
                            <m:rPr>
                              <m:nor/>
                            </m:rPr>
                            <a:rPr lang="en-US" altLang="ko-KR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ANOVA</m:t>
                          </m:r>
                        </m:sub>
                      </m:sSub>
                      <m:r>
                        <a:rPr lang="en-US" altLang="ko-KR" sz="14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ko-KR" altLang="ko-KR" sz="1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sz="1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/</m:t>
                                </m:r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/</m:t>
                                </m:r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/</m:t>
                                </m:r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/</m:t>
                                </m:r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/</m:t>
                                </m:r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/</m:t>
                                </m:r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/</m:t>
                                </m:r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ko-KR" altLang="ko-KR" sz="1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sz="1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279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90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117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14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ko-KR" altLang="ko-KR" sz="1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sz="1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24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14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ko-KR" altLang="ko-KR" sz="14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14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sz="14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24</m:t>
                    </m:r>
                  </m:oMath>
                </a14:m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→ AA </a:t>
                </a:r>
                <a:r>
                  <a:rPr lang="en-US" altLang="ko-KR" sz="14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평균</a:t>
                </a: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= 24kg</a:t>
                </a:r>
                <a:endParaRPr lang="ko-KR" altLang="ko-KR" sz="14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4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sz="14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→ AG </a:t>
                </a:r>
                <a:r>
                  <a:rPr lang="en-US" altLang="ko-KR" sz="14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평균</a:t>
                </a: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= 24 + 6 = 30kg</a:t>
                </a:r>
                <a:endParaRPr lang="ko-KR" altLang="ko-KR" sz="14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14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sz="14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15</m:t>
                    </m:r>
                  </m:oMath>
                </a14:m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→ GG </a:t>
                </a:r>
                <a:r>
                  <a:rPr lang="en-US" altLang="ko-KR" sz="14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평균</a:t>
                </a: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= 24 + 15 = 39kg</a:t>
                </a:r>
                <a:endParaRPr lang="ko-KR" altLang="ko-KR" sz="14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49BA7F-21E9-38F5-FFA6-66D7865BA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49" y="883548"/>
                <a:ext cx="11218296" cy="6616620"/>
              </a:xfrm>
              <a:prstGeom prst="rect">
                <a:avLst/>
              </a:prstGeom>
              <a:blipFill>
                <a:blip r:embed="rId2"/>
                <a:stretch>
                  <a:fillRect l="-163" t="-461" b="-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615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0F4536-A376-C19B-2969-5FE70AB73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ko-KR" sz="1800" dirty="0">
                <a:effectLst/>
                <a:ea typeface="G마켓 산스 Medium" panose="02000000000000000000" pitchFamily="50" charset="-127"/>
                <a:cs typeface="Times New Roman" panose="02020603050405020304" pitchFamily="18" charset="0"/>
              </a:rPr>
              <a:t>두 예제</a:t>
            </a:r>
            <a:r>
              <a:rPr lang="en-US" altLang="ko-KR" sz="1800" dirty="0">
                <a:effectLst/>
                <a:ea typeface="G마켓 산스 Medium" panose="02000000000000000000" pitchFamily="50" charset="-127"/>
                <a:cs typeface="Times New Roman" panose="02020603050405020304" pitchFamily="18" charset="0"/>
              </a:rPr>
              <a:t>: </a:t>
            </a:r>
            <a:r>
              <a:rPr lang="ko-KR" altLang="ko-KR" sz="1800" dirty="0">
                <a:effectLst/>
                <a:ea typeface="G마켓 산스 Medium" panose="02000000000000000000" pitchFamily="50" charset="-127"/>
                <a:cs typeface="Times New Roman" panose="02020603050405020304" pitchFamily="18" charset="0"/>
              </a:rPr>
              <a:t>회귀분석</a:t>
            </a:r>
            <a:r>
              <a:rPr lang="en-US" altLang="ko-KR" sz="1800" dirty="0">
                <a:effectLst/>
                <a:ea typeface="G마켓 산스 Medium" panose="02000000000000000000" pitchFamily="50" charset="-127"/>
                <a:cs typeface="Times New Roman" panose="02020603050405020304" pitchFamily="18" charset="0"/>
              </a:rPr>
              <a:t>(Regression) </a:t>
            </a:r>
            <a:r>
              <a:rPr lang="ko-KR" altLang="ko-KR" sz="1800" dirty="0">
                <a:effectLst/>
                <a:ea typeface="G마켓 산스 Medium" panose="02000000000000000000" pitchFamily="50" charset="-127"/>
                <a:cs typeface="Times New Roman" panose="02020603050405020304" pitchFamily="18" charset="0"/>
              </a:rPr>
              <a:t>행렬식 구축</a:t>
            </a:r>
            <a:endParaRPr lang="ko-KR" altLang="en-US" sz="2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E63127-8441-49A7-8704-1B48BF0793C8}"/>
                  </a:ext>
                </a:extLst>
              </p:cNvPr>
              <p:cNvSpPr txBox="1"/>
              <p:nvPr/>
            </p:nvSpPr>
            <p:spPr>
              <a:xfrm>
                <a:off x="710849" y="845529"/>
                <a:ext cx="11864248" cy="67141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:r>
                  <a:rPr lang="ko-KR" altLang="ko-KR" sz="14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모델</a:t>
                </a: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Symbol" panose="05050102010706020507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altLang="ko-KR" sz="14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Symbol" panose="05050102010706020507" pitchFamily="18" charset="2"/>
                      </a:rPr>
                      <m:t>=</m:t>
                    </m:r>
                    <m:sSub>
                      <m:sSubPr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Symbol" panose="05050102010706020507" pitchFamily="18" charset="2"/>
                          </a:rPr>
                          <m:t>𝛽</m:t>
                        </m:r>
                      </m:e>
                      <m:sub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Symbol" panose="05050102010706020507" pitchFamily="18" charset="2"/>
                          </a:rPr>
                          <m:t>0</m:t>
                        </m:r>
                      </m:sub>
                    </m:sSub>
                    <m:r>
                      <a:rPr lang="en-US" altLang="ko-KR" sz="14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Symbol" panose="05050102010706020507" pitchFamily="18" charset="2"/>
                      </a:rPr>
                      <m:t>+</m:t>
                    </m:r>
                    <m:sSub>
                      <m:sSubPr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Symbol" panose="05050102010706020507" pitchFamily="18" charset="2"/>
                          </a:rPr>
                          <m:t>𝛽</m:t>
                        </m:r>
                      </m:e>
                      <m:sub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Symbol" panose="05050102010706020507" pitchFamily="18" charset="2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Symbol" panose="05050102010706020507" pitchFamily="18" charset="2"/>
                          </a:rPr>
                          <m:t>𝐺</m:t>
                        </m:r>
                      </m:e>
                      <m:sub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altLang="ko-KR" sz="14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Symbol" panose="05050102010706020507" pitchFamily="18" charset="2"/>
                      </a:rPr>
                      <m:t>+</m:t>
                    </m:r>
                    <m:sSub>
                      <m:sSubPr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Symbol" panose="05050102010706020507" pitchFamily="18" charset="2"/>
                          </a:rPr>
                          <m:t>𝜀</m:t>
                        </m:r>
                      </m:e>
                      <m:sub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Symbol" panose="05050102010706020507" pitchFamily="18" charset="2"/>
                          </a:rPr>
                          <m:t>𝑖</m:t>
                        </m:r>
                      </m:sub>
                    </m:sSub>
                  </m:oMath>
                </a14:m>
                <a:endParaRPr lang="ko-KR" altLang="ko-KR" sz="14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Symbol" panose="05050102010706020507" pitchFamily="18" charset="2"/>
                </a:endParaRPr>
              </a:p>
              <a:p>
                <a:pPr marL="342900" lvl="0" indent="-342900" algn="just"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:r>
                  <a:rPr lang="ko-KR" altLang="ko-KR" sz="14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디자인 행렬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ko-KR" sz="1400" b="1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Symbol" panose="05050102010706020507" pitchFamily="18" charset="2"/>
                          </a:rPr>
                          <m:t>𝐗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Symbol" panose="05050102010706020507" pitchFamily="18" charset="2"/>
                          </a:rPr>
                          <m:t>REG</m:t>
                        </m:r>
                      </m:sub>
                    </m:sSub>
                  </m:oMath>
                </a14:m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ko-KR" sz="14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Symbol" panose="05050102010706020507" pitchFamily="18" charset="2"/>
                      </a:rPr>
                      <m:t>9</m:t>
                    </m:r>
                    <m:r>
                      <a:rPr lang="en-US" altLang="ko-KR" sz="14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Symbol" panose="05050102010706020507" pitchFamily="18" charset="2"/>
                      </a:rPr>
                      <m:t>×</m:t>
                    </m:r>
                    <m:r>
                      <a:rPr lang="en-US" altLang="ko-KR" sz="14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Symbol" panose="05050102010706020507" pitchFamily="18" charset="2"/>
                      </a:rPr>
                      <m:t>2</m:t>
                    </m:r>
                  </m:oMath>
                </a14:m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):</a:t>
                </a:r>
                <a:endParaRPr lang="ko-KR" altLang="ko-KR" sz="14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Symbol" panose="05050102010706020507" pitchFamily="18" charset="2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ko-KR" sz="1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1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𝐗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ko-KR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REG</m:t>
                          </m:r>
                        </m:sub>
                      </m:sSub>
                      <m:r>
                        <a:rPr lang="en-US" altLang="ko-KR" sz="14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ko-KR" altLang="ko-KR" sz="1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sz="1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14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ko-KR" sz="14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 </m:t>
                      </m:r>
                      <m:sSub>
                        <m:sSubPr>
                          <m:ctrlPr>
                            <a:rPr lang="ko-KR" altLang="ko-KR" sz="1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1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𝛃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ko-KR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REG</m:t>
                          </m:r>
                        </m:sub>
                      </m:sSub>
                      <m:r>
                        <a:rPr lang="en-US" altLang="ko-KR" sz="14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ko-KR" altLang="ko-KR" sz="1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sz="1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ko-KR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ko-KR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ko-KR" sz="14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ko-KR" altLang="ko-KR" sz="14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:r>
                  <a:rPr lang="ko-KR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첫 열</a:t>
                </a: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= </a:t>
                </a:r>
                <a:r>
                  <a:rPr lang="ko-KR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모두</a:t>
                </a: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1 → </a:t>
                </a:r>
                <a:r>
                  <a:rPr lang="ko-KR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절편</a:t>
                </a: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 = AA </a:t>
                </a:r>
                <a:r>
                  <a:rPr lang="ko-KR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평균</a:t>
                </a: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</a:t>
                </a:r>
                <a:r>
                  <a:rPr lang="ko-KR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추정</a:t>
                </a: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endParaRPr lang="ko-KR" altLang="ko-KR" sz="14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:r>
                  <a:rPr lang="ko-KR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둘째 열</a:t>
                </a: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sz="14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∈{</m:t>
                    </m:r>
                    <m:r>
                      <a:rPr lang="en-US" altLang="ko-KR" sz="14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ko-KR" sz="14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ko-KR" sz="14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ko-KR" sz="14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ko-KR" sz="14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ko-KR" sz="14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→ </a:t>
                </a:r>
                <a:r>
                  <a:rPr lang="ko-KR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대립유전자 개수</a:t>
                </a:r>
              </a:p>
              <a:p>
                <a:pPr marL="342900" lvl="0" indent="-342900" algn="just"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r>
                      <a:rPr lang="en-US" altLang="ko-KR" sz="1400" b="1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Symbol" panose="05050102010706020507" pitchFamily="18" charset="2"/>
                      </a:rPr>
                      <m:t>𝐘</m:t>
                    </m:r>
                  </m:oMath>
                </a14:m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ko-KR" sz="14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Symbol" panose="05050102010706020507" pitchFamily="18" charset="2"/>
                      </a:rPr>
                      <m:t>9</m:t>
                    </m:r>
                    <m:r>
                      <a:rPr lang="en-US" altLang="ko-KR" sz="14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Symbol" panose="05050102010706020507" pitchFamily="18" charset="2"/>
                      </a:rPr>
                      <m:t>×</m:t>
                    </m:r>
                    <m:r>
                      <a:rPr lang="en-US" altLang="ko-KR" sz="14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Symbol" panose="05050102010706020507" pitchFamily="18" charset="2"/>
                      </a:rPr>
                      <m:t>1</m:t>
                    </m:r>
                  </m:oMath>
                </a14:m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)</a:t>
                </a:r>
                <a:r>
                  <a:rPr lang="ko-KR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는</a:t>
                </a: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 ANOVA </a:t>
                </a:r>
                <a:r>
                  <a:rPr lang="ko-KR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예제와 동일</a:t>
                </a:r>
              </a:p>
              <a:p>
                <a:pPr marL="342900" lvl="0" indent="-342900" algn="just"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Symbol" panose="05050102010706020507" pitchFamily="18" charset="2"/>
                          </a:rPr>
                          <m:t>𝐗</m:t>
                        </m:r>
                      </m:e>
                      <m:sup>
                        <m:r>
                          <a:rPr lang="en-US" altLang="ko-KR" sz="1400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Symbol" panose="05050102010706020507" pitchFamily="18" charset="2"/>
                          </a:rPr>
                          <m:t>⊤</m:t>
                        </m:r>
                      </m:sup>
                    </m:sSup>
                    <m:r>
                      <a:rPr lang="en-US" altLang="ko-KR" sz="1400" b="1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Symbol" panose="05050102010706020507" pitchFamily="18" charset="2"/>
                      </a:rPr>
                      <m:t>𝐗</m:t>
                    </m:r>
                  </m:oMath>
                </a14:m>
                <a:r>
                  <a:rPr lang="en-US" altLang="ko-KR" sz="14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 </a:t>
                </a:r>
                <a:r>
                  <a:rPr lang="en-US" altLang="ko-KR" sz="14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계산</a:t>
                </a: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:</a:t>
                </a:r>
                <a:endParaRPr lang="ko-KR" altLang="ko-KR" sz="14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Symbol" panose="05050102010706020507" pitchFamily="18" charset="2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ko-KR" altLang="ko-KR" sz="1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1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US" altLang="ko-KR" sz="14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altLang="ko-KR" sz="1400" b="1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𝐗</m:t>
                      </m:r>
                      <m:r>
                        <a:rPr lang="en-US" altLang="ko-KR" sz="14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ko-KR" altLang="ko-KR" sz="1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sz="1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ko-KR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​</m:t>
                                    </m:r>
                                  </m:sup>
                                  <m:e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e>
                                </m:nary>
                              </m:e>
                              <m:e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ko-KR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​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ko-KR" altLang="ko-KR" sz="1400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400" i="1">
                                            <a:effectLst/>
                                            <a:latin typeface="Cambria Math" panose="02040503050406030204" pitchFamily="18" charset="0"/>
                                            <a:ea typeface="G마켓 산스 Medium" panose="02000000000000000000" pitchFamily="50" charset="-127"/>
                                            <a:cs typeface="Times New Roman" panose="020206030504050203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altLang="ko-KR" sz="1400" i="1">
                                            <a:effectLst/>
                                            <a:latin typeface="Cambria Math" panose="02040503050406030204" pitchFamily="18" charset="0"/>
                                            <a:ea typeface="G마켓 산스 Medium" panose="02000000000000000000" pitchFamily="50" charset="-127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ko-KR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​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ko-KR" altLang="ko-KR" sz="1400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400" i="1">
                                            <a:effectLst/>
                                            <a:latin typeface="Cambria Math" panose="02040503050406030204" pitchFamily="18" charset="0"/>
                                            <a:ea typeface="G마켓 산스 Medium" panose="02000000000000000000" pitchFamily="50" charset="-127"/>
                                            <a:cs typeface="Times New Roman" panose="020206030504050203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altLang="ko-KR" sz="1400" i="1">
                                            <a:effectLst/>
                                            <a:latin typeface="Cambria Math" panose="02040503050406030204" pitchFamily="18" charset="0"/>
                                            <a:ea typeface="G마켓 산스 Medium" panose="02000000000000000000" pitchFamily="50" charset="-127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  <m:e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ko-KR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​</m:t>
                                    </m:r>
                                  </m:sup>
                                  <m:e>
                                    <m:sSubSup>
                                      <m:sSubSupPr>
                                        <m:ctrlPr>
                                          <a:rPr lang="ko-KR" altLang="ko-KR" sz="1400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ko-KR" sz="1400" i="1">
                                            <a:effectLst/>
                                            <a:latin typeface="Cambria Math" panose="02040503050406030204" pitchFamily="18" charset="0"/>
                                            <a:ea typeface="G마켓 산스 Medium" panose="02000000000000000000" pitchFamily="50" charset="-127"/>
                                            <a:cs typeface="Times New Roman" panose="020206030504050203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altLang="ko-KR" sz="1400" i="1">
                                            <a:effectLst/>
                                            <a:latin typeface="Cambria Math" panose="02040503050406030204" pitchFamily="18" charset="0"/>
                                            <a:ea typeface="G마켓 산스 Medium" panose="02000000000000000000" pitchFamily="50" charset="-127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altLang="ko-KR" sz="1400" i="1">
                                            <a:effectLst/>
                                            <a:latin typeface="Cambria Math" panose="02040503050406030204" pitchFamily="18" charset="0"/>
                                            <a:ea typeface="G마켓 산스 Medium" panose="02000000000000000000" pitchFamily="50" charset="-127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nary>
                              </m:e>
                            </m:mr>
                          </m:m>
                        </m:e>
                      </m:d>
                      <m:r>
                        <a:rPr lang="en-US" altLang="ko-KR" sz="14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ko-KR" altLang="ko-KR" sz="1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sz="1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)+(</m:t>
                                </m:r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)+(</m:t>
                                </m:r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)+(</m:t>
                                </m:r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)+(</m:t>
                                </m:r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ko-KR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ko-KR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ko-KR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)+(</m:t>
                                </m:r>
                                <m:sSup>
                                  <m:sSupPr>
                                    <m:ctrlPr>
                                      <a:rPr lang="ko-KR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ko-KR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ko-KR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)+(</m:t>
                                </m:r>
                                <m:sSup>
                                  <m:sSupPr>
                                    <m:ctrlPr>
                                      <a:rPr lang="ko-KR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ko-KR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ko-KR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14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ko-KR" altLang="ko-KR" sz="1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sz="1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14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ko-KR" altLang="ko-KR" sz="14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Symbol" panose="05050102010706020507" pitchFamily="18" charset="2"/>
                          </a:rPr>
                          <m:t>𝐗</m:t>
                        </m:r>
                      </m:e>
                      <m:sup>
                        <m:r>
                          <a:rPr lang="en-US" altLang="ko-KR" sz="1400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Symbol" panose="05050102010706020507" pitchFamily="18" charset="2"/>
                          </a:rPr>
                          <m:t>⊤</m:t>
                        </m:r>
                      </m:sup>
                    </m:sSup>
                    <m:r>
                      <a:rPr lang="en-US" altLang="ko-KR" sz="1400" b="1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Symbol" panose="05050102010706020507" pitchFamily="18" charset="2"/>
                      </a:rPr>
                      <m:t>𝐘</m:t>
                    </m:r>
                  </m:oMath>
                </a14:m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:</a:t>
                </a:r>
                <a:endParaRPr lang="ko-KR" altLang="ko-KR" sz="14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Symbol" panose="05050102010706020507" pitchFamily="18" charset="2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ko-KR" altLang="ko-KR" sz="1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1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US" altLang="ko-KR" sz="14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altLang="ko-KR" sz="1400" b="1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𝐘</m:t>
                      </m:r>
                      <m:r>
                        <a:rPr lang="en-US" altLang="ko-KR" sz="14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ko-KR" altLang="ko-KR" sz="1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sz="1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ko-KR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​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ko-KR" altLang="ko-KR" sz="1400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400" i="1">
                                            <a:effectLst/>
                                            <a:latin typeface="Cambria Math" panose="02040503050406030204" pitchFamily="18" charset="0"/>
                                            <a:ea typeface="G마켓 산스 Medium" panose="02000000000000000000" pitchFamily="50" charset="-127"/>
                                            <a:cs typeface="Times New Roman" panose="020206030504050203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ko-KR" sz="1400" i="1">
                                            <a:effectLst/>
                                            <a:latin typeface="Cambria Math" panose="02040503050406030204" pitchFamily="18" charset="0"/>
                                            <a:ea typeface="G마켓 산스 Medium" panose="02000000000000000000" pitchFamily="50" charset="-127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ko-KR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​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ko-KR" altLang="ko-KR" sz="1400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400" i="1">
                                            <a:effectLst/>
                                            <a:latin typeface="Cambria Math" panose="02040503050406030204" pitchFamily="18" charset="0"/>
                                            <a:ea typeface="G마켓 산스 Medium" panose="02000000000000000000" pitchFamily="50" charset="-127"/>
                                            <a:cs typeface="Times New Roman" panose="020206030504050203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altLang="ko-KR" sz="1400" i="1">
                                            <a:effectLst/>
                                            <a:latin typeface="Cambria Math" panose="02040503050406030204" pitchFamily="18" charset="0"/>
                                            <a:ea typeface="G마켓 산스 Medium" panose="02000000000000000000" pitchFamily="50" charset="-127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sSub>
                                  <m:sSubPr>
                                    <m:ctrlPr>
                                      <a:rPr lang="ko-KR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ko-KR" sz="14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ko-KR" altLang="ko-KR" sz="1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sz="1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279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⋅(</m:t>
                                </m:r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22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23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26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)+</m:t>
                                </m:r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⋅(</m:t>
                                </m:r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28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30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32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)+</m:t>
                                </m:r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⋅(</m:t>
                                </m:r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39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38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40</m:t>
                                </m:r>
                                <m:r>
                                  <a:rPr lang="en-US" altLang="ko-KR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14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ko-KR" altLang="ko-KR" sz="1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sz="1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279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324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14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ko-KR" altLang="ko-KR" sz="14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E63127-8441-49A7-8704-1B48BF079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49" y="845529"/>
                <a:ext cx="11864248" cy="6714146"/>
              </a:xfrm>
              <a:prstGeom prst="rect">
                <a:avLst/>
              </a:prstGeom>
              <a:blipFill>
                <a:blip r:embed="rId2"/>
                <a:stretch>
                  <a:fillRect l="-154" t="-54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30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83BFD-764D-F4CF-F4DF-E85F3A6FE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35FDAB-F267-47F8-3E03-48E85A7C4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ko-KR" sz="1800" dirty="0">
                <a:effectLst/>
                <a:ea typeface="G마켓 산스 Medium" panose="02000000000000000000" pitchFamily="50" charset="-127"/>
                <a:cs typeface="Times New Roman" panose="02020603050405020304" pitchFamily="18" charset="0"/>
              </a:rPr>
              <a:t>두 예제</a:t>
            </a:r>
            <a:r>
              <a:rPr lang="en-US" altLang="ko-KR" sz="1800" dirty="0">
                <a:effectLst/>
                <a:ea typeface="G마켓 산스 Medium" panose="02000000000000000000" pitchFamily="50" charset="-127"/>
                <a:cs typeface="Times New Roman" panose="02020603050405020304" pitchFamily="18" charset="0"/>
              </a:rPr>
              <a:t>: </a:t>
            </a:r>
            <a:r>
              <a:rPr lang="ko-KR" altLang="ko-KR" sz="1800" dirty="0">
                <a:effectLst/>
                <a:ea typeface="G마켓 산스 Medium" panose="02000000000000000000" pitchFamily="50" charset="-127"/>
                <a:cs typeface="Times New Roman" panose="02020603050405020304" pitchFamily="18" charset="0"/>
              </a:rPr>
              <a:t>회귀분석 </a:t>
            </a:r>
            <a:r>
              <a:rPr lang="en-US" altLang="ko-KR" sz="1800" dirty="0">
                <a:effectLst/>
                <a:latin typeface="G마켓 산스 Medium" panose="02000000000000000000" pitchFamily="50" charset="-127"/>
                <a:cs typeface="Times New Roman" panose="02020603050405020304" pitchFamily="18" charset="0"/>
              </a:rPr>
              <a:t>β </a:t>
            </a:r>
            <a:r>
              <a:rPr lang="ko-KR" altLang="ko-KR" sz="1800" dirty="0">
                <a:effectLst/>
                <a:ea typeface="G마켓 산스 Medium" panose="02000000000000000000" pitchFamily="50" charset="-127"/>
                <a:cs typeface="Times New Roman" panose="02020603050405020304" pitchFamily="18" charset="0"/>
              </a:rPr>
              <a:t>추정</a:t>
            </a:r>
            <a:r>
              <a:rPr lang="en-US" altLang="ko-KR" sz="1800" dirty="0">
                <a:effectLst/>
                <a:ea typeface="G마켓 산스 Medium" panose="02000000000000000000" pitchFamily="50" charset="-127"/>
                <a:cs typeface="Times New Roman" panose="02020603050405020304" pitchFamily="18" charset="0"/>
              </a:rPr>
              <a:t> (</a:t>
            </a:r>
            <a:r>
              <a:rPr lang="ko-KR" altLang="ko-KR" sz="1800" dirty="0">
                <a:effectLst/>
                <a:ea typeface="G마켓 산스 Medium" panose="02000000000000000000" pitchFamily="50" charset="-127"/>
                <a:cs typeface="Times New Roman" panose="02020603050405020304" pitchFamily="18" charset="0"/>
              </a:rPr>
              <a:t>행렬 계산</a:t>
            </a:r>
            <a:r>
              <a:rPr lang="en-US" altLang="ko-KR" sz="1800" dirty="0">
                <a:effectLst/>
                <a:ea typeface="G마켓 산스 Medium" panose="02000000000000000000" pitchFamily="50" charset="-127"/>
                <a:cs typeface="Times New Roman" panose="02020603050405020304" pitchFamily="18" charset="0"/>
              </a:rPr>
              <a:t>)</a:t>
            </a:r>
            <a:endParaRPr lang="ko-KR" altLang="en-US" sz="2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C95459-17C3-2C7F-B8A1-BBFD3B67E5A6}"/>
                  </a:ext>
                </a:extLst>
              </p:cNvPr>
              <p:cNvSpPr txBox="1"/>
              <p:nvPr/>
            </p:nvSpPr>
            <p:spPr>
              <a:xfrm>
                <a:off x="825208" y="1121204"/>
                <a:ext cx="11691166" cy="6080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US" altLang="ko-KR" sz="14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역행렬</a:t>
                </a:r>
                <a:r>
                  <a:rPr lang="en-US" altLang="ko-KR" sz="14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4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𝐗</m:t>
                        </m:r>
                      </m:e>
                      <m:sup>
                        <m:r>
                          <a:rPr lang="en-US" altLang="ko-KR" sz="1400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⊤</m:t>
                        </m:r>
                      </m:sup>
                    </m:sSup>
                    <m:r>
                      <a:rPr lang="en-US" altLang="ko-KR" sz="1400" b="1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𝐗</m:t>
                    </m:r>
                    <m:sSup>
                      <m:sSupPr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400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ko-KR" sz="14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4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구하기</a:t>
                </a:r>
                <a:endParaRPr lang="ko-KR" altLang="ko-KR" sz="14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900"/>
                  </a:spcBef>
                  <a:spcAft>
                    <a:spcPts val="9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(</m:t>
                      </m:r>
                      <m:sSup>
                        <m:sSupPr>
                          <m:ctrlPr>
                            <a:rPr lang="ko-KR" altLang="ko-KR" sz="1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1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US" altLang="ko-KR" sz="14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altLang="ko-KR" sz="1400" b="1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𝐗</m:t>
                      </m:r>
                      <m:sSup>
                        <m:sSupPr>
                          <m:ctrlPr>
                            <a:rPr lang="ko-KR" altLang="ko-KR" sz="1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sz="14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ko-KR" sz="14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ko-KR" altLang="ko-KR" sz="1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ko-KR" altLang="ko-KR" sz="1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ko-KR" altLang="ko-KR" sz="14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9</m:t>
                                    </m:r>
                                  </m:e>
                                  <m:e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9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9</m:t>
                                    </m:r>
                                  </m:e>
                                  <m:e>
                                    <m:r>
                                      <a:rPr lang="en-US" altLang="ko-KR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15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altLang="ko-KR" sz="14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ko-KR" sz="14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ko-KR" altLang="ko-KR" sz="1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4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ko-KR" sz="14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9</m:t>
                          </m:r>
                          <m:r>
                            <a:rPr lang="en-US" altLang="ko-KR" sz="14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⋅</m:t>
                          </m:r>
                          <m:r>
                            <a:rPr lang="en-US" altLang="ko-KR" sz="14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15−9</m:t>
                          </m:r>
                          <m:r>
                            <a:rPr lang="en-US" altLang="ko-KR" sz="14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⋅</m:t>
                          </m:r>
                          <m:r>
                            <a:rPr lang="en-US" altLang="ko-KR" sz="14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9</m:t>
                          </m:r>
                          <m:r>
                            <a:rPr lang="en-US" altLang="ko-KR" sz="14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d>
                        <m:dPr>
                          <m:ctrlPr>
                            <a:rPr lang="ko-KR" altLang="ko-KR" sz="1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sz="1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−9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−9</m:t>
                                </m:r>
                              </m:e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14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ko-KR" altLang="ko-KR" sz="1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4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54</m:t>
                          </m:r>
                        </m:den>
                      </m:f>
                      <m:d>
                        <m:dPr>
                          <m:ctrlPr>
                            <a:rPr lang="ko-KR" altLang="ko-KR" sz="1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sz="1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−9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−9</m:t>
                                </m:r>
                              </m:e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14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ko-KR" altLang="ko-KR" sz="14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100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ko-KR" altLang="ko-KR" sz="1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1400" b="1" i="1">
                                <a:effectLst/>
                                <a:latin typeface="Cambria Math" panose="02040503050406030204" pitchFamily="18" charset="0"/>
                                <a:ea typeface="G마켓 산스 Medium" panose="02000000000000000000" pitchFamily="50" charset="-127"/>
                                <a:cs typeface="Times New Roman" panose="02020603050405020304" pitchFamily="18" charset="0"/>
                              </a:rPr>
                              <m:t>𝛃</m:t>
                            </m:r>
                          </m:e>
                        </m:acc>
                      </m:e>
                      <m:sub>
                        <m:r>
                          <m:rPr>
                            <m:nor/>
                          </m:rPr>
                          <a:rPr lang="en-US" alt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REG</m:t>
                        </m:r>
                      </m:sub>
                    </m:sSub>
                    <m:r>
                      <a:rPr lang="en-US" altLang="ko-KR" sz="14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=(</m:t>
                    </m:r>
                    <m:sSup>
                      <m:sSupPr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𝐗</m:t>
                        </m:r>
                      </m:e>
                      <m:sup>
                        <m:r>
                          <a:rPr lang="en-US" altLang="ko-KR" sz="1400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⊤</m:t>
                        </m:r>
                      </m:sup>
                    </m:sSup>
                    <m:r>
                      <a:rPr lang="en-US" altLang="ko-KR" sz="1400" b="1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𝐗</m:t>
                    </m:r>
                    <m:sSup>
                      <m:sSupPr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400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𝐗</m:t>
                        </m:r>
                      </m:e>
                      <m:sup>
                        <m:r>
                          <a:rPr lang="en-US" altLang="ko-KR" sz="1400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⊤</m:t>
                        </m:r>
                      </m:sup>
                    </m:sSup>
                    <m:r>
                      <a:rPr lang="en-US" altLang="ko-KR" sz="1400" b="1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𝐘</m:t>
                    </m:r>
                  </m:oMath>
                </a14:m>
                <a:endParaRPr lang="ko-KR" altLang="ko-KR" sz="14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900"/>
                  </a:spcBef>
                  <a:spcAft>
                    <a:spcPts val="9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ko-KR" sz="1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ko-KR" altLang="ko-KR" sz="1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400" b="1" i="1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𝛃</m:t>
                              </m:r>
                            </m:e>
                          </m:acc>
                        </m:e>
                        <m:sub>
                          <m:r>
                            <m:rPr>
                              <m:nor/>
                            </m:rPr>
                            <a:rPr lang="en-US" altLang="ko-KR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REG</m:t>
                          </m:r>
                        </m:sub>
                      </m:sSub>
                      <m:r>
                        <a:rPr lang="en-US" altLang="ko-KR" sz="14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ko-KR" altLang="ko-KR" sz="1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4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54</m:t>
                          </m:r>
                        </m:den>
                      </m:f>
                      <m:d>
                        <m:dPr>
                          <m:ctrlPr>
                            <a:rPr lang="ko-KR" altLang="ko-KR" sz="1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sz="1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−9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−9</m:t>
                                </m:r>
                              </m:e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ko-KR" altLang="ko-KR" sz="1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sz="1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279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324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14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ko-KR" altLang="ko-KR" sz="1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sz="1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23.5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7.5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14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ko-KR" altLang="ko-KR" sz="14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lnSpc>
                    <a:spcPct val="150000"/>
                  </a:lnSpc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14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sz="14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23.5</m:t>
                    </m:r>
                  </m:oMath>
                </a14:m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→ AA </a:t>
                </a:r>
                <a:r>
                  <a:rPr lang="ko-KR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그룹 평균</a:t>
                </a: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</a:t>
                </a:r>
                <a:r>
                  <a:rPr lang="ko-KR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추정</a:t>
                </a: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endParaRPr lang="ko-KR" altLang="ko-KR" sz="14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lnSpc>
                    <a:spcPct val="150000"/>
                  </a:lnSpc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4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sz="14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7.5</m:t>
                    </m:r>
                  </m:oMath>
                </a14:m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→ </a:t>
                </a:r>
                <a:r>
                  <a:rPr lang="ko-KR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대립유전자 하나당 평균</a:t>
                </a: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7.5kg </a:t>
                </a:r>
                <a:r>
                  <a:rPr lang="ko-KR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증가</a:t>
                </a: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US" altLang="ko-KR" sz="14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회귀</a:t>
                </a:r>
                <a:r>
                  <a:rPr lang="en-US" altLang="ko-KR" sz="14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4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예측</a:t>
                </a:r>
                <a:endParaRPr lang="ko-KR" altLang="ko-KR" sz="14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lnSpc>
                    <a:spcPct val="150000"/>
                  </a:lnSpc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AG(1) </a:t>
                </a:r>
                <a:r>
                  <a:rPr lang="en-US" altLang="ko-KR" sz="14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예측</a:t>
                </a: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23.5</m:t>
                    </m:r>
                    <m:r>
                      <a:rPr lang="en-US" altLang="ko-KR" sz="14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ko-KR" sz="14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7.5</m:t>
                    </m:r>
                    <m:r>
                      <a:rPr lang="en-US" altLang="ko-KR" sz="14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ko-KR" sz="14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ko-KR" sz="14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sz="14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31.0</m:t>
                    </m:r>
                  </m:oMath>
                </a14:m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kg</a:t>
                </a:r>
                <a:endParaRPr lang="ko-KR" altLang="ko-KR" sz="14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lnSpc>
                    <a:spcPct val="150000"/>
                  </a:lnSpc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GG(2) </a:t>
                </a:r>
                <a:r>
                  <a:rPr lang="en-US" altLang="ko-KR" sz="14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예측</a:t>
                </a: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23.5</m:t>
                    </m:r>
                    <m:r>
                      <a:rPr lang="en-US" altLang="ko-KR" sz="14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ko-KR" sz="14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7.5</m:t>
                    </m:r>
                    <m:r>
                      <a:rPr lang="en-US" altLang="ko-KR" sz="14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ko-KR" sz="14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ko-KR" sz="14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sz="14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38.5</m:t>
                    </m:r>
                  </m:oMath>
                </a14:m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kg</a:t>
                </a:r>
                <a:endParaRPr lang="ko-KR" altLang="ko-KR" sz="14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US" altLang="ko-KR" sz="14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ANOVA vs </a:t>
                </a:r>
                <a:r>
                  <a:rPr lang="ko-KR" altLang="ko-KR" sz="14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회귀 비교 결과 일치 확인</a:t>
                </a:r>
                <a:endParaRPr lang="ko-KR" altLang="ko-KR" sz="14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lnSpc>
                    <a:spcPct val="150000"/>
                  </a:lnSpc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ANOVA </a:t>
                </a:r>
                <a:r>
                  <a:rPr lang="ko-KR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모델에서</a:t>
                </a: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AG=30kg, GG=39kg → </a:t>
                </a:r>
                <a:r>
                  <a:rPr lang="ko-KR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회귀 </a:t>
                </a:r>
                <a:r>
                  <a:rPr lang="ko-KR" altLang="ko-KR" sz="14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예측값</a:t>
                </a: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(31, 38.5)</a:t>
                </a:r>
                <a:r>
                  <a:rPr lang="ko-KR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과 거의 유사</a:t>
                </a:r>
              </a:p>
              <a:p>
                <a:pPr marL="742950" lvl="1" indent="-285750" algn="just">
                  <a:lnSpc>
                    <a:spcPct val="150000"/>
                  </a:lnSpc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:r>
                  <a:rPr lang="ko-KR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실제 표본 평균</a:t>
                </a: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(AG: 30·30·32 </a:t>
                </a:r>
                <a:r>
                  <a:rPr lang="ko-KR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평균</a:t>
                </a: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=30kg, GG: 39·38·40 </a:t>
                </a:r>
                <a:r>
                  <a:rPr lang="ko-KR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평균</a:t>
                </a: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=39kg)</a:t>
                </a:r>
                <a:r>
                  <a:rPr lang="ko-KR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과 오차는 미세함</a:t>
                </a:r>
              </a:p>
              <a:p>
                <a:pPr marL="742950" lvl="1" indent="-285750" algn="just">
                  <a:lnSpc>
                    <a:spcPct val="150000"/>
                  </a:lnSpc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:r>
                  <a:rPr lang="ko-KR" altLang="ko-KR" sz="14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결론</a:t>
                </a: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</a:t>
                </a:r>
                <a:r>
                  <a:rPr lang="ko-KR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디자인 행렬만 다를 뿐</a:t>
                </a: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</a:t>
                </a:r>
                <a:r>
                  <a:rPr lang="ko-KR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같은 데이터를 기반으로 </a:t>
                </a: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β</a:t>
                </a:r>
                <a:r>
                  <a:rPr lang="ko-KR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를 추정</a:t>
                </a: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→ </a:t>
                </a:r>
                <a:r>
                  <a:rPr lang="ko-KR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매우 유사한 결과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C95459-17C3-2C7F-B8A1-BBFD3B67E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208" y="1121204"/>
                <a:ext cx="11691166" cy="6080126"/>
              </a:xfrm>
              <a:prstGeom prst="rect">
                <a:avLst/>
              </a:prstGeom>
              <a:blipFill>
                <a:blip r:embed="rId2"/>
                <a:stretch>
                  <a:fillRect l="-104" b="-1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370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3AABF-92AF-C135-C3F7-AAA7AA1C2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D0B8AD-AFEC-6B43-F15F-82291F0E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1800" dirty="0">
                <a:effectLst/>
                <a:latin typeface="G마켓 산스 Medium" panose="02000000000000000000" pitchFamily="50" charset="-127"/>
                <a:cs typeface="Times New Roman" panose="02020603050405020304" pitchFamily="18" charset="0"/>
              </a:rPr>
              <a:t>ANOVA vs Regression </a:t>
            </a:r>
            <a:r>
              <a:rPr lang="en-US" altLang="ko-KR" sz="1800" dirty="0" err="1">
                <a:effectLst/>
                <a:latin typeface="G마켓 산스 Medium" panose="02000000000000000000" pitchFamily="50" charset="-127"/>
                <a:cs typeface="Times New Roman" panose="02020603050405020304" pitchFamily="18" charset="0"/>
              </a:rPr>
              <a:t>비교</a:t>
            </a:r>
            <a:r>
              <a:rPr lang="en-US" altLang="ko-KR" sz="1800" dirty="0">
                <a:effectLst/>
                <a:latin typeface="G마켓 산스 Medium" panose="02000000000000000000" pitchFamily="50" charset="-127"/>
                <a:cs typeface="Times New Roman" panose="02020603050405020304" pitchFamily="18" charset="0"/>
              </a:rPr>
              <a:t> 표</a:t>
            </a:r>
            <a:endParaRPr lang="ko-KR" altLang="en-US" sz="2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표 2">
                <a:extLst>
                  <a:ext uri="{FF2B5EF4-FFF2-40B4-BE49-F238E27FC236}">
                    <a16:creationId xmlns:a16="http://schemas.microsoft.com/office/drawing/2014/main" id="{737616D5-DF4E-7FF0-9E49-2132A2835D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7126990"/>
                  </p:ext>
                </p:extLst>
              </p:nvPr>
            </p:nvGraphicFramePr>
            <p:xfrm>
              <a:off x="710730" y="1550828"/>
              <a:ext cx="11981813" cy="4480855"/>
            </p:xfrm>
            <a:graphic>
              <a:graphicData uri="http://schemas.openxmlformats.org/drawingml/2006/table">
                <a:tbl>
                  <a:tblPr firstRow="1" bandRow="1" bandCol="1"/>
                  <a:tblGrid>
                    <a:gridCol w="2158305">
                      <a:extLst>
                        <a:ext uri="{9D8B030D-6E8A-4147-A177-3AD203B41FA5}">
                          <a16:colId xmlns:a16="http://schemas.microsoft.com/office/drawing/2014/main" val="2456478713"/>
                        </a:ext>
                      </a:extLst>
                    </a:gridCol>
                    <a:gridCol w="4882393">
                      <a:extLst>
                        <a:ext uri="{9D8B030D-6E8A-4147-A177-3AD203B41FA5}">
                          <a16:colId xmlns:a16="http://schemas.microsoft.com/office/drawing/2014/main" val="925439698"/>
                        </a:ext>
                      </a:extLst>
                    </a:gridCol>
                    <a:gridCol w="4941115">
                      <a:extLst>
                        <a:ext uri="{9D8B030D-6E8A-4147-A177-3AD203B41FA5}">
                          <a16:colId xmlns:a16="http://schemas.microsoft.com/office/drawing/2014/main" val="2752692208"/>
                        </a:ext>
                      </a:extLst>
                    </a:gridCol>
                  </a:tblGrid>
                  <a:tr h="397317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600" dirty="0" err="1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구분</a:t>
                          </a:r>
                          <a:endParaRPr lang="ko-KR" sz="1600" dirty="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6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ANOVA (</a:t>
                          </a:r>
                          <a:r>
                            <a:rPr lang="ko-KR" sz="16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범주형 처리</a:t>
                          </a:r>
                          <a:r>
                            <a:rPr lang="en-US" sz="16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ko-KR" sz="1600" dirty="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Regression (연속형 처리)</a:t>
                          </a:r>
                          <a:endParaRPr lang="ko-KR" sz="16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50221304"/>
                      </a:ext>
                    </a:extLst>
                  </a:tr>
                  <a:tr h="4525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 b="1" dirty="0" err="1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모델</a:t>
                          </a:r>
                          <a:r>
                            <a:rPr lang="en-US" sz="1400" b="1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 식</a:t>
                          </a:r>
                          <a:endParaRPr lang="ko-KR" sz="1400" dirty="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ko-KR" sz="14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ko-KR" sz="14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ko-KR" sz="14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ko-KR" sz="14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)+</m:t>
                                </m:r>
                                <m:sSub>
                                  <m:sSubPr>
                                    <m:ctrlPr>
                                      <a:rPr lang="ko-KR" sz="14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ko-KR" sz="14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)+</m:t>
                                </m:r>
                                <m:sSub>
                                  <m:sSubPr>
                                    <m:ctrlPr>
                                      <a:rPr lang="ko-KR" sz="14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sz="1400" dirty="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ko-KR" sz="14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ko-KR" sz="14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ko-KR" sz="14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ko-KR" sz="14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ko-KR" sz="14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92831913"/>
                      </a:ext>
                    </a:extLst>
                  </a:tr>
                  <a:tr h="4525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 b="1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디자인 행렬 차원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ko-KR" sz="1400" dirty="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13068888"/>
                      </a:ext>
                    </a:extLst>
                  </a:tr>
                  <a:tr h="397317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 b="1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추정 파라미터 수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3개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ko-KR" sz="14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G마켓 산스 Medium" panose="02000000000000000000" pitchFamily="50" charset="-127"/>
                                      <a:cs typeface="Times New Roman" panose="020206030504050203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G마켓 산스 Medium" panose="02000000000000000000" pitchFamily="50" charset="-127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ko-KR" sz="14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G마켓 산스 Medium" panose="02000000000000000000" pitchFamily="50" charset="-127"/>
                                      <a:cs typeface="Times New Roman" panose="020206030504050203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G마켓 산스 Medium" panose="02000000000000000000" pitchFamily="50" charset="-127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ko-KR" sz="14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G마켓 산스 Medium" panose="02000000000000000000" pitchFamily="50" charset="-127"/>
                                      <a:cs typeface="Times New Roman" panose="020206030504050203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G마켓 산스 Medium" panose="02000000000000000000" pitchFamily="50" charset="-127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ko-KR" sz="1400" dirty="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2개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ko-KR" sz="14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G마켓 산스 Medium" panose="02000000000000000000" pitchFamily="50" charset="-127"/>
                                      <a:cs typeface="Times New Roman" panose="020206030504050203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G마켓 산스 Medium" panose="02000000000000000000" pitchFamily="50" charset="-127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ko-KR" sz="14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G마켓 산스 Medium" panose="02000000000000000000" pitchFamily="50" charset="-127"/>
                                      <a:cs typeface="Times New Roman" panose="020206030504050203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G마켓 산스 Medium" panose="02000000000000000000" pitchFamily="50" charset="-127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91238932"/>
                      </a:ext>
                    </a:extLst>
                  </a:tr>
                  <a:tr h="397317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 b="1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가정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ko-KR" sz="14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범주형 그룹</a:t>
                          </a:r>
                          <a:r>
                            <a:rPr lang="en-US" sz="14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(AA, AG, GG) </a:t>
                          </a:r>
                          <a:r>
                            <a:rPr lang="ko-KR" sz="14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간 평균 차이 검정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ko-KR" sz="1400" dirty="0" err="1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상가적</a:t>
                          </a:r>
                          <a:r>
                            <a:rPr lang="en-US" sz="14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(additive) </a:t>
                          </a:r>
                          <a:r>
                            <a:rPr lang="ko-KR" sz="14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모형</a:t>
                          </a:r>
                          <a:r>
                            <a:rPr lang="en-US" sz="14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: allele 1</a:t>
                          </a:r>
                          <a:r>
                            <a:rPr lang="ko-KR" sz="14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개당 선형적 기여 가정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48321221"/>
                      </a:ext>
                    </a:extLst>
                  </a:tr>
                  <a:tr h="794635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 b="1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우성효과 포착 여부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O </a:t>
                          </a:r>
                        </a:p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(AG </a:t>
                          </a:r>
                          <a:r>
                            <a:rPr lang="ko-KR" sz="14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평균이 반드시 중간이 아</a:t>
                          </a:r>
                          <a:r>
                            <a:rPr lang="ko-KR" altLang="en-US" sz="14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니어도 </a:t>
                          </a:r>
                          <a:r>
                            <a:rPr lang="ko-KR" sz="14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검정 가능</a:t>
                          </a:r>
                          <a:r>
                            <a:rPr lang="en-US" sz="14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ko-KR" sz="1400" dirty="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X </a:t>
                          </a:r>
                        </a:p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ko-KR" sz="14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오직 선형효과만 추정</a:t>
                          </a:r>
                          <a:r>
                            <a:rPr lang="en-US" sz="14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; d=0 </a:t>
                          </a:r>
                          <a:r>
                            <a:rPr lang="ko-KR" sz="14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가정</a:t>
                          </a:r>
                          <a:r>
                            <a:rPr lang="en-US" sz="14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ko-KR" sz="1400" dirty="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6008590"/>
                      </a:ext>
                    </a:extLst>
                  </a:tr>
                  <a:tr h="794635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 b="1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검정력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ko-KR" sz="14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우성효과 포함</a:t>
                          </a:r>
                          <a:r>
                            <a:rPr lang="en-US" sz="14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ko-KR" sz="14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그룹 간 전체 평균 차이 검정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ko-KR" sz="1400" dirty="0" err="1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상가적</a:t>
                          </a:r>
                          <a:r>
                            <a:rPr lang="ko-KR" sz="14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 효과에 최적화</a:t>
                          </a:r>
                          <a:r>
                            <a:rPr lang="en-US" sz="14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ko-KR" sz="14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단일 파라미터 검정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17798346"/>
                      </a:ext>
                    </a:extLst>
                  </a:tr>
                  <a:tr h="397317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 b="1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확장성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ko-KR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범주형 요인 복수 추가 용이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ko-KR" sz="1400" dirty="0" err="1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다변량</a:t>
                          </a:r>
                          <a:r>
                            <a:rPr lang="ko-KR" sz="14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 연속형 예측변수 복합 모형 확장 용이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7651630"/>
                      </a:ext>
                    </a:extLst>
                  </a:tr>
                  <a:tr h="397317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 b="1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β 해석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ko-KR" sz="14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G마켓 산스 Medium" panose="02000000000000000000" pitchFamily="50" charset="-127"/>
                                      <a:cs typeface="Times New Roman" panose="020206030504050203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G마켓 산스 Medium" panose="02000000000000000000" pitchFamily="50" charset="-127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: AG vs AA </a:t>
                          </a:r>
                          <a:r>
                            <a:rPr lang="ko-KR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평균차이</a:t>
                          </a: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;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ko-KR" sz="14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G마켓 산스 Medium" panose="02000000000000000000" pitchFamily="50" charset="-127"/>
                                      <a:cs typeface="Times New Roman" panose="020206030504050203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G마켓 산스 Medium" panose="02000000000000000000" pitchFamily="50" charset="-127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: GG vs AA </a:t>
                          </a:r>
                          <a:r>
                            <a:rPr lang="ko-KR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평균차이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ko-KR" sz="14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G마켓 산스 Medium" panose="02000000000000000000" pitchFamily="50" charset="-127"/>
                                      <a:cs typeface="Times New Roman" panose="020206030504050203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G마켓 산스 Medium" panose="02000000000000000000" pitchFamily="50" charset="-127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: </a:t>
                          </a:r>
                          <a:r>
                            <a:rPr lang="ko-KR" sz="14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대립유전자 하나당 기대 평균 변화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9136927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표 2">
                <a:extLst>
                  <a:ext uri="{FF2B5EF4-FFF2-40B4-BE49-F238E27FC236}">
                    <a16:creationId xmlns:a16="http://schemas.microsoft.com/office/drawing/2014/main" id="{737616D5-DF4E-7FF0-9E49-2132A2835D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7126990"/>
                  </p:ext>
                </p:extLst>
              </p:nvPr>
            </p:nvGraphicFramePr>
            <p:xfrm>
              <a:off x="710730" y="1550828"/>
              <a:ext cx="11981813" cy="4480855"/>
            </p:xfrm>
            <a:graphic>
              <a:graphicData uri="http://schemas.openxmlformats.org/drawingml/2006/table">
                <a:tbl>
                  <a:tblPr firstRow="1" bandRow="1" bandCol="1"/>
                  <a:tblGrid>
                    <a:gridCol w="2158305">
                      <a:extLst>
                        <a:ext uri="{9D8B030D-6E8A-4147-A177-3AD203B41FA5}">
                          <a16:colId xmlns:a16="http://schemas.microsoft.com/office/drawing/2014/main" val="2456478713"/>
                        </a:ext>
                      </a:extLst>
                    </a:gridCol>
                    <a:gridCol w="4882393">
                      <a:extLst>
                        <a:ext uri="{9D8B030D-6E8A-4147-A177-3AD203B41FA5}">
                          <a16:colId xmlns:a16="http://schemas.microsoft.com/office/drawing/2014/main" val="925439698"/>
                        </a:ext>
                      </a:extLst>
                    </a:gridCol>
                    <a:gridCol w="4941115">
                      <a:extLst>
                        <a:ext uri="{9D8B030D-6E8A-4147-A177-3AD203B41FA5}">
                          <a16:colId xmlns:a16="http://schemas.microsoft.com/office/drawing/2014/main" val="2752692208"/>
                        </a:ext>
                      </a:extLst>
                    </a:gridCol>
                  </a:tblGrid>
                  <a:tr h="397317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600" dirty="0" err="1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구분</a:t>
                          </a:r>
                          <a:endParaRPr lang="ko-KR" sz="1600" dirty="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6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ANOVA (</a:t>
                          </a:r>
                          <a:r>
                            <a:rPr lang="ko-KR" sz="16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범주형 처리</a:t>
                          </a:r>
                          <a:r>
                            <a:rPr lang="en-US" sz="16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ko-KR" sz="1600" dirty="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Regression (연속형 처리)</a:t>
                          </a:r>
                          <a:endParaRPr lang="ko-KR" sz="16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50221304"/>
                      </a:ext>
                    </a:extLst>
                  </a:tr>
                  <a:tr h="4525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 b="1" dirty="0" err="1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모델</a:t>
                          </a:r>
                          <a:r>
                            <a:rPr lang="en-US" sz="1400" b="1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 식</a:t>
                          </a:r>
                          <a:endParaRPr lang="ko-KR" sz="1400" dirty="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4264" t="-88000" r="-101372" b="-7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2663" t="-88000" r="-247" b="-798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2831913"/>
                      </a:ext>
                    </a:extLst>
                  </a:tr>
                  <a:tr h="4525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 b="1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디자인 행렬 차원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4264" t="-190541" r="-101372" b="-709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2663" t="-190541" r="-247" b="-7094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3068888"/>
                      </a:ext>
                    </a:extLst>
                  </a:tr>
                  <a:tr h="397317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 b="1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추정 파라미터 수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4264" t="-330769" r="-101372" b="-7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2663" t="-330769" r="-247" b="-7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238932"/>
                      </a:ext>
                    </a:extLst>
                  </a:tr>
                  <a:tr h="397317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 b="1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가정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ko-KR" sz="14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범주형 그룹</a:t>
                          </a:r>
                          <a:r>
                            <a:rPr lang="en-US" sz="14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(AA, AG, GG) </a:t>
                          </a:r>
                          <a:r>
                            <a:rPr lang="ko-KR" sz="14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간 평균 차이 검정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ko-KR" sz="1400" dirty="0" err="1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상가적</a:t>
                          </a:r>
                          <a:r>
                            <a:rPr lang="en-US" sz="14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(additive) </a:t>
                          </a:r>
                          <a:r>
                            <a:rPr lang="ko-KR" sz="14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모형</a:t>
                          </a:r>
                          <a:r>
                            <a:rPr lang="en-US" sz="14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: allele 1</a:t>
                          </a:r>
                          <a:r>
                            <a:rPr lang="ko-KR" sz="14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개당 선형적 기여 가정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48321221"/>
                      </a:ext>
                    </a:extLst>
                  </a:tr>
                  <a:tr h="794635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 b="1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우성효과 포착 여부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O </a:t>
                          </a:r>
                        </a:p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(AG </a:t>
                          </a:r>
                          <a:r>
                            <a:rPr lang="ko-KR" sz="14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평균이 반드시 중간이 아</a:t>
                          </a:r>
                          <a:r>
                            <a:rPr lang="ko-KR" altLang="en-US" sz="14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니어도 </a:t>
                          </a:r>
                          <a:r>
                            <a:rPr lang="ko-KR" sz="14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검정 가능</a:t>
                          </a:r>
                          <a:r>
                            <a:rPr lang="en-US" sz="14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ko-KR" sz="1400" dirty="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X </a:t>
                          </a:r>
                        </a:p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ko-KR" sz="14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오직 선형효과만 추정</a:t>
                          </a:r>
                          <a:r>
                            <a:rPr lang="en-US" sz="14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; d=0 </a:t>
                          </a:r>
                          <a:r>
                            <a:rPr lang="ko-KR" sz="14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가정</a:t>
                          </a:r>
                          <a:r>
                            <a:rPr lang="en-US" sz="14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ko-KR" sz="1400" dirty="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6008590"/>
                      </a:ext>
                    </a:extLst>
                  </a:tr>
                  <a:tr h="794635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 b="1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검정력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ko-KR" sz="14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우성효과 포함</a:t>
                          </a:r>
                          <a:r>
                            <a:rPr lang="en-US" sz="14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ko-KR" sz="14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그룹 간 전체 평균 차이 검정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ko-KR" sz="1400" dirty="0" err="1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상가적</a:t>
                          </a:r>
                          <a:r>
                            <a:rPr lang="ko-KR" sz="14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 효과에 최적화</a:t>
                          </a:r>
                          <a:r>
                            <a:rPr lang="en-US" sz="14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ko-KR" sz="14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단일 파라미터 검정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17798346"/>
                      </a:ext>
                    </a:extLst>
                  </a:tr>
                  <a:tr h="397317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 b="1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확장성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ko-KR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범주형 요인 복수 추가 용이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ko-KR" sz="1400" dirty="0" err="1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다변량</a:t>
                          </a:r>
                          <a:r>
                            <a:rPr lang="ko-KR" sz="14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 연속형 예측변수 복합 모형 확장 용이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7651630"/>
                      </a:ext>
                    </a:extLst>
                  </a:tr>
                  <a:tr h="397317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 b="1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β 해석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4264" t="-1033846" r="-101372" b="-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2663" t="-1033846" r="-247" b="-4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136927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ectangle 1">
            <a:extLst>
              <a:ext uri="{FF2B5EF4-FFF2-40B4-BE49-F238E27FC236}">
                <a16:creationId xmlns:a16="http://schemas.microsoft.com/office/drawing/2014/main" id="{93852279-CACE-05D0-5050-0F8A78B5B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730" y="1348725"/>
            <a:ext cx="184731" cy="861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600" b="0" i="0" u="none" strike="noStrike" cap="none" normalizeH="0" baseline="0">
              <a:ln>
                <a:noFill/>
              </a:ln>
              <a:solidFill>
                <a:srgbClr val="0F4761"/>
              </a:solidFill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4019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BE057E-1A6A-A973-06AD-4C7E6A9E7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ko-KR" sz="1800" dirty="0">
                <a:effectLst/>
                <a:ea typeface="G마켓 산스 Medium" panose="02000000000000000000" pitchFamily="50" charset="-127"/>
                <a:cs typeface="Times New Roman" panose="02020603050405020304" pitchFamily="18" charset="0"/>
              </a:rPr>
              <a:t>실제 한우 데이터 예제 개요</a:t>
            </a:r>
            <a:endParaRPr lang="ko-KR" altLang="en-US" sz="20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0A9CCF-EF8C-4347-E755-60DCE156F956}"/>
              </a:ext>
            </a:extLst>
          </p:cNvPr>
          <p:cNvSpPr txBox="1"/>
          <p:nvPr/>
        </p:nvSpPr>
        <p:spPr>
          <a:xfrm>
            <a:off x="710849" y="925415"/>
            <a:ext cx="11350306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52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연구 목적</a:t>
            </a:r>
            <a:r>
              <a:rPr lang="en-US" altLang="ko-KR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:</a:t>
            </a:r>
          </a:p>
          <a:p>
            <a:pPr marL="4909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특정 </a:t>
            </a:r>
            <a:r>
              <a:rPr lang="en-US" altLang="ko-KR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SNP </a:t>
            </a:r>
            <a:r>
              <a:rPr lang="ko-KR" altLang="en-US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마커</a:t>
            </a:r>
            <a:r>
              <a:rPr lang="en-US" altLang="ko-KR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("</a:t>
            </a:r>
            <a:r>
              <a:rPr lang="en-US" altLang="ko-KR" sz="1600" dirty="0" err="1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SNPx</a:t>
            </a:r>
            <a:r>
              <a:rPr lang="en-US" altLang="ko-KR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" )</a:t>
            </a:r>
            <a:r>
              <a:rPr lang="ko-KR" altLang="en-US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가 한우 등심 </a:t>
            </a:r>
            <a:r>
              <a:rPr lang="ko-KR" altLang="en-US" sz="1600" dirty="0" err="1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근내지방함량</a:t>
            </a:r>
            <a:r>
              <a:rPr lang="en-US" altLang="ko-KR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(D_IMF)</a:t>
            </a:r>
            <a:r>
              <a:rPr lang="ko-KR" altLang="en-US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에 미치는 영향 검정</a:t>
            </a:r>
          </a:p>
          <a:p>
            <a:pPr indent="-252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데이터 특성</a:t>
            </a:r>
            <a:r>
              <a:rPr lang="en-US" altLang="ko-KR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:</a:t>
            </a:r>
          </a:p>
          <a:p>
            <a:pPr marL="490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총 </a:t>
            </a:r>
            <a:r>
              <a:rPr lang="en-US" altLang="ko-KR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n=100 </a:t>
            </a:r>
            <a:r>
              <a:rPr lang="ko-KR" altLang="en-US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마리의 한우</a:t>
            </a:r>
            <a:r>
              <a:rPr lang="en-US" altLang="ko-KR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(</a:t>
            </a:r>
            <a:r>
              <a:rPr lang="en-US" altLang="ko-KR" sz="1600" dirty="0" err="1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Hanwoo</a:t>
            </a:r>
            <a:r>
              <a:rPr lang="en-US" altLang="ko-KR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)</a:t>
            </a:r>
          </a:p>
          <a:p>
            <a:pPr marL="490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컬럼 구성</a:t>
            </a:r>
          </a:p>
          <a:p>
            <a:pPr marL="948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ID: </a:t>
            </a:r>
            <a:r>
              <a:rPr lang="ko-KR" altLang="en-US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개체 식별자</a:t>
            </a:r>
          </a:p>
          <a:p>
            <a:pPr marL="948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D_IMF: </a:t>
            </a:r>
            <a:r>
              <a:rPr lang="ko-KR" altLang="en-US" sz="1600" dirty="0" err="1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근내지방함량</a:t>
            </a:r>
            <a:r>
              <a:rPr lang="en-US" altLang="ko-KR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(%) — </a:t>
            </a:r>
            <a:r>
              <a:rPr lang="ko-KR" altLang="en-US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종속변수 </a:t>
            </a:r>
            <a:r>
              <a:rPr lang="en-US" altLang="ko-KR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Y</a:t>
            </a:r>
          </a:p>
          <a:p>
            <a:pPr marL="948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 err="1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SNPx</a:t>
            </a:r>
            <a:r>
              <a:rPr lang="en-US" altLang="ko-KR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: </a:t>
            </a:r>
            <a:r>
              <a:rPr lang="ko-KR" altLang="en-US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유전자형</a:t>
            </a:r>
            <a:r>
              <a:rPr lang="en-US" altLang="ko-KR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(</a:t>
            </a:r>
            <a:r>
              <a:rPr lang="ko-KR" altLang="en-US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범주형</a:t>
            </a:r>
            <a:r>
              <a:rPr lang="en-US" altLang="ko-KR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: AA, AG, GG) — ANOVA </a:t>
            </a:r>
            <a:r>
              <a:rPr lang="ko-KR" altLang="en-US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인자로 사용</a:t>
            </a:r>
          </a:p>
          <a:p>
            <a:pPr marL="948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G: </a:t>
            </a:r>
            <a:r>
              <a:rPr lang="ko-KR" altLang="en-US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대립유전자 “</a:t>
            </a:r>
            <a:r>
              <a:rPr lang="en-US" altLang="ko-KR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a” </a:t>
            </a:r>
            <a:r>
              <a:rPr lang="ko-KR" altLang="en-US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개수</a:t>
            </a:r>
            <a:r>
              <a:rPr lang="en-US" altLang="ko-KR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(0,1,2) — </a:t>
            </a:r>
            <a:r>
              <a:rPr lang="ko-KR" altLang="en-US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회귀 인자로 사용</a:t>
            </a:r>
          </a:p>
          <a:p>
            <a:pPr marL="490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분포</a:t>
            </a:r>
            <a:r>
              <a:rPr lang="en-US" altLang="ko-KR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:</a:t>
            </a:r>
          </a:p>
          <a:p>
            <a:pPr marL="948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AA: 50</a:t>
            </a:r>
            <a:r>
              <a:rPr lang="ko-KR" altLang="en-US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마리 </a:t>
            </a:r>
            <a:r>
              <a:rPr lang="en-US" altLang="ko-KR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(</a:t>
            </a:r>
            <a:r>
              <a:rPr lang="ko-KR" altLang="en-US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표본 수 </a:t>
            </a:r>
            <a:r>
              <a:rPr lang="en-US" altLang="ko-KR" sz="1600" dirty="0" err="1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n_AA</a:t>
            </a:r>
            <a:r>
              <a:rPr lang="en-US" altLang="ko-KR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=50)</a:t>
            </a:r>
          </a:p>
          <a:p>
            <a:pPr marL="948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AG: 30</a:t>
            </a:r>
            <a:r>
              <a:rPr lang="ko-KR" altLang="en-US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마리 </a:t>
            </a:r>
            <a:r>
              <a:rPr lang="en-US" altLang="ko-KR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(</a:t>
            </a:r>
            <a:r>
              <a:rPr lang="ko-KR" altLang="en-US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표본 수 </a:t>
            </a:r>
            <a:r>
              <a:rPr lang="en-US" altLang="ko-KR" sz="1600" dirty="0" err="1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n_AG</a:t>
            </a:r>
            <a:r>
              <a:rPr lang="en-US" altLang="ko-KR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=30)</a:t>
            </a:r>
          </a:p>
          <a:p>
            <a:pPr marL="948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GG: 20</a:t>
            </a:r>
            <a:r>
              <a:rPr lang="ko-KR" altLang="en-US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마리 </a:t>
            </a:r>
            <a:r>
              <a:rPr lang="en-US" altLang="ko-KR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(</a:t>
            </a:r>
            <a:r>
              <a:rPr lang="ko-KR" altLang="en-US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표본 수 </a:t>
            </a:r>
            <a:r>
              <a:rPr lang="en-US" altLang="ko-KR" sz="1600" dirty="0" err="1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n_GG</a:t>
            </a:r>
            <a:r>
              <a:rPr lang="en-US" altLang="ko-KR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=20)</a:t>
            </a:r>
          </a:p>
          <a:p>
            <a:pPr indent="-252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사전 처리</a:t>
            </a:r>
            <a:r>
              <a:rPr lang="en-US" altLang="ko-KR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:</a:t>
            </a:r>
          </a:p>
          <a:p>
            <a:pPr marL="490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 err="1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결측치</a:t>
            </a:r>
            <a:r>
              <a:rPr lang="en-US" altLang="ko-KR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(NA) </a:t>
            </a:r>
            <a:r>
              <a:rPr lang="ko-KR" altLang="en-US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확인 → 본 예제에서는 </a:t>
            </a:r>
            <a:r>
              <a:rPr lang="ko-KR" altLang="en-US" sz="1600" dirty="0" err="1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결측치</a:t>
            </a:r>
            <a:r>
              <a:rPr lang="ko-KR" altLang="en-US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 없음</a:t>
            </a:r>
          </a:p>
          <a:p>
            <a:pPr marL="490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 err="1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이형접합</a:t>
            </a:r>
            <a:r>
              <a:rPr lang="ko-KR" altLang="en-US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 표기 통일</a:t>
            </a:r>
            <a:r>
              <a:rPr lang="en-US" altLang="ko-KR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(“AG”, “GA” → </a:t>
            </a:r>
            <a:r>
              <a:rPr lang="ko-KR" altLang="en-US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모두 “</a:t>
            </a:r>
            <a:r>
              <a:rPr lang="en-US" altLang="ko-KR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AG”)</a:t>
            </a:r>
          </a:p>
          <a:p>
            <a:pPr marL="490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범주형 </a:t>
            </a:r>
            <a:r>
              <a:rPr lang="ko-KR" altLang="en-US" sz="1600" dirty="0" err="1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팩터</a:t>
            </a:r>
            <a:r>
              <a:rPr lang="ko-KR" altLang="en-US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 레벨 지정</a:t>
            </a:r>
            <a:r>
              <a:rPr lang="en-US" altLang="ko-KR" sz="16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: levels=c("AA","AG","GG")</a:t>
            </a:r>
          </a:p>
        </p:txBody>
      </p:sp>
    </p:spTree>
    <p:extLst>
      <p:ext uri="{BB962C8B-B14F-4D97-AF65-F5344CB8AC3E}">
        <p14:creationId xmlns:p14="http://schemas.microsoft.com/office/powerpoint/2010/main" val="395783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FBF339-557E-C12C-0910-518CEF8F3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spcBef>
                <a:spcPts val="800"/>
              </a:spcBef>
              <a:spcAft>
                <a:spcPts val="400"/>
              </a:spcAft>
            </a:pPr>
            <a:r>
              <a:rPr lang="ko-KR" altLang="ko-KR" sz="1800" b="1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G마켓 산스 Medium" panose="02000000000000000000" pitchFamily="50" charset="-127"/>
                <a:cs typeface="Times New Roman" panose="02020603050405020304" pitchFamily="18" charset="0"/>
              </a:rPr>
              <a:t>실제 한우 데이터</a:t>
            </a:r>
            <a:r>
              <a:rPr lang="en-US" altLang="ko-KR" sz="1800" b="1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G마켓 산스 Medium" panose="02000000000000000000" pitchFamily="50" charset="-127"/>
                <a:cs typeface="Times New Roman" panose="02020603050405020304" pitchFamily="18" charset="0"/>
              </a:rPr>
              <a:t>: </a:t>
            </a:r>
            <a:r>
              <a:rPr lang="ko-KR" altLang="ko-KR" sz="1800" b="1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G마켓 산스 Medium" panose="02000000000000000000" pitchFamily="50" charset="-127"/>
                <a:cs typeface="Times New Roman" panose="02020603050405020304" pitchFamily="18" charset="0"/>
              </a:rPr>
              <a:t>기초 통계 및 그룹별 요약</a:t>
            </a:r>
            <a:endParaRPr lang="ko-KR" altLang="ko-KR" sz="1800" b="1" dirty="0">
              <a:solidFill>
                <a:srgbClr val="0F4761"/>
              </a:solidFill>
              <a:effectLst/>
              <a:latin typeface="Aptos Display" panose="020B000402020202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408DA4-DF94-10DB-9E8C-26D493C098C5}"/>
              </a:ext>
            </a:extLst>
          </p:cNvPr>
          <p:cNvSpPr txBox="1"/>
          <p:nvPr/>
        </p:nvSpPr>
        <p:spPr>
          <a:xfrm>
            <a:off x="585014" y="972465"/>
            <a:ext cx="6257543" cy="4406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altLang="ko-KR" sz="1600" b="1" dirty="0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Symbol" panose="05050102010706020507" pitchFamily="18" charset="2"/>
              </a:rPr>
              <a:t>R </a:t>
            </a:r>
            <a:r>
              <a:rPr lang="ko-KR" altLang="ko-KR" sz="1600" b="1" dirty="0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Symbol" panose="05050102010706020507" pitchFamily="18" charset="2"/>
              </a:rPr>
              <a:t>코드 예시</a:t>
            </a:r>
            <a:r>
              <a:rPr lang="en-US" altLang="ko-KR" sz="1600" dirty="0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Symbol" panose="05050102010706020507" pitchFamily="18" charset="2"/>
              </a:rPr>
              <a:t> (</a:t>
            </a:r>
            <a:r>
              <a:rPr lang="ko-KR" altLang="ko-KR" sz="1600" dirty="0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Symbol" panose="05050102010706020507" pitchFamily="18" charset="2"/>
              </a:rPr>
              <a:t>데이터 불러오기 및 확인</a:t>
            </a:r>
            <a:r>
              <a:rPr lang="en-US" altLang="ko-KR" sz="1600" dirty="0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Symbol" panose="05050102010706020507" pitchFamily="18" charset="2"/>
              </a:rPr>
              <a:t>)</a:t>
            </a:r>
            <a:endParaRPr lang="ko-KR" altLang="ko-KR" sz="1600" dirty="0">
              <a:effectLst/>
              <a:latin typeface="D2Coding" panose="020B0609020101020101" pitchFamily="49" charset="-127"/>
              <a:ea typeface="D2Coding" panose="020B0609020101020101" pitchFamily="49" charset="-127"/>
              <a:cs typeface="Symbol" panose="05050102010706020507" pitchFamily="18" charset="2"/>
            </a:endParaRPr>
          </a:p>
          <a:p>
            <a:pPr marL="342900" lvl="0" indent="-342900">
              <a:spcAft>
                <a:spcPts val="1000"/>
              </a:spcAft>
              <a:buFont typeface="Arial" panose="020B0604020202020204" pitchFamily="34" charset="0"/>
              <a:buChar char=" "/>
            </a:pPr>
            <a:r>
              <a:rPr lang="en-US" altLang="ko-KR" sz="1600" dirty="0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  <a:t>data &lt;- </a:t>
            </a:r>
            <a:r>
              <a:rPr lang="en-US" altLang="ko-KR" sz="1600" dirty="0" err="1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  <a:t>read.table</a:t>
            </a:r>
            <a:r>
              <a:rPr lang="en-US" altLang="ko-KR" sz="1600" dirty="0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  <a:t>("Hanwoo_IMF.txt", header = TRUE)</a:t>
            </a:r>
            <a:br>
              <a:rPr lang="en-US" altLang="ko-KR" sz="1600" dirty="0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</a:br>
            <a:r>
              <a:rPr lang="en-US" altLang="ko-KR" sz="1600" dirty="0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  <a:t># </a:t>
            </a:r>
            <a:r>
              <a:rPr lang="en-US" altLang="ko-KR" sz="1600" dirty="0" err="1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  <a:t>결측치</a:t>
            </a:r>
            <a:r>
              <a:rPr lang="en-US" altLang="ko-KR" sz="1600" dirty="0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  <a:t> </a:t>
            </a:r>
            <a:r>
              <a:rPr lang="en-US" altLang="ko-KR" sz="1600" dirty="0" err="1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  <a:t>검사</a:t>
            </a:r>
            <a:br>
              <a:rPr lang="en-US" altLang="ko-KR" sz="1600" dirty="0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</a:br>
            <a:r>
              <a:rPr lang="en-US" altLang="ko-KR" sz="1600" dirty="0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  <a:t>table(is.na(</a:t>
            </a:r>
            <a:r>
              <a:rPr lang="en-US" altLang="ko-KR" sz="1600" dirty="0" err="1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  <a:t>data$SNPx</a:t>
            </a:r>
            <a:r>
              <a:rPr lang="en-US" altLang="ko-KR" sz="1600" dirty="0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  <a:t>))  # 0개</a:t>
            </a:r>
            <a:br>
              <a:rPr lang="en-US" altLang="ko-KR" sz="1600" dirty="0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</a:br>
            <a:r>
              <a:rPr lang="en-US" altLang="ko-KR" sz="1600" dirty="0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  <a:t># </a:t>
            </a:r>
            <a:r>
              <a:rPr lang="en-US" altLang="ko-KR" sz="1600" dirty="0" err="1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  <a:t>유전자형</a:t>
            </a:r>
            <a:r>
              <a:rPr lang="en-US" altLang="ko-KR" sz="1600" dirty="0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  <a:t> </a:t>
            </a:r>
            <a:r>
              <a:rPr lang="en-US" altLang="ko-KR" sz="1600" dirty="0" err="1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  <a:t>팩터</a:t>
            </a:r>
            <a:r>
              <a:rPr lang="en-US" altLang="ko-KR" sz="1600" dirty="0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  <a:t> </a:t>
            </a:r>
            <a:r>
              <a:rPr lang="en-US" altLang="ko-KR" sz="1600" dirty="0" err="1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  <a:t>통일</a:t>
            </a:r>
            <a:br>
              <a:rPr lang="en-US" altLang="ko-KR" sz="1600" dirty="0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</a:br>
            <a:r>
              <a:rPr lang="en-US" altLang="ko-KR" sz="1600" dirty="0" err="1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  <a:t>data$SNPx</a:t>
            </a:r>
            <a:r>
              <a:rPr lang="en-US" altLang="ko-KR" sz="1600" dirty="0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  <a:t> &lt;- factor(</a:t>
            </a:r>
            <a:r>
              <a:rPr lang="en-US" altLang="ko-KR" sz="1600" dirty="0" err="1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  <a:t>ifelse</a:t>
            </a:r>
            <a:r>
              <a:rPr lang="en-US" altLang="ko-KR" sz="1600" dirty="0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  <a:t>(</a:t>
            </a:r>
            <a:r>
              <a:rPr lang="en-US" altLang="ko-KR" sz="1600" dirty="0" err="1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  <a:t>data$SNPx</a:t>
            </a:r>
            <a:r>
              <a:rPr lang="en-US" altLang="ko-KR" sz="1600" dirty="0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  <a:t> %in% c("GA"), "AG", </a:t>
            </a:r>
            <a:r>
              <a:rPr lang="en-US" altLang="ko-KR" sz="1600" dirty="0" err="1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  <a:t>data$SNPx</a:t>
            </a:r>
            <a:r>
              <a:rPr lang="en-US" altLang="ko-KR" sz="1600" dirty="0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  <a:t>),</a:t>
            </a:r>
            <a:br>
              <a:rPr lang="en-US" altLang="ko-KR" sz="1600" dirty="0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</a:br>
            <a:r>
              <a:rPr lang="en-US" altLang="ko-KR" sz="1600" dirty="0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  <a:t>                    levels=c("AA","AG","GG"))</a:t>
            </a:r>
            <a:br>
              <a:rPr lang="en-US" altLang="ko-KR" sz="1600" dirty="0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</a:br>
            <a:r>
              <a:rPr lang="en-US" altLang="ko-KR" sz="1600" dirty="0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  <a:t># </a:t>
            </a:r>
            <a:r>
              <a:rPr lang="en-US" altLang="ko-KR" sz="1600" dirty="0" err="1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  <a:t>그룹별</a:t>
            </a:r>
            <a:r>
              <a:rPr lang="en-US" altLang="ko-KR" sz="1600" dirty="0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  <a:t> </a:t>
            </a:r>
            <a:r>
              <a:rPr lang="en-US" altLang="ko-KR" sz="1600" dirty="0" err="1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  <a:t>기술통계</a:t>
            </a:r>
            <a:br>
              <a:rPr lang="en-US" altLang="ko-KR" sz="1600" dirty="0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</a:br>
            <a:r>
              <a:rPr lang="en-US" altLang="ko-KR" sz="1600" dirty="0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  <a:t>library(</a:t>
            </a:r>
            <a:r>
              <a:rPr lang="en-US" altLang="ko-KR" sz="1600" dirty="0" err="1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  <a:t>dplyr</a:t>
            </a:r>
            <a:r>
              <a:rPr lang="en-US" altLang="ko-KR" sz="1600" dirty="0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  <a:t>)</a:t>
            </a:r>
            <a:br>
              <a:rPr lang="en-US" altLang="ko-KR" sz="1600" dirty="0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</a:br>
            <a:r>
              <a:rPr lang="en-US" altLang="ko-KR" sz="1600" dirty="0" err="1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  <a:t>summary_df</a:t>
            </a:r>
            <a:r>
              <a:rPr lang="en-US" altLang="ko-KR" sz="1600" dirty="0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  <a:t> &lt;- data %&gt;%</a:t>
            </a:r>
            <a:br>
              <a:rPr lang="en-US" altLang="ko-KR" sz="1600" dirty="0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</a:br>
            <a:r>
              <a:rPr lang="en-US" altLang="ko-KR" sz="1600" dirty="0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  <a:t>  </a:t>
            </a:r>
            <a:r>
              <a:rPr lang="en-US" altLang="ko-KR" sz="1600" dirty="0" err="1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  <a:t>group_by</a:t>
            </a:r>
            <a:r>
              <a:rPr lang="en-US" altLang="ko-KR" sz="1600" dirty="0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  <a:t>(</a:t>
            </a:r>
            <a:r>
              <a:rPr lang="en-US" altLang="ko-KR" sz="1600" dirty="0" err="1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  <a:t>SNPx</a:t>
            </a:r>
            <a:r>
              <a:rPr lang="en-US" altLang="ko-KR" sz="1600" dirty="0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  <a:t>) %&gt;%</a:t>
            </a:r>
            <a:br>
              <a:rPr lang="en-US" altLang="ko-KR" sz="1600" dirty="0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</a:br>
            <a:r>
              <a:rPr lang="en-US" altLang="ko-KR" sz="1600" dirty="0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  <a:t>  </a:t>
            </a:r>
            <a:r>
              <a:rPr lang="en-US" altLang="ko-KR" sz="1600" dirty="0" err="1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  <a:t>summarise</a:t>
            </a:r>
            <a:r>
              <a:rPr lang="en-US" altLang="ko-KR" sz="1600" dirty="0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  <a:t>(</a:t>
            </a:r>
            <a:br>
              <a:rPr lang="en-US" altLang="ko-KR" sz="1600" dirty="0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</a:br>
            <a:r>
              <a:rPr lang="en-US" altLang="ko-KR" sz="1600" dirty="0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  <a:t>    N = n(),</a:t>
            </a:r>
            <a:br>
              <a:rPr lang="en-US" altLang="ko-KR" sz="1600" dirty="0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</a:br>
            <a:r>
              <a:rPr lang="en-US" altLang="ko-KR" sz="1600" dirty="0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  <a:t>    </a:t>
            </a:r>
            <a:r>
              <a:rPr lang="en-US" altLang="ko-KR" sz="1600" dirty="0" err="1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  <a:t>mean_IMF</a:t>
            </a:r>
            <a:r>
              <a:rPr lang="en-US" altLang="ko-KR" sz="1600" dirty="0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  <a:t> = mean(D_IMF, na.rm = TRUE),</a:t>
            </a:r>
            <a:br>
              <a:rPr lang="en-US" altLang="ko-KR" sz="1600" dirty="0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</a:br>
            <a:r>
              <a:rPr lang="en-US" altLang="ko-KR" sz="1600" dirty="0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  <a:t>    </a:t>
            </a:r>
            <a:r>
              <a:rPr lang="en-US" altLang="ko-KR" sz="1600" dirty="0" err="1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  <a:t>sd_IMF</a:t>
            </a:r>
            <a:r>
              <a:rPr lang="en-US" altLang="ko-KR" sz="1600" dirty="0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  <a:t> = </a:t>
            </a:r>
            <a:r>
              <a:rPr lang="en-US" altLang="ko-KR" sz="1600" dirty="0" err="1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  <a:t>sd</a:t>
            </a:r>
            <a:r>
              <a:rPr lang="en-US" altLang="ko-KR" sz="1600" dirty="0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  <a:t>(D_IMF, na.rm = TRUE)</a:t>
            </a:r>
            <a:br>
              <a:rPr lang="en-US" altLang="ko-KR" sz="1600" dirty="0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</a:br>
            <a:r>
              <a:rPr lang="en-US" altLang="ko-KR" sz="1600" dirty="0">
                <a:effectLst/>
                <a:latin typeface="D2Coding" panose="020B0609020101020101" pitchFamily="49" charset="-127"/>
                <a:ea typeface="D2Coding" panose="020B0609020101020101" pitchFamily="49" charset="-127"/>
                <a:cs typeface="Times New Roman" panose="02020603050405020304" pitchFamily="18" charset="0"/>
              </a:rPr>
              <a:t>  )</a:t>
            </a:r>
            <a:endParaRPr lang="ko-KR" altLang="ko-KR" sz="1600" dirty="0">
              <a:effectLst/>
              <a:latin typeface="D2Coding" panose="020B0609020101020101" pitchFamily="49" charset="-127"/>
              <a:ea typeface="D2Coding" panose="020B0609020101020101" pitchFamily="49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AA223922-BDF2-2E3C-2906-2D35CF207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418655"/>
              </p:ext>
            </p:extLst>
          </p:nvPr>
        </p:nvGraphicFramePr>
        <p:xfrm>
          <a:off x="7211673" y="1869184"/>
          <a:ext cx="4805756" cy="853440"/>
        </p:xfrm>
        <a:graphic>
          <a:graphicData uri="http://schemas.openxmlformats.org/drawingml/2006/table">
            <a:tbl>
              <a:tblPr firstRow="1" bandRow="1" bandCol="1"/>
              <a:tblGrid>
                <a:gridCol w="779041">
                  <a:extLst>
                    <a:ext uri="{9D8B030D-6E8A-4147-A177-3AD203B41FA5}">
                      <a16:colId xmlns:a16="http://schemas.microsoft.com/office/drawing/2014/main" val="2608577797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2436344221"/>
                    </a:ext>
                  </a:extLst>
                </a:gridCol>
                <a:gridCol w="1593908">
                  <a:extLst>
                    <a:ext uri="{9D8B030D-6E8A-4147-A177-3AD203B41FA5}">
                      <a16:colId xmlns:a16="http://schemas.microsoft.com/office/drawing/2014/main" val="3921367498"/>
                    </a:ext>
                  </a:extLst>
                </a:gridCol>
                <a:gridCol w="1719743">
                  <a:extLst>
                    <a:ext uri="{9D8B030D-6E8A-4147-A177-3AD203B41FA5}">
                      <a16:colId xmlns:a16="http://schemas.microsoft.com/office/drawing/2014/main" val="18802054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400">
                          <a:effectLst/>
                          <a:latin typeface="G마켓 산스 Medium" panose="02000000000000000000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SNPx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400">
                          <a:effectLst/>
                          <a:latin typeface="G마켓 산스 Medium" panose="02000000000000000000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N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400">
                          <a:effectLst/>
                          <a:latin typeface="G마켓 산스 Medium" panose="02000000000000000000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평균 D_IMF (%)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400">
                          <a:effectLst/>
                          <a:latin typeface="G마켓 산스 Medium" panose="02000000000000000000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표준편차 SD (%)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273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400">
                          <a:effectLst/>
                          <a:latin typeface="G마켓 산스 Medium" panose="02000000000000000000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AA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400">
                          <a:effectLst/>
                          <a:latin typeface="G마켓 산스 Medium" panose="02000000000000000000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50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400">
                          <a:effectLst/>
                          <a:latin typeface="G마켓 산스 Medium" panose="02000000000000000000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3.43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400">
                          <a:effectLst/>
                          <a:latin typeface="G마켓 산스 Medium" panose="02000000000000000000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0.50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7254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400">
                          <a:effectLst/>
                          <a:latin typeface="G마켓 산스 Medium" panose="02000000000000000000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AG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400">
                          <a:effectLst/>
                          <a:latin typeface="G마켓 산스 Medium" panose="02000000000000000000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400">
                          <a:effectLst/>
                          <a:latin typeface="G마켓 산스 Medium" panose="02000000000000000000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4.01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400">
                          <a:effectLst/>
                          <a:latin typeface="G마켓 산스 Medium" panose="02000000000000000000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0.45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089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400">
                          <a:effectLst/>
                          <a:latin typeface="G마켓 산스 Medium" panose="02000000000000000000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GG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400">
                          <a:effectLst/>
                          <a:latin typeface="G마켓 산스 Medium" panose="02000000000000000000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400">
                          <a:effectLst/>
                          <a:latin typeface="G마켓 산스 Medium" panose="02000000000000000000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4.49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400" dirty="0">
                          <a:effectLst/>
                          <a:latin typeface="G마켓 산스 Medium" panose="02000000000000000000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0.60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7328558"/>
                  </a:ext>
                </a:extLst>
              </a:tr>
            </a:tbl>
          </a:graphicData>
        </a:graphic>
      </p:graphicFrame>
      <p:sp>
        <p:nvSpPr>
          <p:cNvPr id="13" name="Rectangle 1">
            <a:extLst>
              <a:ext uri="{FF2B5EF4-FFF2-40B4-BE49-F238E27FC236}">
                <a16:creationId xmlns:a16="http://schemas.microsoft.com/office/drawing/2014/main" id="{B9A22DE0-FE66-451B-EB42-C36EEA0EE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1924" y="3131647"/>
            <a:ext cx="570672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ko-KR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해석</a:t>
            </a:r>
            <a:endParaRPr kumimoji="0" lang="ko-KR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GG </a:t>
            </a:r>
            <a:r>
              <a:rPr kumimoji="0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그룹이 평균적으로 가장 높은 </a:t>
            </a:r>
            <a:r>
              <a:rPr kumimoji="0" lang="ko-KR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근내지방함량을</a:t>
            </a:r>
            <a:r>
              <a:rPr kumimoji="0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 보임</a:t>
            </a:r>
            <a:endParaRPr kumimoji="0" lang="ko-KR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그룹 간 평균 차이가 직관적으로도 존재함 → 통계검정 수행 예정</a:t>
            </a:r>
            <a:endParaRPr kumimoji="0" lang="ko-KR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A3E13D-7EE7-D209-510A-C2F4BECA7CB6}"/>
              </a:ext>
            </a:extLst>
          </p:cNvPr>
          <p:cNvSpPr txBox="1"/>
          <p:nvPr/>
        </p:nvSpPr>
        <p:spPr>
          <a:xfrm>
            <a:off x="6901924" y="1294728"/>
            <a:ext cx="49243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ko-KR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그룹별 요약 결과 예시</a:t>
            </a:r>
            <a:endParaRPr kumimoji="0" lang="en-US" altLang="ko-K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41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2934A6-C828-7058-3550-8EF452594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ko-KR" sz="2800" dirty="0">
                <a:effectLst/>
                <a:ea typeface="G마켓 산스 Medium" panose="02000000000000000000" pitchFamily="50" charset="-127"/>
                <a:cs typeface="Times New Roman" panose="02020603050405020304" pitchFamily="18" charset="0"/>
              </a:rPr>
              <a:t>실제 한우 데이터</a:t>
            </a:r>
            <a:r>
              <a:rPr lang="en-US" altLang="ko-KR" sz="2800" dirty="0">
                <a:effectLst/>
                <a:ea typeface="G마켓 산스 Medium" panose="02000000000000000000" pitchFamily="50" charset="-127"/>
                <a:cs typeface="Times New Roman" panose="02020603050405020304" pitchFamily="18" charset="0"/>
              </a:rPr>
              <a:t>: ANOVA </a:t>
            </a:r>
            <a:r>
              <a:rPr lang="ko-KR" altLang="ko-KR" sz="2800" dirty="0">
                <a:effectLst/>
                <a:ea typeface="G마켓 산스 Medium" panose="02000000000000000000" pitchFamily="50" charset="-127"/>
                <a:cs typeface="Times New Roman" panose="02020603050405020304" pitchFamily="18" charset="0"/>
              </a:rPr>
              <a:t>모델 적용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1E590B1-FA4B-8D68-D593-C5A4A102F835}"/>
                  </a:ext>
                </a:extLst>
              </p:cNvPr>
              <p:cNvSpPr txBox="1"/>
              <p:nvPr/>
            </p:nvSpPr>
            <p:spPr>
              <a:xfrm>
                <a:off x="710849" y="1010551"/>
                <a:ext cx="6761526" cy="8284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:r>
                  <a:rPr lang="en-US" altLang="ko-KR" sz="16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모델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: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Symbol" panose="05050102010706020507" pitchFamily="18" charset="2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_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𝐼𝑀</m:t>
                      </m:r>
                      <m:sSub>
                        <m:sSub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 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𝑆𝑁𝑃</m:t>
                      </m:r>
                      <m:sSub>
                        <m:sSub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ko-KR" sz="1600">
                          <a:effectLst/>
                          <a:latin typeface="G마켓 산스 Medium" panose="02000000000000000000" pitchFamily="50" charset="-127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“</m:t>
                      </m:r>
                      <m:r>
                        <m:rPr>
                          <m:nor/>
                        </m:rPr>
                        <a:rPr lang="en-US" altLang="ko-KR" sz="1600">
                          <a:effectLst/>
                          <a:latin typeface="G마켓 산스 Medium" panose="02000000000000000000" pitchFamily="50" charset="-127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AG</m:t>
                      </m:r>
                      <m:r>
                        <m:rPr>
                          <m:nor/>
                        </m:rPr>
                        <a:rPr lang="en-US" altLang="ko-KR" sz="1600">
                          <a:effectLst/>
                          <a:latin typeface="G마켓 산스 Medium" panose="02000000000000000000" pitchFamily="50" charset="-127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”</m:t>
                      </m:r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)+</m:t>
                      </m:r>
                      <m:sSub>
                        <m:sSub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 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𝑆𝑁𝑃</m:t>
                      </m:r>
                      <m:sSub>
                        <m:sSub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ko-KR" sz="1600">
                          <a:effectLst/>
                          <a:latin typeface="G마켓 산스 Medium" panose="02000000000000000000" pitchFamily="50" charset="-127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“</m:t>
                      </m:r>
                      <m:r>
                        <m:rPr>
                          <m:nor/>
                        </m:rPr>
                        <a:rPr lang="en-US" altLang="ko-KR" sz="1600">
                          <a:effectLst/>
                          <a:latin typeface="G마켓 산스 Medium" panose="02000000000000000000" pitchFamily="50" charset="-127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GG</m:t>
                      </m:r>
                      <m:r>
                        <m:rPr>
                          <m:nor/>
                        </m:rPr>
                        <a:rPr lang="en-US" altLang="ko-KR" sz="1600">
                          <a:effectLst/>
                          <a:latin typeface="G마켓 산스 Medium" panose="02000000000000000000" pitchFamily="50" charset="-127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”</m:t>
                      </m:r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)+</m:t>
                      </m:r>
                      <m:sSub>
                        <m:sSub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1E590B1-FA4B-8D68-D593-C5A4A102F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49" y="1010551"/>
                <a:ext cx="6761526" cy="828432"/>
              </a:xfrm>
              <a:prstGeom prst="rect">
                <a:avLst/>
              </a:prstGeom>
              <a:blipFill>
                <a:blip r:embed="rId2"/>
                <a:stretch>
                  <a:fillRect l="-541" t="-58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6D025B-2317-3AE6-D1C0-F0DFCC0F73EB}"/>
                  </a:ext>
                </a:extLst>
              </p:cNvPr>
              <p:cNvSpPr txBox="1"/>
              <p:nvPr/>
            </p:nvSpPr>
            <p:spPr>
              <a:xfrm>
                <a:off x="710849" y="1903062"/>
                <a:ext cx="10729519" cy="5173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:r>
                  <a:rPr lang="en-US" altLang="ko-KR" sz="14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R </a:t>
                </a:r>
                <a:r>
                  <a:rPr lang="en-US" altLang="ko-KR" sz="14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코드</a:t>
                </a:r>
                <a:endParaRPr lang="ko-KR" altLang="ko-KR" sz="14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Symbol" panose="05050102010706020507" pitchFamily="18" charset="2"/>
                </a:endParaRPr>
              </a:p>
              <a:p>
                <a:pPr marL="342900" lvl="0" indent="-342900">
                  <a:spcAft>
                    <a:spcPts val="1000"/>
                  </a:spcAft>
                  <a:buFont typeface="Arial" panose="020B0604020202020204" pitchFamily="34" charset="0"/>
                  <a:buChar char=" "/>
                </a:pPr>
                <a:r>
                  <a:rPr lang="en-US" altLang="ko-KR" sz="1600" dirty="0" err="1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Times New Roman" panose="02020603050405020304" pitchFamily="18" charset="0"/>
                  </a:rPr>
                  <a:t>anova_model</a:t>
                </a:r>
                <a:r>
                  <a:rPr lang="en-US" altLang="ko-KR" sz="1600" dirty="0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Times New Roman" panose="02020603050405020304" pitchFamily="18" charset="0"/>
                  </a:rPr>
                  <a:t> &lt;- </a:t>
                </a:r>
                <a:r>
                  <a:rPr lang="en-US" altLang="ko-KR" sz="1600" dirty="0" err="1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Times New Roman" panose="02020603050405020304" pitchFamily="18" charset="0"/>
                  </a:rPr>
                  <a:t>lm</a:t>
                </a:r>
                <a:r>
                  <a:rPr lang="en-US" altLang="ko-KR" sz="1600" dirty="0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Times New Roman" panose="02020603050405020304" pitchFamily="18" charset="0"/>
                  </a:rPr>
                  <a:t>(D_IMF ~ </a:t>
                </a:r>
                <a:r>
                  <a:rPr lang="en-US" altLang="ko-KR" sz="1600" dirty="0" err="1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Times New Roman" panose="02020603050405020304" pitchFamily="18" charset="0"/>
                  </a:rPr>
                  <a:t>SNPx</a:t>
                </a:r>
                <a:r>
                  <a:rPr lang="en-US" altLang="ko-KR" sz="1600" dirty="0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Times New Roman" panose="02020603050405020304" pitchFamily="18" charset="0"/>
                  </a:rPr>
                  <a:t>, data = data)</a:t>
                </a:r>
                <a:br>
                  <a:rPr lang="en-US" altLang="ko-KR" sz="1600" dirty="0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Times New Roman" panose="02020603050405020304" pitchFamily="18" charset="0"/>
                  </a:rPr>
                </a:br>
                <a:r>
                  <a:rPr lang="en-US" altLang="ko-KR" sz="1600" dirty="0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Times New Roman" panose="02020603050405020304" pitchFamily="18" charset="0"/>
                  </a:rPr>
                  <a:t>summary(</a:t>
                </a:r>
                <a:r>
                  <a:rPr lang="en-US" altLang="ko-KR" sz="1600" dirty="0" err="1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Times New Roman" panose="02020603050405020304" pitchFamily="18" charset="0"/>
                  </a:rPr>
                  <a:t>anova_model</a:t>
                </a:r>
                <a:r>
                  <a:rPr lang="en-US" altLang="ko-KR" sz="1600" dirty="0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Times New Roman" panose="02020603050405020304" pitchFamily="18" charset="0"/>
                  </a:rPr>
                  <a:t>)</a:t>
                </a:r>
                <a:br>
                  <a:rPr lang="en-US" altLang="ko-KR" sz="1600" dirty="0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Times New Roman" panose="02020603050405020304" pitchFamily="18" charset="0"/>
                  </a:rPr>
                </a:br>
                <a:r>
                  <a:rPr lang="en-US" altLang="ko-KR" sz="1600" dirty="0" err="1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Times New Roman" panose="02020603050405020304" pitchFamily="18" charset="0"/>
                  </a:rPr>
                  <a:t>anova</a:t>
                </a:r>
                <a:r>
                  <a:rPr lang="en-US" altLang="ko-KR" sz="1600" dirty="0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Times New Roman" panose="02020603050405020304" pitchFamily="18" charset="0"/>
                  </a:rPr>
                  <a:t>(</a:t>
                </a:r>
                <a:r>
                  <a:rPr lang="en-US" altLang="ko-KR" sz="1600" dirty="0" err="1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Times New Roman" panose="02020603050405020304" pitchFamily="18" charset="0"/>
                  </a:rPr>
                  <a:t>anova_model</a:t>
                </a:r>
                <a:r>
                  <a:rPr lang="en-US" altLang="ko-KR" sz="1600" dirty="0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Times New Roman" panose="02020603050405020304" pitchFamily="18" charset="0"/>
                  </a:rPr>
                  <a:t>)</a:t>
                </a:r>
                <a:endParaRPr lang="ko-KR" altLang="ko-KR" sz="1600" dirty="0">
                  <a:effectLst/>
                  <a:latin typeface="D2Coding" panose="020B0609020101020101" pitchFamily="49" charset="-127"/>
                  <a:ea typeface="D2Coding" panose="020B0609020101020101" pitchFamily="49" charset="-127"/>
                  <a:cs typeface="Times New Roman" panose="02020603050405020304" pitchFamily="18" charset="0"/>
                </a:endParaRPr>
              </a:p>
              <a:p>
                <a:pPr marL="342900" lvl="0" indent="-342900"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:r>
                  <a:rPr lang="en-US" altLang="ko-KR" sz="1600" b="1" dirty="0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Symbol" panose="05050102010706020507" pitchFamily="18" charset="2"/>
                  </a:rPr>
                  <a:t>ANOVA </a:t>
                </a:r>
                <a:r>
                  <a:rPr lang="ko-KR" altLang="ko-KR" sz="1600" b="1" dirty="0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Symbol" panose="05050102010706020507" pitchFamily="18" charset="2"/>
                  </a:rPr>
                  <a:t>출력 예시</a:t>
                </a:r>
                <a:r>
                  <a:rPr lang="en-US" altLang="ko-KR" sz="1600" dirty="0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Symbol" panose="05050102010706020507" pitchFamily="18" charset="2"/>
                  </a:rPr>
                  <a:t> (</a:t>
                </a:r>
                <a:r>
                  <a:rPr lang="ko-KR" altLang="ko-KR" sz="1600" dirty="0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Symbol" panose="05050102010706020507" pitchFamily="18" charset="2"/>
                  </a:rPr>
                  <a:t>가상의 결과</a:t>
                </a:r>
                <a:r>
                  <a:rPr lang="en-US" altLang="ko-KR" sz="1600" dirty="0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Symbol" panose="05050102010706020507" pitchFamily="18" charset="2"/>
                  </a:rPr>
                  <a:t>)</a:t>
                </a:r>
                <a:endParaRPr lang="ko-KR" altLang="ko-KR" sz="1600" dirty="0">
                  <a:effectLst/>
                  <a:latin typeface="D2Coding" panose="020B0609020101020101" pitchFamily="49" charset="-127"/>
                  <a:ea typeface="D2Coding" panose="020B0609020101020101" pitchFamily="49" charset="-127"/>
                  <a:cs typeface="Symbol" panose="05050102010706020507" pitchFamily="18" charset="2"/>
                </a:endParaRPr>
              </a:p>
              <a:p>
                <a:pPr marL="342900" lvl="0" indent="-342900">
                  <a:spcAft>
                    <a:spcPts val="1000"/>
                  </a:spcAft>
                  <a:buFont typeface="Arial" panose="020B0604020202020204" pitchFamily="34" charset="0"/>
                  <a:buChar char=" "/>
                </a:pPr>
                <a:r>
                  <a:rPr lang="en-US" altLang="ko-KR" sz="1600" dirty="0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Times New Roman" panose="02020603050405020304" pitchFamily="18" charset="0"/>
                  </a:rPr>
                  <a:t>Analysis of Variance Table</a:t>
                </a:r>
                <a:br>
                  <a:rPr lang="en-US" altLang="ko-KR" sz="1600" dirty="0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Times New Roman" panose="02020603050405020304" pitchFamily="18" charset="0"/>
                  </a:rPr>
                </a:br>
                <a:br>
                  <a:rPr lang="en-US" altLang="ko-KR" sz="1600" dirty="0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Times New Roman" panose="02020603050405020304" pitchFamily="18" charset="0"/>
                  </a:rPr>
                </a:br>
                <a:r>
                  <a:rPr lang="en-US" altLang="ko-KR" sz="1600" dirty="0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Times New Roman" panose="02020603050405020304" pitchFamily="18" charset="0"/>
                  </a:rPr>
                  <a:t>Response: D_IMF</a:t>
                </a:r>
                <a:br>
                  <a:rPr lang="en-US" altLang="ko-KR" sz="1600" dirty="0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Times New Roman" panose="02020603050405020304" pitchFamily="18" charset="0"/>
                  </a:rPr>
                </a:br>
                <a:r>
                  <a:rPr lang="en-US" altLang="ko-KR" sz="1600" dirty="0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Times New Roman" panose="02020603050405020304" pitchFamily="18" charset="0"/>
                  </a:rPr>
                  <a:t>           </a:t>
                </a:r>
                <a:r>
                  <a:rPr lang="en-US" altLang="ko-KR" sz="1600" dirty="0" err="1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Times New Roman" panose="02020603050405020304" pitchFamily="18" charset="0"/>
                  </a:rPr>
                  <a:t>Df</a:t>
                </a:r>
                <a:r>
                  <a:rPr lang="en-US" altLang="ko-KR" sz="1600" dirty="0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Times New Roman" panose="02020603050405020304" pitchFamily="18" charset="0"/>
                  </a:rPr>
                  <a:t> Sum Sq Mean Sq F value    </a:t>
                </a:r>
                <a:r>
                  <a:rPr lang="en-US" altLang="ko-KR" sz="1600" dirty="0" err="1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Times New Roman" panose="02020603050405020304" pitchFamily="18" charset="0"/>
                  </a:rPr>
                  <a:t>Pr</a:t>
                </a:r>
                <a:r>
                  <a:rPr lang="en-US" altLang="ko-KR" sz="1600" dirty="0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Times New Roman" panose="02020603050405020304" pitchFamily="18" charset="0"/>
                  </a:rPr>
                  <a:t>(&gt;F)</a:t>
                </a:r>
                <a:br>
                  <a:rPr lang="en-US" altLang="ko-KR" sz="1600" dirty="0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Times New Roman" panose="02020603050405020304" pitchFamily="18" charset="0"/>
                  </a:rPr>
                </a:br>
                <a:r>
                  <a:rPr lang="en-US" altLang="ko-KR" sz="1600" dirty="0" err="1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Times New Roman" panose="02020603050405020304" pitchFamily="18" charset="0"/>
                  </a:rPr>
                  <a:t>SNPx</a:t>
                </a:r>
                <a:r>
                  <a:rPr lang="en-US" altLang="ko-KR" sz="1600" dirty="0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Times New Roman" panose="02020603050405020304" pitchFamily="18" charset="0"/>
                  </a:rPr>
                  <a:t>        2  17.69   8.845   119.0  &lt; 2e-16 ***</a:t>
                </a:r>
                <a:br>
                  <a:rPr lang="en-US" altLang="ko-KR" sz="1600" dirty="0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Times New Roman" panose="02020603050405020304" pitchFamily="18" charset="0"/>
                  </a:rPr>
                </a:br>
                <a:r>
                  <a:rPr lang="en-US" altLang="ko-KR" sz="1600" dirty="0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Times New Roman" panose="02020603050405020304" pitchFamily="18" charset="0"/>
                  </a:rPr>
                  <a:t>Residuals  97   7.21   0.074</a:t>
                </a:r>
                <a:endParaRPr lang="ko-KR" altLang="ko-KR" sz="1600" dirty="0">
                  <a:effectLst/>
                  <a:latin typeface="D2Coding" panose="020B0609020101020101" pitchFamily="49" charset="-127"/>
                  <a:ea typeface="D2Coding" panose="020B0609020101020101" pitchFamily="49" charset="-127"/>
                  <a:cs typeface="Times New Roman" panose="02020603050405020304" pitchFamily="18" charset="0"/>
                </a:endParaRPr>
              </a:p>
              <a:p>
                <a:pPr marL="342900" lvl="0" indent="-342900"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:r>
                  <a:rPr lang="en-US" altLang="ko-KR" sz="14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해석</a:t>
                </a:r>
                <a:endParaRPr lang="ko-KR" altLang="ko-KR" sz="14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Symbol" panose="05050102010706020507" pitchFamily="18" charset="2"/>
                </a:endParaRPr>
              </a:p>
              <a:p>
                <a:pPr marL="742950" lvl="1" indent="-285750">
                  <a:spcAft>
                    <a:spcPts val="1000"/>
                  </a:spcAft>
                  <a:buFont typeface="Courier New" panose="02070309020205020404" pitchFamily="49" charset="0"/>
                  <a:buChar char="o"/>
                </a:pPr>
                <a:r>
                  <a:rPr lang="en-US" altLang="ko-KR" sz="14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F(2,97) = 119.0, p &lt; 2×10</a:t>
                </a:r>
                <a:r>
                  <a:rPr lang="en-US" altLang="ko-KR" sz="14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Cambria Math" panose="02040503050406030204" pitchFamily="18" charset="0"/>
                  </a:rPr>
                  <a:t>⁻</a:t>
                </a:r>
                <a:r>
                  <a:rPr lang="ko-KR" altLang="ko-KR" sz="14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G마켓 산스 Medium" panose="02000000000000000000" pitchFamily="50" charset="-127"/>
                  </a:rPr>
                  <a:t>¹</a:t>
                </a:r>
                <a:r>
                  <a:rPr lang="en-US" altLang="ko-KR" sz="14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Cambria Math" panose="02040503050406030204" pitchFamily="18" charset="0"/>
                  </a:rPr>
                  <a:t>⁶</a:t>
                </a: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→ “</a:t>
                </a:r>
                <a:r>
                  <a:rPr lang="ko-KR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세 유전자형</a:t>
                </a: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(AA, AG, GG) </a:t>
                </a:r>
                <a:r>
                  <a:rPr lang="ko-KR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간 평균 차이가 우연히 관측될 확률이 거의</a:t>
                </a: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0”</a:t>
                </a:r>
                <a:endParaRPr lang="ko-KR" altLang="ko-KR" sz="14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742950" lvl="1" indent="-285750">
                  <a:spcAft>
                    <a:spcPts val="1000"/>
                  </a:spcAft>
                  <a:buFont typeface="Courier New" panose="02070309020205020404" pitchFamily="49" charset="0"/>
                  <a:buChar char="o"/>
                </a:pPr>
                <a:r>
                  <a:rPr lang="en-US" altLang="ko-KR" sz="14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R² (</a:t>
                </a:r>
                <a:r>
                  <a:rPr lang="en-US" altLang="ko-KR" sz="14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결정계수</a:t>
                </a:r>
                <a:r>
                  <a:rPr lang="en-US" altLang="ko-KR" sz="14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 </a:t>
                </a:r>
                <a:r>
                  <a:rPr lang="en-US" altLang="ko-KR" sz="14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계산</a:t>
                </a: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</a:t>
                </a:r>
                <a:endParaRPr lang="ko-KR" altLang="ko-KR" sz="14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>
                  <a:spcBef>
                    <a:spcPts val="900"/>
                  </a:spcBef>
                  <a:spcAft>
                    <a:spcPts val="9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ko-KR" altLang="ko-KR" sz="1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ko-KR" sz="14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14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ko-KR" altLang="ko-KR" sz="1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ko-KR" altLang="ko-KR" sz="1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altLang="ko-KR" sz="1400">
                                  <a:effectLst/>
                                  <a:latin typeface="G마켓 산스 Medium" panose="02000000000000000000" pitchFamily="50" charset="-127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SS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ko-KR" sz="1400">
                                  <a:effectLst/>
                                  <a:latin typeface="G마켓 산스 Medium" panose="02000000000000000000" pitchFamily="50" charset="-127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SNP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ko-KR" altLang="ko-KR" sz="1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altLang="ko-KR" sz="1400">
                                  <a:effectLst/>
                                  <a:latin typeface="G마켓 산스 Medium" panose="02000000000000000000" pitchFamily="50" charset="-127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SS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ko-KR" sz="1400">
                                  <a:effectLst/>
                                  <a:latin typeface="G마켓 산스 Medium" panose="02000000000000000000" pitchFamily="50" charset="-127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SNP</m:t>
                              </m:r>
                            </m:sub>
                          </m:sSub>
                          <m:r>
                            <a:rPr lang="en-US" altLang="ko-KR" sz="14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ko-KR" altLang="ko-KR" sz="1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altLang="ko-KR" sz="1400">
                                  <a:effectLst/>
                                  <a:latin typeface="G마켓 산스 Medium" panose="02000000000000000000" pitchFamily="50" charset="-127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SS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ko-KR" sz="1400">
                                  <a:effectLst/>
                                  <a:latin typeface="G마켓 산스 Medium" panose="02000000000000000000" pitchFamily="50" charset="-127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Residual</m:t>
                              </m:r>
                            </m:sub>
                          </m:sSub>
                        </m:den>
                      </m:f>
                      <m:r>
                        <a:rPr lang="en-US" altLang="ko-KR" sz="14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ko-KR" altLang="ko-KR" sz="1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17.69</m:t>
                          </m:r>
                        </m:num>
                        <m:den>
                          <m:r>
                            <a:rPr lang="en-US" altLang="ko-KR" sz="14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17.69</m:t>
                          </m:r>
                          <m:r>
                            <a:rPr lang="en-US" altLang="ko-KR" sz="14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ko-KR" sz="14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7.21</m:t>
                          </m:r>
                        </m:den>
                      </m:f>
                      <m:r>
                        <a:rPr lang="en-US" altLang="ko-KR" sz="14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altLang="ko-KR" sz="14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0.71</m:t>
                      </m:r>
                      <m:r>
                        <a:rPr lang="en-US" altLang="ko-KR" sz="14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ko-KR" altLang="ko-KR" sz="14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742950" lvl="1" indent="-285750">
                  <a:spcAft>
                    <a:spcPts val="1000"/>
                  </a:spcAft>
                  <a:buFont typeface="Arial" panose="020B0604020202020204" pitchFamily="34" charset="0"/>
                  <a:buChar char=" "/>
                </a:pP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→ </a:t>
                </a:r>
                <a:r>
                  <a:rPr lang="en-US" altLang="ko-KR" sz="14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SNPx</a:t>
                </a: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하나로 전체 분산의</a:t>
                </a: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71% </a:t>
                </a:r>
                <a:r>
                  <a:rPr lang="ko-KR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설명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6D025B-2317-3AE6-D1C0-F0DFCC0F7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49" y="1903062"/>
                <a:ext cx="10729519" cy="5173276"/>
              </a:xfrm>
              <a:prstGeom prst="rect">
                <a:avLst/>
              </a:prstGeom>
              <a:blipFill>
                <a:blip r:embed="rId3"/>
                <a:stretch>
                  <a:fillRect l="-341" t="-824" b="-3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563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F84141-A322-9CB5-FFA8-5BD1D49CC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spcBef>
                <a:spcPts val="800"/>
              </a:spcBef>
              <a:spcAft>
                <a:spcPts val="400"/>
              </a:spcAft>
            </a:pPr>
            <a:r>
              <a:rPr lang="ko-KR" altLang="ko-KR" sz="1800" b="1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G마켓 산스 Medium" panose="02000000000000000000" pitchFamily="50" charset="-127"/>
                <a:cs typeface="Times New Roman" panose="02020603050405020304" pitchFamily="18" charset="0"/>
              </a:rPr>
              <a:t>실제 한우 데이터</a:t>
            </a:r>
            <a:r>
              <a:rPr lang="en-US" altLang="ko-KR" sz="1800" b="1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G마켓 산스 Medium" panose="02000000000000000000" pitchFamily="50" charset="-127"/>
                <a:cs typeface="Times New Roman" panose="02020603050405020304" pitchFamily="18" charset="0"/>
              </a:rPr>
              <a:t>: </a:t>
            </a:r>
            <a:r>
              <a:rPr lang="ko-KR" altLang="ko-KR" sz="1800" b="1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G마켓 산스 Medium" panose="02000000000000000000" pitchFamily="50" charset="-127"/>
                <a:cs typeface="Times New Roman" panose="02020603050405020304" pitchFamily="18" charset="0"/>
              </a:rPr>
              <a:t>회귀모델</a:t>
            </a:r>
            <a:r>
              <a:rPr lang="en-US" altLang="ko-KR" sz="1800" b="1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G마켓 산스 Medium" panose="02000000000000000000" pitchFamily="50" charset="-127"/>
                <a:cs typeface="Times New Roman" panose="02020603050405020304" pitchFamily="18" charset="0"/>
              </a:rPr>
              <a:t>(Regression) </a:t>
            </a:r>
            <a:r>
              <a:rPr lang="ko-KR" altLang="ko-KR" sz="1800" b="1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G마켓 산스 Medium" panose="02000000000000000000" pitchFamily="50" charset="-127"/>
                <a:cs typeface="Times New Roman" panose="02020603050405020304" pitchFamily="18" charset="0"/>
              </a:rPr>
              <a:t>적용</a:t>
            </a:r>
            <a:endParaRPr lang="ko-KR" altLang="ko-KR" sz="1800" b="1" dirty="0">
              <a:solidFill>
                <a:srgbClr val="0F4761"/>
              </a:solidFill>
              <a:effectLst/>
              <a:latin typeface="Aptos Display" panose="020B000402020202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7114BF-638D-6429-57F9-7B7741E97B6F}"/>
                  </a:ext>
                </a:extLst>
              </p:cNvPr>
              <p:cNvSpPr txBox="1"/>
              <p:nvPr/>
            </p:nvSpPr>
            <p:spPr>
              <a:xfrm>
                <a:off x="710849" y="1052496"/>
                <a:ext cx="6761526" cy="8284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:r>
                  <a:rPr lang="en-US" altLang="ko-KR" sz="16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모델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: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Symbol" panose="05050102010706020507" pitchFamily="18" charset="2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_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𝐼𝑀</m:t>
                      </m:r>
                      <m:sSub>
                        <m:sSub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 </m:t>
                      </m:r>
                      <m:sSub>
                        <m:sSub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 </m:t>
                      </m:r>
                      <m:sSub>
                        <m:sSub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ko-KR" sz="1600">
                          <a:effectLst/>
                          <a:latin typeface="G마켓 산스 Medium" panose="02000000000000000000" pitchFamily="50" charset="-127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AA</m:t>
                      </m:r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),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 1</m:t>
                      </m:r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ko-KR" sz="1600">
                          <a:effectLst/>
                          <a:latin typeface="G마켓 산스 Medium" panose="02000000000000000000" pitchFamily="50" charset="-127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AG</m:t>
                      </m:r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),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 2</m:t>
                      </m:r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ko-KR" sz="1600">
                          <a:effectLst/>
                          <a:latin typeface="G마켓 산스 Medium" panose="02000000000000000000" pitchFamily="50" charset="-127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GG</m:t>
                      </m:r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).</m:t>
                      </m:r>
                    </m:oMath>
                  </m:oMathPara>
                </a14:m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7114BF-638D-6429-57F9-7B7741E97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49" y="1052496"/>
                <a:ext cx="6761526" cy="828432"/>
              </a:xfrm>
              <a:prstGeom prst="rect">
                <a:avLst/>
              </a:prstGeom>
              <a:blipFill>
                <a:blip r:embed="rId2"/>
                <a:stretch>
                  <a:fillRect l="-541" t="-58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743F27-93A8-6A8F-CFE2-95EBFEE70596}"/>
                  </a:ext>
                </a:extLst>
              </p:cNvPr>
              <p:cNvSpPr txBox="1"/>
              <p:nvPr/>
            </p:nvSpPr>
            <p:spPr>
              <a:xfrm>
                <a:off x="710849" y="2065575"/>
                <a:ext cx="11721635" cy="45756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:r>
                  <a:rPr lang="en-US" altLang="ko-KR" sz="14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R </a:t>
                </a:r>
                <a:r>
                  <a:rPr lang="en-US" altLang="ko-KR" sz="14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코드</a:t>
                </a:r>
                <a:endParaRPr lang="ko-KR" altLang="ko-KR" sz="14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Symbol" panose="05050102010706020507" pitchFamily="18" charset="2"/>
                </a:endParaRPr>
              </a:p>
              <a:p>
                <a:pPr marL="342900" lvl="0" indent="-342900">
                  <a:spcAft>
                    <a:spcPts val="1000"/>
                  </a:spcAft>
                  <a:buFont typeface="Arial" panose="020B0604020202020204" pitchFamily="34" charset="0"/>
                  <a:buChar char=" "/>
                </a:pPr>
                <a:r>
                  <a:rPr lang="en-US" altLang="ko-KR" sz="1400" dirty="0" err="1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Times New Roman" panose="02020603050405020304" pitchFamily="18" charset="0"/>
                  </a:rPr>
                  <a:t>reg_model</a:t>
                </a:r>
                <a:r>
                  <a:rPr lang="en-US" altLang="ko-KR" sz="1400" dirty="0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Times New Roman" panose="02020603050405020304" pitchFamily="18" charset="0"/>
                  </a:rPr>
                  <a:t> &lt;- </a:t>
                </a:r>
                <a:r>
                  <a:rPr lang="en-US" altLang="ko-KR" sz="1400" dirty="0" err="1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Times New Roman" panose="02020603050405020304" pitchFamily="18" charset="0"/>
                  </a:rPr>
                  <a:t>lm</a:t>
                </a:r>
                <a:r>
                  <a:rPr lang="en-US" altLang="ko-KR" sz="1400" dirty="0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Times New Roman" panose="02020603050405020304" pitchFamily="18" charset="0"/>
                  </a:rPr>
                  <a:t>(D_IMF ~ G, data = data)</a:t>
                </a:r>
                <a:br>
                  <a:rPr lang="en-US" altLang="ko-KR" sz="1400" dirty="0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Times New Roman" panose="02020603050405020304" pitchFamily="18" charset="0"/>
                  </a:rPr>
                </a:br>
                <a:r>
                  <a:rPr lang="en-US" altLang="ko-KR" sz="1400" dirty="0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Times New Roman" panose="02020603050405020304" pitchFamily="18" charset="0"/>
                  </a:rPr>
                  <a:t>summary(</a:t>
                </a:r>
                <a:r>
                  <a:rPr lang="en-US" altLang="ko-KR" sz="1400" dirty="0" err="1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Times New Roman" panose="02020603050405020304" pitchFamily="18" charset="0"/>
                  </a:rPr>
                  <a:t>reg_model</a:t>
                </a:r>
                <a:r>
                  <a:rPr lang="en-US" altLang="ko-KR" sz="1400" dirty="0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Times New Roman" panose="02020603050405020304" pitchFamily="18" charset="0"/>
                  </a:rPr>
                  <a:t>)</a:t>
                </a:r>
                <a:br>
                  <a:rPr lang="en-US" altLang="ko-KR" sz="1400" dirty="0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Times New Roman" panose="02020603050405020304" pitchFamily="18" charset="0"/>
                  </a:rPr>
                </a:br>
                <a:r>
                  <a:rPr lang="en-US" altLang="ko-KR" sz="1400" dirty="0" err="1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Times New Roman" panose="02020603050405020304" pitchFamily="18" charset="0"/>
                  </a:rPr>
                  <a:t>confint</a:t>
                </a:r>
                <a:r>
                  <a:rPr lang="en-US" altLang="ko-KR" sz="1400" dirty="0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Times New Roman" panose="02020603050405020304" pitchFamily="18" charset="0"/>
                  </a:rPr>
                  <a:t>(</a:t>
                </a:r>
                <a:r>
                  <a:rPr lang="en-US" altLang="ko-KR" sz="1400" dirty="0" err="1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Times New Roman" panose="02020603050405020304" pitchFamily="18" charset="0"/>
                  </a:rPr>
                  <a:t>reg_model</a:t>
                </a:r>
                <a:r>
                  <a:rPr lang="en-US" altLang="ko-KR" sz="1400" dirty="0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Times New Roman" panose="02020603050405020304" pitchFamily="18" charset="0"/>
                  </a:rPr>
                  <a:t>)  # 95% </a:t>
                </a:r>
                <a:r>
                  <a:rPr lang="en-US" altLang="ko-KR" sz="1400" dirty="0" err="1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Times New Roman" panose="02020603050405020304" pitchFamily="18" charset="0"/>
                  </a:rPr>
                  <a:t>신뢰구간</a:t>
                </a:r>
                <a:endParaRPr lang="ko-KR" altLang="ko-KR" sz="1400" dirty="0">
                  <a:effectLst/>
                  <a:latin typeface="D2Coding" panose="020B0609020101020101" pitchFamily="49" charset="-127"/>
                  <a:ea typeface="D2Coding" panose="020B0609020101020101" pitchFamily="49" charset="-127"/>
                  <a:cs typeface="Times New Roman" panose="02020603050405020304" pitchFamily="18" charset="0"/>
                </a:endParaRPr>
              </a:p>
              <a:p>
                <a:pPr marL="342900" lvl="0" indent="-342900"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:r>
                  <a:rPr lang="ko-KR" altLang="ko-KR" sz="1400" b="1" dirty="0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Symbol" panose="05050102010706020507" pitchFamily="18" charset="2"/>
                  </a:rPr>
                  <a:t>회귀 출력 예시</a:t>
                </a:r>
                <a:r>
                  <a:rPr lang="en-US" altLang="ko-KR" sz="1400" dirty="0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Symbol" panose="05050102010706020507" pitchFamily="18" charset="2"/>
                  </a:rPr>
                  <a:t> (</a:t>
                </a:r>
                <a:r>
                  <a:rPr lang="ko-KR" altLang="ko-KR" sz="1400" dirty="0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Symbol" panose="05050102010706020507" pitchFamily="18" charset="2"/>
                  </a:rPr>
                  <a:t>가상의 결과</a:t>
                </a:r>
                <a:r>
                  <a:rPr lang="en-US" altLang="ko-KR" sz="1400" dirty="0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Symbol" panose="05050102010706020507" pitchFamily="18" charset="2"/>
                  </a:rPr>
                  <a:t>)</a:t>
                </a:r>
                <a:endParaRPr lang="ko-KR" altLang="ko-KR" sz="1400" dirty="0">
                  <a:effectLst/>
                  <a:latin typeface="D2Coding" panose="020B0609020101020101" pitchFamily="49" charset="-127"/>
                  <a:ea typeface="D2Coding" panose="020B0609020101020101" pitchFamily="49" charset="-127"/>
                  <a:cs typeface="Symbol" panose="05050102010706020507" pitchFamily="18" charset="2"/>
                </a:endParaRPr>
              </a:p>
              <a:p>
                <a:pPr marL="342900" lvl="0" indent="-342900">
                  <a:spcAft>
                    <a:spcPts val="1000"/>
                  </a:spcAft>
                  <a:buFont typeface="Arial" panose="020B0604020202020204" pitchFamily="34" charset="0"/>
                  <a:buChar char=" "/>
                </a:pPr>
                <a:r>
                  <a:rPr lang="en-US" altLang="ko-KR" sz="1400" dirty="0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Times New Roman" panose="02020603050405020304" pitchFamily="18" charset="0"/>
                  </a:rPr>
                  <a:t>Call:</a:t>
                </a:r>
                <a:br>
                  <a:rPr lang="en-US" altLang="ko-KR" sz="1400" dirty="0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Times New Roman" panose="02020603050405020304" pitchFamily="18" charset="0"/>
                  </a:rPr>
                </a:br>
                <a:r>
                  <a:rPr lang="en-US" altLang="ko-KR" sz="1400" dirty="0" err="1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Times New Roman" panose="02020603050405020304" pitchFamily="18" charset="0"/>
                  </a:rPr>
                  <a:t>lm</a:t>
                </a:r>
                <a:r>
                  <a:rPr lang="en-US" altLang="ko-KR" sz="1400" dirty="0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Times New Roman" panose="02020603050405020304" pitchFamily="18" charset="0"/>
                  </a:rPr>
                  <a:t>(formula = D_IMF ~ G, data = data)</a:t>
                </a:r>
                <a:br>
                  <a:rPr lang="en-US" altLang="ko-KR" sz="1400" dirty="0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Times New Roman" panose="02020603050405020304" pitchFamily="18" charset="0"/>
                  </a:rPr>
                </a:br>
                <a:br>
                  <a:rPr lang="en-US" altLang="ko-KR" sz="1400" dirty="0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Times New Roman" panose="02020603050405020304" pitchFamily="18" charset="0"/>
                  </a:rPr>
                </a:br>
                <a:r>
                  <a:rPr lang="en-US" altLang="ko-KR" sz="1400" dirty="0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Times New Roman" panose="02020603050405020304" pitchFamily="18" charset="0"/>
                  </a:rPr>
                  <a:t>Coefficients:</a:t>
                </a:r>
                <a:br>
                  <a:rPr lang="en-US" altLang="ko-KR" sz="1400" dirty="0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Times New Roman" panose="02020603050405020304" pitchFamily="18" charset="0"/>
                  </a:rPr>
                </a:br>
                <a:r>
                  <a:rPr lang="en-US" altLang="ko-KR" sz="1400" dirty="0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Times New Roman" panose="02020603050405020304" pitchFamily="18" charset="0"/>
                  </a:rPr>
                  <a:t>            Estimate Std. Error t value </a:t>
                </a:r>
                <a:r>
                  <a:rPr lang="en-US" altLang="ko-KR" sz="1400" dirty="0" err="1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Times New Roman" panose="02020603050405020304" pitchFamily="18" charset="0"/>
                  </a:rPr>
                  <a:t>Pr</a:t>
                </a:r>
                <a:r>
                  <a:rPr lang="en-US" altLang="ko-KR" sz="1400" dirty="0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Times New Roman" panose="02020603050405020304" pitchFamily="18" charset="0"/>
                  </a:rPr>
                  <a:t>(&gt;|t|)</a:t>
                </a:r>
                <a:br>
                  <a:rPr lang="en-US" altLang="ko-KR" sz="1400" dirty="0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Times New Roman" panose="02020603050405020304" pitchFamily="18" charset="0"/>
                  </a:rPr>
                </a:br>
                <a:r>
                  <a:rPr lang="en-US" altLang="ko-KR" sz="1400" dirty="0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Times New Roman" panose="02020603050405020304" pitchFamily="18" charset="0"/>
                  </a:rPr>
                  <a:t>(Intercept)   3.432     0.050    68.64   &lt;2e-16 ***</a:t>
                </a:r>
                <a:br>
                  <a:rPr lang="en-US" altLang="ko-KR" sz="1400" dirty="0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Times New Roman" panose="02020603050405020304" pitchFamily="18" charset="0"/>
                  </a:rPr>
                </a:br>
                <a:r>
                  <a:rPr lang="en-US" altLang="ko-KR" sz="1400" dirty="0">
                    <a:effectLst/>
                    <a:latin typeface="D2Coding" panose="020B0609020101020101" pitchFamily="49" charset="-127"/>
                    <a:ea typeface="D2Coding" panose="020B0609020101020101" pitchFamily="49" charset="-127"/>
                    <a:cs typeface="Times New Roman" panose="02020603050405020304" pitchFamily="18" charset="0"/>
                  </a:rPr>
                  <a:t>G             0.529     0.048    11.05   &lt;2e-16 ***</a:t>
                </a:r>
                <a:endParaRPr lang="ko-KR" altLang="ko-KR" sz="1400" dirty="0">
                  <a:effectLst/>
                  <a:latin typeface="D2Coding" panose="020B0609020101020101" pitchFamily="49" charset="-127"/>
                  <a:ea typeface="D2Coding" panose="020B0609020101020101" pitchFamily="49" charset="-127"/>
                  <a:cs typeface="Times New Roman" panose="02020603050405020304" pitchFamily="18" charset="0"/>
                </a:endParaRPr>
              </a:p>
              <a:p>
                <a:pPr marL="742950" lvl="1" indent="-285750"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:r>
                  <a:rPr lang="ko-KR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절편</a:t>
                </a: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=3.432): AA </a:t>
                </a:r>
                <a:r>
                  <a:rPr lang="ko-KR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그룹 평균</a:t>
                </a: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D_IMF</a:t>
                </a:r>
                <a:endParaRPr lang="ko-KR" altLang="ko-KR" sz="14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742950" lvl="1" indent="-285750"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:r>
                  <a:rPr lang="ko-KR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기울기</a:t>
                </a: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=0.529): </a:t>
                </a:r>
                <a:r>
                  <a:rPr lang="ko-KR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대립유전자 하나당 평균</a:t>
                </a: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0.529%p </a:t>
                </a:r>
                <a:r>
                  <a:rPr lang="ko-KR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증가</a:t>
                </a:r>
              </a:p>
              <a:p>
                <a:pPr marL="742950" lvl="1" indent="-285750"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:r>
                  <a:rPr lang="en-US" altLang="ko-KR" sz="14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p &lt; 1×10</a:t>
                </a:r>
                <a:r>
                  <a:rPr lang="en-US" altLang="ko-KR" sz="14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Cambria Math" panose="02040503050406030204" pitchFamily="18" charset="0"/>
                  </a:rPr>
                  <a:t>⁻</a:t>
                </a:r>
                <a:r>
                  <a:rPr lang="ko-KR" altLang="ko-KR" sz="14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G마켓 산스 Medium" panose="02000000000000000000" pitchFamily="50" charset="-127"/>
                  </a:rPr>
                  <a:t>¹</a:t>
                </a:r>
                <a:r>
                  <a:rPr lang="en-US" altLang="ko-KR" sz="14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Cambria Math" panose="02040503050406030204" pitchFamily="18" charset="0"/>
                  </a:rPr>
                  <a:t>⁶</a:t>
                </a: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→ </a:t>
                </a:r>
                <a:r>
                  <a:rPr lang="ko-KR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강력한 통계적 유의성</a:t>
                </a:r>
              </a:p>
              <a:p>
                <a:pPr marL="342900" lvl="0" indent="-342900"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:r>
                  <a:rPr lang="en-US" altLang="ko-KR" sz="14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신뢰구간</a:t>
                </a:r>
                <a:r>
                  <a:rPr lang="en-US" altLang="ko-KR" sz="14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 </a:t>
                </a:r>
                <a:r>
                  <a:rPr lang="en-US" altLang="ko-KR" sz="14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예시</a:t>
                </a:r>
                <a:endParaRPr lang="ko-KR" altLang="ko-KR" sz="14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Symbol" panose="05050102010706020507" pitchFamily="18" charset="2"/>
                </a:endParaRPr>
              </a:p>
              <a:p>
                <a:pPr marL="742950" lvl="1" indent="-285750"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95% CI </a:t>
                </a: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Cambria Math" panose="02040503050406030204" pitchFamily="18" charset="0"/>
                  </a:rPr>
                  <a:t>≈</a:t>
                </a: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[0.433, 0.625] </a:t>
                </a:r>
                <a:r>
                  <a:rPr lang="ko-KR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G마켓 산스 Medium" panose="02000000000000000000" pitchFamily="50" charset="-127"/>
                  </a:rPr>
                  <a:t>→</a:t>
                </a:r>
                <a:r>
                  <a:rPr lang="ko-KR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기울기는</a:t>
                </a: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0</a:t>
                </a:r>
                <a:r>
                  <a:rPr lang="ko-KR" altLang="ko-KR" sz="14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 아님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743F27-93A8-6A8F-CFE2-95EBFEE70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49" y="2065575"/>
                <a:ext cx="11721635" cy="4575612"/>
              </a:xfrm>
              <a:prstGeom prst="rect">
                <a:avLst/>
              </a:prstGeom>
              <a:blipFill>
                <a:blip r:embed="rId3"/>
                <a:stretch>
                  <a:fillRect l="-156" t="-933" b="-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577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B058CB-063C-C9B4-8689-B32E9DC2D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spcBef>
                <a:spcPts val="800"/>
              </a:spcBef>
              <a:spcAft>
                <a:spcPts val="400"/>
              </a:spcAft>
            </a:pPr>
            <a:r>
              <a:rPr lang="en-US" altLang="ko-KR" sz="1800" b="1" dirty="0">
                <a:solidFill>
                  <a:srgbClr val="0F4761"/>
                </a:solidFill>
                <a:effectLst/>
                <a:latin typeface="G마켓 산스 Medium" panose="02000000000000000000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ANOVA vs </a:t>
            </a:r>
            <a:r>
              <a:rPr lang="ko-KR" altLang="ko-KR" sz="1800" b="1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G마켓 산스 Medium" panose="02000000000000000000" pitchFamily="50" charset="-127"/>
                <a:cs typeface="Times New Roman" panose="02020603050405020304" pitchFamily="18" charset="0"/>
              </a:rPr>
              <a:t>회귀모델 비교</a:t>
            </a:r>
            <a:r>
              <a:rPr lang="en-US" altLang="ko-KR" sz="1800" b="1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G마켓 산스 Medium" panose="02000000000000000000" pitchFamily="50" charset="-127"/>
                <a:cs typeface="Times New Roman" panose="02020603050405020304" pitchFamily="18" charset="0"/>
              </a:rPr>
              <a:t> (</a:t>
            </a:r>
            <a:r>
              <a:rPr lang="ko-KR" altLang="ko-KR" sz="1800" b="1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G마켓 산스 Medium" panose="02000000000000000000" pitchFamily="50" charset="-127"/>
                <a:cs typeface="Times New Roman" panose="02020603050405020304" pitchFamily="18" charset="0"/>
              </a:rPr>
              <a:t>실제 결과</a:t>
            </a:r>
            <a:r>
              <a:rPr lang="en-US" altLang="ko-KR" sz="1800" b="1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G마켓 산스 Medium" panose="02000000000000000000" pitchFamily="50" charset="-127"/>
                <a:cs typeface="Times New Roman" panose="02020603050405020304" pitchFamily="18" charset="0"/>
              </a:rPr>
              <a:t>)</a:t>
            </a:r>
            <a:endParaRPr lang="ko-KR" altLang="ko-KR" sz="1800" b="1" dirty="0">
              <a:solidFill>
                <a:srgbClr val="0F4761"/>
              </a:solidFill>
              <a:effectLst/>
              <a:latin typeface="Aptos Display" panose="020B000402020202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표 2">
                <a:extLst>
                  <a:ext uri="{FF2B5EF4-FFF2-40B4-BE49-F238E27FC236}">
                    <a16:creationId xmlns:a16="http://schemas.microsoft.com/office/drawing/2014/main" id="{559BBC11-29F2-D911-AB10-44F1A439EF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4028686"/>
                  </p:ext>
                </p:extLst>
              </p:nvPr>
            </p:nvGraphicFramePr>
            <p:xfrm>
              <a:off x="710849" y="1324456"/>
              <a:ext cx="11591925" cy="3233736"/>
            </p:xfrm>
            <a:graphic>
              <a:graphicData uri="http://schemas.openxmlformats.org/drawingml/2006/table">
                <a:tbl>
                  <a:tblPr firstRow="1" bandRow="1" bandCol="1">
                    <a:tableStyleId>{5C22544A-7EE6-4342-B048-85BDC9FD1C3A}</a:tableStyleId>
                  </a:tblPr>
                  <a:tblGrid>
                    <a:gridCol w="2195189">
                      <a:extLst>
                        <a:ext uri="{9D8B030D-6E8A-4147-A177-3AD203B41FA5}">
                          <a16:colId xmlns:a16="http://schemas.microsoft.com/office/drawing/2014/main" val="1953968351"/>
                        </a:ext>
                      </a:extLst>
                    </a:gridCol>
                    <a:gridCol w="4459496">
                      <a:extLst>
                        <a:ext uri="{9D8B030D-6E8A-4147-A177-3AD203B41FA5}">
                          <a16:colId xmlns:a16="http://schemas.microsoft.com/office/drawing/2014/main" val="2450028810"/>
                        </a:ext>
                      </a:extLst>
                    </a:gridCol>
                    <a:gridCol w="4937240">
                      <a:extLst>
                        <a:ext uri="{9D8B030D-6E8A-4147-A177-3AD203B41FA5}">
                          <a16:colId xmlns:a16="http://schemas.microsoft.com/office/drawing/2014/main" val="3675698193"/>
                        </a:ext>
                      </a:extLst>
                    </a:gridCol>
                  </a:tblGrid>
                  <a:tr h="359304">
                    <a:tc>
                      <a:txBody>
                        <a:bodyPr/>
                        <a:lstStyle/>
                        <a:p>
                          <a:pPr algn="just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구분</a:t>
                          </a:r>
                          <a:endParaRPr lang="ko-KR" sz="16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ANOVA (범주형)</a:t>
                          </a:r>
                          <a:endParaRPr lang="ko-KR" sz="16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Regression (연속형)</a:t>
                          </a:r>
                          <a:endParaRPr lang="ko-KR" sz="16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31432506"/>
                      </a:ext>
                    </a:extLst>
                  </a:tr>
                  <a:tr h="359304">
                    <a:tc>
                      <a:txBody>
                        <a:bodyPr/>
                        <a:lstStyle/>
                        <a:p>
                          <a:pPr algn="just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p-value</a:t>
                          </a:r>
                          <a:endParaRPr lang="ko-KR" sz="16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p &lt; 2×10⁻¹⁶</a:t>
                          </a:r>
                          <a:endParaRPr lang="ko-KR" sz="16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p &lt; 1×10⁻¹⁶</a:t>
                          </a:r>
                          <a:endParaRPr lang="ko-KR" sz="16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160830002"/>
                      </a:ext>
                    </a:extLst>
                  </a:tr>
                  <a:tr h="718608">
                    <a:tc>
                      <a:txBody>
                        <a:bodyPr/>
                        <a:lstStyle/>
                        <a:p>
                          <a:pPr algn="just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효과 크기 (추정)</a:t>
                          </a:r>
                          <a:endParaRPr lang="ko-KR" sz="16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AG–AA ≈ 4.01–3.43 = 0.58%p, GG–AA ≈ 4.49–3.43 = 1.06%p</a:t>
                          </a:r>
                          <a:endParaRPr lang="ko-KR" sz="16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대립유전자 1개당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ko-KR" sz="1600">
                                      <a:effectLst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>
                                      <a:effectLst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1600">
                                      <a:effectLst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=0.529%p</a:t>
                          </a:r>
                          <a:endParaRPr lang="ko-KR" sz="16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940203212"/>
                      </a:ext>
                    </a:extLst>
                  </a:tr>
                  <a:tr h="359304">
                    <a:tc>
                      <a:txBody>
                        <a:bodyPr/>
                        <a:lstStyle/>
                        <a:p>
                          <a:pPr algn="just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6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R²</a:t>
                          </a:r>
                          <a:endParaRPr lang="ko-KR" sz="1600" dirty="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0.71</a:t>
                          </a:r>
                          <a:endParaRPr lang="ko-KR" sz="16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ko-KR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약</a:t>
                          </a:r>
                          <a:r>
                            <a:rPr lang="en-US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 0.56 (</a:t>
                          </a:r>
                          <a:r>
                            <a:rPr lang="ko-KR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모델 출력에서 계산 가능</a:t>
                          </a:r>
                          <a:r>
                            <a:rPr lang="en-US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)</a:t>
                          </a:r>
                          <a:endParaRPr lang="ko-KR" sz="16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115075535"/>
                      </a:ext>
                    </a:extLst>
                  </a:tr>
                  <a:tr h="718608">
                    <a:tc>
                      <a:txBody>
                        <a:bodyPr/>
                        <a:lstStyle/>
                        <a:p>
                          <a:pPr algn="just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해석</a:t>
                          </a:r>
                          <a:endParaRPr lang="ko-KR" sz="16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“</a:t>
                          </a:r>
                          <a:r>
                            <a:rPr lang="ko-KR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세 그룹 평균 차이가 매우 유의</a:t>
                          </a:r>
                          <a:r>
                            <a:rPr lang="en-US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 → </a:t>
                          </a:r>
                          <a:r>
                            <a:rPr lang="ko-KR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각 집단별 평균 차이</a:t>
                          </a:r>
                          <a:r>
                            <a:rPr lang="en-US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”</a:t>
                          </a:r>
                          <a:endParaRPr lang="ko-KR" sz="16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“Allele </a:t>
                          </a:r>
                          <a:r>
                            <a:rPr lang="ko-KR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하나당</a:t>
                          </a:r>
                          <a:r>
                            <a:rPr lang="en-US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 +0.529%p </a:t>
                          </a:r>
                          <a:r>
                            <a:rPr lang="ko-KR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선형 증가</a:t>
                          </a:r>
                          <a:r>
                            <a:rPr lang="en-US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”</a:t>
                          </a:r>
                          <a:endParaRPr lang="ko-KR" sz="16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086400180"/>
                      </a:ext>
                    </a:extLst>
                  </a:tr>
                  <a:tr h="718608">
                    <a:tc>
                      <a:txBody>
                        <a:bodyPr/>
                        <a:lstStyle/>
                        <a:p>
                          <a:pPr algn="just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미세한 차이 발생 원인</a:t>
                          </a:r>
                          <a:endParaRPr lang="ko-KR" sz="16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- </a:t>
                          </a:r>
                          <a:r>
                            <a:rPr lang="ko-KR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그룹 간 표본 수 불균형</a:t>
                          </a:r>
                          <a:r>
                            <a:rPr lang="en-US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 (50:30:20) - AG </a:t>
                          </a:r>
                          <a:r>
                            <a:rPr lang="ko-KR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평균이 정확히 중간이 아닐 수도 있음</a:t>
                          </a:r>
                          <a:endParaRPr lang="ko-KR" sz="16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6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- OLS </a:t>
                          </a:r>
                          <a:r>
                            <a:rPr lang="ko-KR" sz="16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최적화 특성</a:t>
                          </a:r>
                          <a:r>
                            <a:rPr lang="en-US" sz="16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: </a:t>
                          </a:r>
                          <a:r>
                            <a:rPr lang="ko-KR" sz="16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전체 관측치 기반 공분산</a:t>
                          </a:r>
                          <a:r>
                            <a:rPr lang="en-US" sz="16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/</a:t>
                          </a:r>
                          <a:r>
                            <a:rPr lang="ko-KR" sz="16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분산 계산</a:t>
                          </a:r>
                          <a:endParaRPr lang="ko-KR" sz="1600" dirty="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3059789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표 2">
                <a:extLst>
                  <a:ext uri="{FF2B5EF4-FFF2-40B4-BE49-F238E27FC236}">
                    <a16:creationId xmlns:a16="http://schemas.microsoft.com/office/drawing/2014/main" id="{559BBC11-29F2-D911-AB10-44F1A439EF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4028686"/>
                  </p:ext>
                </p:extLst>
              </p:nvPr>
            </p:nvGraphicFramePr>
            <p:xfrm>
              <a:off x="710849" y="1324456"/>
              <a:ext cx="11591925" cy="3233736"/>
            </p:xfrm>
            <a:graphic>
              <a:graphicData uri="http://schemas.openxmlformats.org/drawingml/2006/table">
                <a:tbl>
                  <a:tblPr firstRow="1" bandRow="1" bandCol="1">
                    <a:tableStyleId>{5C22544A-7EE6-4342-B048-85BDC9FD1C3A}</a:tableStyleId>
                  </a:tblPr>
                  <a:tblGrid>
                    <a:gridCol w="2195189">
                      <a:extLst>
                        <a:ext uri="{9D8B030D-6E8A-4147-A177-3AD203B41FA5}">
                          <a16:colId xmlns:a16="http://schemas.microsoft.com/office/drawing/2014/main" val="1953968351"/>
                        </a:ext>
                      </a:extLst>
                    </a:gridCol>
                    <a:gridCol w="4459496">
                      <a:extLst>
                        <a:ext uri="{9D8B030D-6E8A-4147-A177-3AD203B41FA5}">
                          <a16:colId xmlns:a16="http://schemas.microsoft.com/office/drawing/2014/main" val="2450028810"/>
                        </a:ext>
                      </a:extLst>
                    </a:gridCol>
                    <a:gridCol w="4937240">
                      <a:extLst>
                        <a:ext uri="{9D8B030D-6E8A-4147-A177-3AD203B41FA5}">
                          <a16:colId xmlns:a16="http://schemas.microsoft.com/office/drawing/2014/main" val="3675698193"/>
                        </a:ext>
                      </a:extLst>
                    </a:gridCol>
                  </a:tblGrid>
                  <a:tr h="359304">
                    <a:tc>
                      <a:txBody>
                        <a:bodyPr/>
                        <a:lstStyle/>
                        <a:p>
                          <a:pPr algn="just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구분</a:t>
                          </a:r>
                          <a:endParaRPr lang="ko-KR" sz="16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ANOVA (범주형)</a:t>
                          </a:r>
                          <a:endParaRPr lang="ko-KR" sz="16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Regression (연속형)</a:t>
                          </a:r>
                          <a:endParaRPr lang="ko-KR" sz="16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31432506"/>
                      </a:ext>
                    </a:extLst>
                  </a:tr>
                  <a:tr h="359304">
                    <a:tc>
                      <a:txBody>
                        <a:bodyPr/>
                        <a:lstStyle/>
                        <a:p>
                          <a:pPr algn="just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p-value</a:t>
                          </a:r>
                          <a:endParaRPr lang="ko-KR" sz="16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p &lt; 2×10⁻¹⁶</a:t>
                          </a:r>
                          <a:endParaRPr lang="ko-KR" sz="16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p &lt; 1×10⁻¹⁶</a:t>
                          </a:r>
                          <a:endParaRPr lang="ko-KR" sz="16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160830002"/>
                      </a:ext>
                    </a:extLst>
                  </a:tr>
                  <a:tr h="718608">
                    <a:tc>
                      <a:txBody>
                        <a:bodyPr/>
                        <a:lstStyle/>
                        <a:p>
                          <a:pPr algn="just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효과 크기 (추정)</a:t>
                          </a:r>
                          <a:endParaRPr lang="ko-KR" sz="16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AG–AA ≈ 4.01–3.43 = 0.58%p, GG–AA ≈ 4.49–3.43 = 1.06%p</a:t>
                          </a:r>
                          <a:endParaRPr lang="ko-KR" sz="16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34772" t="-100847" r="-493" b="-2516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0203212"/>
                      </a:ext>
                    </a:extLst>
                  </a:tr>
                  <a:tr h="359304">
                    <a:tc>
                      <a:txBody>
                        <a:bodyPr/>
                        <a:lstStyle/>
                        <a:p>
                          <a:pPr algn="just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6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R²</a:t>
                          </a:r>
                          <a:endParaRPr lang="ko-KR" sz="1600" dirty="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0.71</a:t>
                          </a:r>
                          <a:endParaRPr lang="ko-KR" sz="16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ko-KR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약</a:t>
                          </a:r>
                          <a:r>
                            <a:rPr lang="en-US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 0.56 (</a:t>
                          </a:r>
                          <a:r>
                            <a:rPr lang="ko-KR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모델 출력에서 계산 가능</a:t>
                          </a:r>
                          <a:r>
                            <a:rPr lang="en-US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)</a:t>
                          </a:r>
                          <a:endParaRPr lang="ko-KR" sz="16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115075535"/>
                      </a:ext>
                    </a:extLst>
                  </a:tr>
                  <a:tr h="718608">
                    <a:tc>
                      <a:txBody>
                        <a:bodyPr/>
                        <a:lstStyle/>
                        <a:p>
                          <a:pPr algn="just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해석</a:t>
                          </a:r>
                          <a:endParaRPr lang="ko-KR" sz="16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“</a:t>
                          </a:r>
                          <a:r>
                            <a:rPr lang="ko-KR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세 그룹 평균 차이가 매우 유의</a:t>
                          </a:r>
                          <a:r>
                            <a:rPr lang="en-US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 → </a:t>
                          </a:r>
                          <a:r>
                            <a:rPr lang="ko-KR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각 집단별 평균 차이</a:t>
                          </a:r>
                          <a:r>
                            <a:rPr lang="en-US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”</a:t>
                          </a:r>
                          <a:endParaRPr lang="ko-KR" sz="16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“Allele </a:t>
                          </a:r>
                          <a:r>
                            <a:rPr lang="ko-KR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하나당</a:t>
                          </a:r>
                          <a:r>
                            <a:rPr lang="en-US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 +0.529%p </a:t>
                          </a:r>
                          <a:r>
                            <a:rPr lang="ko-KR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선형 증가</a:t>
                          </a:r>
                          <a:r>
                            <a:rPr lang="en-US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”</a:t>
                          </a:r>
                          <a:endParaRPr lang="ko-KR" sz="16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086400180"/>
                      </a:ext>
                    </a:extLst>
                  </a:tr>
                  <a:tr h="718608">
                    <a:tc>
                      <a:txBody>
                        <a:bodyPr/>
                        <a:lstStyle/>
                        <a:p>
                          <a:pPr algn="just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미세한 차이 발생 원인</a:t>
                          </a:r>
                          <a:endParaRPr lang="ko-KR" sz="16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- </a:t>
                          </a:r>
                          <a:r>
                            <a:rPr lang="ko-KR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그룹 간 표본 수 불균형</a:t>
                          </a:r>
                          <a:r>
                            <a:rPr lang="en-US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 (50:30:20) - AG </a:t>
                          </a:r>
                          <a:r>
                            <a:rPr lang="ko-KR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평균이 정확히 중간이 아닐 수도 있음</a:t>
                          </a:r>
                          <a:endParaRPr lang="ko-KR" sz="16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6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- OLS </a:t>
                          </a:r>
                          <a:r>
                            <a:rPr lang="ko-KR" sz="16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최적화 특성</a:t>
                          </a:r>
                          <a:r>
                            <a:rPr lang="en-US" sz="16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: </a:t>
                          </a:r>
                          <a:r>
                            <a:rPr lang="ko-KR" sz="16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전체 관측치 기반 공분산</a:t>
                          </a:r>
                          <a:r>
                            <a:rPr lang="en-US" sz="16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/</a:t>
                          </a:r>
                          <a:r>
                            <a:rPr lang="ko-KR" sz="16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</a:rPr>
                            <a:t>분산 계산</a:t>
                          </a:r>
                          <a:endParaRPr lang="ko-KR" sz="1600" dirty="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3059789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4" name="Rectangle 1">
            <a:extLst>
              <a:ext uri="{FF2B5EF4-FFF2-40B4-BE49-F238E27FC236}">
                <a16:creationId xmlns:a16="http://schemas.microsoft.com/office/drawing/2014/main" id="{120593D3-DCB9-A077-608E-FC946E504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79" y="4558190"/>
            <a:ext cx="8805616" cy="138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600" b="0" i="0" u="none" strike="noStrike" cap="none" normalizeH="0" baseline="0" dirty="0">
              <a:ln>
                <a:noFill/>
              </a:ln>
              <a:solidFill>
                <a:srgbClr val="0F4761"/>
              </a:solidFill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o-KR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결론</a:t>
            </a:r>
            <a:endParaRPr kumimoji="0" lang="ko-KR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/>
            </a:pPr>
            <a:r>
              <a:rPr kumimoji="0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두 방법 모두 “해당 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SNP</a:t>
            </a:r>
            <a:r>
              <a:rPr kumimoji="0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가 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D_IMF</a:t>
            </a:r>
            <a:r>
              <a:rPr kumimoji="0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에 강력히 영향” 결론 일치</a:t>
            </a:r>
            <a:endParaRPr kumimoji="0" lang="ko-KR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/>
            </a:pPr>
            <a:r>
              <a:rPr kumimoji="0" lang="ko-KR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추정값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(</a:t>
            </a:r>
            <a:r>
              <a:rPr kumimoji="0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효과크기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, R²)</a:t>
            </a:r>
            <a:r>
              <a:rPr kumimoji="0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은 방법별 약간 차이가 있으나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, </a:t>
            </a:r>
            <a:r>
              <a:rPr kumimoji="0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연구 목적에 따라 적합한 방법 선택 가능</a:t>
            </a:r>
            <a:endParaRPr kumimoji="0" lang="ko-KR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900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A8696C-43C0-F225-A135-750180598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1800" dirty="0">
                <a:effectLst/>
                <a:latin typeface="G마켓 산스 Medium" panose="02000000000000000000" pitchFamily="50" charset="-127"/>
                <a:cs typeface="Times New Roman" panose="02020603050405020304" pitchFamily="18" charset="0"/>
              </a:rPr>
              <a:t>ANOVA</a:t>
            </a:r>
            <a:r>
              <a:rPr lang="ko-KR" altLang="ko-KR" sz="1800" dirty="0">
                <a:effectLst/>
                <a:ea typeface="G마켓 산스 Medium" panose="02000000000000000000" pitchFamily="50" charset="-127"/>
                <a:cs typeface="Times New Roman" panose="02020603050405020304" pitchFamily="18" charset="0"/>
              </a:rPr>
              <a:t>와 회귀효과 차이의 원인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602764-713E-68FC-583E-DC76987035F0}"/>
                  </a:ext>
                </a:extLst>
              </p:cNvPr>
              <p:cNvSpPr txBox="1"/>
              <p:nvPr/>
            </p:nvSpPr>
            <p:spPr>
              <a:xfrm>
                <a:off x="626959" y="1003443"/>
                <a:ext cx="11591806" cy="5874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US" altLang="ko-KR" sz="16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표본</a:t>
                </a:r>
                <a:r>
                  <a:rPr lang="en-US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6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크기</a:t>
                </a:r>
                <a:r>
                  <a:rPr lang="en-US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6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불균형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lnSpc>
                    <a:spcPct val="150000"/>
                  </a:lnSpc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AG(30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마리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), GG(20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마리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), AA(50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마리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 →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그룹별 표본 수가 다르면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ANOVA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평균과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OLS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회귀 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β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가 반드시 일치하지 않음</a:t>
                </a: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ko-KR" altLang="ko-KR" sz="16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이형접합</a:t>
                </a:r>
                <a:r>
                  <a:rPr lang="en-US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(AG) </a:t>
                </a:r>
                <a:r>
                  <a:rPr lang="ko-KR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평균의 위치 편차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lnSpc>
                    <a:spcPct val="150000"/>
                  </a:lnSpc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완벽한 </a:t>
                </a:r>
                <a:r>
                  <a:rPr lang="ko-KR" altLang="ko-KR" sz="16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상가적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모델에서는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𝐴𝑎</m:t>
                        </m:r>
                      </m:sub>
                    </m:sSub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=(</m:t>
                    </m:r>
                    <m:sSub>
                      <m:sSub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𝐴𝐴</m:t>
                        </m:r>
                      </m:sub>
                    </m:sSub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𝑎𝑎</m:t>
                        </m:r>
                      </m:sub>
                    </m:sSub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)/</m:t>
                    </m:r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여야 하나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실제 데이터에서는 주변 오차로 달라질 수 있음</a:t>
                </a: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US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OLS </a:t>
                </a:r>
                <a:r>
                  <a:rPr lang="ko-KR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회귀의 최적화 기준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900"/>
                  </a:spcBef>
                  <a:spcAft>
                    <a:spcPts val="9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ko-KR" altLang="ko-KR" sz="16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600" i="1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ko-KR" altLang="ko-KR" sz="16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ko-KR" sz="1600" i="1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ko-KR" sz="1600" i="1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​</m:t>
                              </m:r>
                            </m:sup>
                            <m:e>
                              <m:r>
                                <a:rPr lang="en-US" altLang="ko-KR" sz="1600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</m:e>
                          </m:nary>
                          <m:sSub>
                            <m:sSubPr>
                              <m:ctrlPr>
                                <a:rPr lang="ko-KR" altLang="ko-KR" sz="16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ko-KR" sz="1600" i="1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‾"/>
                              <m:ctrlPr>
                                <a:rPr lang="ko-KR" altLang="ko-KR" sz="16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600" i="1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e>
                          </m:acc>
                          <m:r>
                            <a:rPr lang="en-US" altLang="ko-KR" sz="16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)(</m:t>
                          </m:r>
                          <m:sSub>
                            <m:sSubPr>
                              <m:ctrlPr>
                                <a:rPr lang="ko-KR" altLang="ko-KR" sz="16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altLang="ko-KR" sz="1600" i="1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‾"/>
                              <m:ctrlPr>
                                <a:rPr lang="ko-KR" altLang="ko-KR" sz="16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600" i="1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𝑌</m:t>
                              </m:r>
                            </m:e>
                          </m:acc>
                          <m:r>
                            <a:rPr lang="en-US" altLang="ko-KR" sz="16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ctrlPr>
                                <a:rPr lang="ko-KR" altLang="ko-KR" sz="16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ko-KR" sz="1600" i="1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ko-KR" sz="1600" i="1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​</m:t>
                              </m:r>
                            </m:sup>
                            <m:e>
                              <m:r>
                                <a:rPr lang="en-US" altLang="ko-KR" sz="1600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</m:e>
                          </m:nary>
                          <m:sSub>
                            <m:sSubPr>
                              <m:ctrlPr>
                                <a:rPr lang="ko-KR" altLang="ko-KR" sz="16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ko-KR" sz="1600" i="1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‾"/>
                              <m:ctrlPr>
                                <a:rPr lang="ko-KR" altLang="ko-KR" sz="16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600" i="1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e>
                          </m:acc>
                          <m:sSup>
                            <m:sSupPr>
                              <m:ctrlPr>
                                <a:rPr lang="ko-KR" altLang="ko-KR" sz="16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ko-KR" sz="1600" i="1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lnSpc>
                    <a:spcPct val="150000"/>
                  </a:lnSpc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그룹별 평균이 아닌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전체 관측치의 공분산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/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분산 비율을 최소자승 기준으로 추정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→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미세한 차이가 발생</a:t>
                </a: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:r>
                  <a:rPr lang="en-US" altLang="ko-KR" sz="16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실무적</a:t>
                </a:r>
                <a:r>
                  <a:rPr lang="en-US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 </a:t>
                </a:r>
                <a:r>
                  <a:rPr lang="en-US" altLang="ko-KR" sz="16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시사점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Symbol" panose="05050102010706020507" pitchFamily="18" charset="2"/>
                </a:endParaRPr>
              </a:p>
              <a:p>
                <a:pPr marL="742950" lvl="1" indent="-285750" algn="just">
                  <a:lnSpc>
                    <a:spcPct val="150000"/>
                  </a:lnSpc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우성효과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(dominance)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가 존재할 가능성이 있으면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ANOVA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가 더 포괄적</a:t>
                </a:r>
              </a:p>
              <a:p>
                <a:pPr marL="742950" lvl="1" indent="-285750" algn="just">
                  <a:lnSpc>
                    <a:spcPct val="150000"/>
                  </a:lnSpc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순수 </a:t>
                </a:r>
                <a:r>
                  <a:rPr lang="ko-KR" altLang="ko-KR" sz="16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상가적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가정만 관심이면 회귀분석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(1 </a:t>
                </a:r>
                <a:r>
                  <a:rPr lang="en-US" altLang="ko-KR" sz="16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df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검정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으로 강력하게 검출 가능</a:t>
                </a:r>
              </a:p>
              <a:p>
                <a:pPr marL="742950" lvl="1" indent="-285750" algn="just">
                  <a:lnSpc>
                    <a:spcPct val="150000"/>
                  </a:lnSpc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:r>
                  <a:rPr lang="en-US" altLang="ko-KR" sz="16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필요에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6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따라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6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혼합효과모델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(Mixed Model) </a:t>
                </a:r>
                <a:r>
                  <a:rPr lang="en-US" altLang="ko-KR" sz="16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또는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6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조정회귀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(Weighted Regression) </a:t>
                </a:r>
                <a:r>
                  <a:rPr lang="en-US" altLang="ko-KR" sz="16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고려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602764-713E-68FC-583E-DC7698703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59" y="1003443"/>
                <a:ext cx="11591806" cy="5874685"/>
              </a:xfrm>
              <a:prstGeom prst="rect">
                <a:avLst/>
              </a:prstGeom>
              <a:blipFill>
                <a:blip r:embed="rId2"/>
                <a:stretch>
                  <a:fillRect l="-316" r="-263" b="-51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210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D9B408-AC58-AB90-D101-A8BDD7F39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49BC635-7A28-ABB7-D7C9-B94D352C7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altLang="ko-KR" sz="2000" b="1" dirty="0" err="1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Symbol" panose="05050102010706020507" pitchFamily="18" charset="2"/>
              </a:rPr>
              <a:t>학습</a:t>
            </a:r>
            <a:r>
              <a:rPr lang="en-US" altLang="ko-KR" sz="2000" b="1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Symbol" panose="05050102010706020507" pitchFamily="18" charset="2"/>
              </a:rPr>
              <a:t> </a:t>
            </a:r>
            <a:r>
              <a:rPr lang="en-US" altLang="ko-KR" sz="2000" b="1" dirty="0" err="1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Symbol" panose="05050102010706020507" pitchFamily="18" charset="2"/>
              </a:rPr>
              <a:t>목표</a:t>
            </a:r>
            <a:endParaRPr lang="ko-KR" altLang="ko-KR" sz="2000" dirty="0"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  <a:cs typeface="Symbol" panose="05050102010706020507" pitchFamily="18" charset="2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180"/>
              </a:spcBef>
              <a:spcAft>
                <a:spcPts val="180"/>
              </a:spcAft>
            </a:pP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SNP </a:t>
            </a:r>
            <a:r>
              <a:rPr lang="ko-KR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마커를 이용한 개체 유전능력 추정의 중요성 이해</a:t>
            </a:r>
          </a:p>
          <a:p>
            <a:pPr marL="800100" lvl="1" indent="-342900" algn="just">
              <a:lnSpc>
                <a:spcPct val="150000"/>
              </a:lnSpc>
              <a:spcBef>
                <a:spcPts val="180"/>
              </a:spcBef>
              <a:spcAft>
                <a:spcPts val="180"/>
              </a:spcAft>
            </a:pPr>
            <a:r>
              <a:rPr lang="ko-KR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회귀분석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(Regression)</a:t>
            </a:r>
            <a:r>
              <a:rPr lang="ko-KR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과 분산분석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(ANOVA)</a:t>
            </a:r>
            <a:r>
              <a:rPr lang="ko-KR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이 동일한 일반선형모형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(GLM)</a:t>
            </a:r>
            <a:r>
              <a:rPr lang="ko-KR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의 다른 표현임을 이해</a:t>
            </a:r>
          </a:p>
          <a:p>
            <a:pPr marL="800100" lvl="1" indent="-342900" algn="just">
              <a:lnSpc>
                <a:spcPct val="150000"/>
              </a:lnSpc>
              <a:spcBef>
                <a:spcPts val="180"/>
              </a:spcBef>
              <a:spcAft>
                <a:spcPts val="180"/>
              </a:spcAft>
            </a:pPr>
            <a:r>
              <a:rPr lang="ko-KR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두 방법의 수식 기반 원리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(</a:t>
            </a:r>
            <a:r>
              <a:rPr lang="ko-KR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행렬식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)</a:t>
            </a:r>
            <a:r>
              <a:rPr lang="ko-KR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를 살펴보고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예제 데이터를 통해 직접 계산해 보기</a:t>
            </a:r>
          </a:p>
          <a:p>
            <a:pPr marL="800100" lvl="1" indent="-342900" algn="just">
              <a:lnSpc>
                <a:spcPct val="150000"/>
              </a:lnSpc>
              <a:spcBef>
                <a:spcPts val="180"/>
              </a:spcBef>
              <a:spcAft>
                <a:spcPts val="180"/>
              </a:spcAft>
            </a:pPr>
            <a:r>
              <a:rPr lang="ko-KR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실제 데이터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(</a:t>
            </a:r>
            <a:r>
              <a:rPr lang="ko-KR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한우 </a:t>
            </a:r>
            <a:r>
              <a:rPr lang="ko-KR" altLang="ko-KR" sz="2000" dirty="0" err="1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근내지방함량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) </a:t>
            </a:r>
            <a:r>
              <a:rPr lang="ko-KR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예제로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 ANOVA</a:t>
            </a:r>
            <a:r>
              <a:rPr lang="ko-KR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와 회귀분석을 비교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·</a:t>
            </a:r>
            <a:r>
              <a:rPr lang="ko-KR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해석</a:t>
            </a:r>
          </a:p>
          <a:p>
            <a:endParaRPr lang="ko-KR" altLang="en-US" sz="2000" dirty="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140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4A6F92-6630-E45B-124F-19A60329C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spcBef>
                <a:spcPts val="800"/>
              </a:spcBef>
              <a:spcAft>
                <a:spcPts val="400"/>
              </a:spcAft>
            </a:pPr>
            <a:r>
              <a:rPr lang="ko-KR" altLang="ko-KR" sz="1800" b="1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G마켓 산스 Medium" panose="02000000000000000000" pitchFamily="50" charset="-127"/>
                <a:cs typeface="Times New Roman" panose="02020603050405020304" pitchFamily="18" charset="0"/>
              </a:rPr>
              <a:t>행렬식을 활용한 </a:t>
            </a:r>
            <a:r>
              <a:rPr lang="en-US" altLang="ko-KR" sz="1800" b="1" dirty="0">
                <a:solidFill>
                  <a:srgbClr val="0F4761"/>
                </a:solidFill>
                <a:effectLst/>
                <a:latin typeface="G마켓 산스 Medium" panose="02000000000000000000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β </a:t>
            </a:r>
            <a:r>
              <a:rPr lang="ko-KR" altLang="ko-KR" sz="1800" b="1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G마켓 산스 Medium" panose="02000000000000000000" pitchFamily="50" charset="-127"/>
                <a:cs typeface="Times New Roman" panose="02020603050405020304" pitchFamily="18" charset="0"/>
              </a:rPr>
              <a:t>추정 요약</a:t>
            </a:r>
            <a:endParaRPr lang="ko-KR" altLang="ko-KR" sz="1800" b="1" dirty="0">
              <a:solidFill>
                <a:srgbClr val="0F4761"/>
              </a:solidFill>
              <a:effectLst/>
              <a:latin typeface="Aptos Display" panose="020B000402020202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DF6BC86-FF33-6630-B6CA-6EEC8C217AC8}"/>
                  </a:ext>
                </a:extLst>
              </p:cNvPr>
              <p:cNvSpPr txBox="1"/>
              <p:nvPr/>
            </p:nvSpPr>
            <p:spPr>
              <a:xfrm>
                <a:off x="710849" y="984564"/>
                <a:ext cx="11721635" cy="63142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US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GLM </a:t>
                </a:r>
                <a:r>
                  <a:rPr lang="en-US" altLang="ko-KR" sz="16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공통식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900"/>
                  </a:spcBef>
                  <a:spcAft>
                    <a:spcPts val="9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ko-KR" altLang="ko-KR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ko-KR" sz="2000" b="1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𝛃</m:t>
                          </m:r>
                        </m:e>
                      </m:acc>
                      <m:r>
                        <a:rPr lang="en-US" altLang="ko-KR" sz="20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=(</m:t>
                      </m:r>
                      <m:sSup>
                        <m:sSupPr>
                          <m:ctrlPr>
                            <a:rPr lang="ko-KR" altLang="ko-KR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1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US" altLang="ko-KR" sz="20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altLang="ko-KR" sz="2000" b="1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𝐗</m:t>
                      </m:r>
                      <m:sSup>
                        <m:sSupPr>
                          <m:ctrlPr>
                            <a:rPr lang="ko-KR" altLang="ko-KR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ko-KR" altLang="ko-KR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1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US" altLang="ko-KR" sz="20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altLang="ko-KR" sz="2000" b="1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𝐘</m:t>
                      </m:r>
                      <m:r>
                        <a:rPr lang="en-US" altLang="ko-KR" sz="20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ko-KR" altLang="ko-KR" sz="20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US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ANOVA </a:t>
                </a:r>
                <a:r>
                  <a:rPr lang="en-US" altLang="ko-KR" sz="16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모델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lnSpc>
                    <a:spcPct val="150000"/>
                  </a:lnSpc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𝐗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ko-KR" sz="16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ANOVA</m:t>
                        </m:r>
                      </m:sub>
                    </m:sSub>
                  </m:oMath>
                </a14:m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구성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→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범주형 인자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더미변수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lnSpc>
                    <a:spcPct val="150000"/>
                  </a:lnSpc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𝛃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ko-KR" sz="16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ANOVA</m:t>
                        </m:r>
                      </m:sub>
                    </m:sSub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=[</m:t>
                    </m:r>
                    <m:sSub>
                      <m:sSub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600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p>
                        <m:r>
                          <a:rPr lang="en-US" altLang="ko-KR" sz="1600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⊤</m:t>
                        </m:r>
                      </m:sup>
                    </m:sSup>
                  </m:oMath>
                </a14:m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lnSpc>
                    <a:spcPct val="150000"/>
                  </a:lnSpc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ko-KR" sz="1600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⊤</m:t>
                        </m:r>
                      </m:sup>
                    </m:sSup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𝑋</m:t>
                    </m:r>
                    <m:acc>
                      <m:accPr>
                        <m:chr m:val="̂"/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acc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ko-KR" sz="1600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⊤</m:t>
                        </m:r>
                      </m:sup>
                    </m:sSup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𝑌</m:t>
                    </m:r>
                  </m:oMath>
                </a14:m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풀어서 개별 그룹 평균 추정</a:t>
                </a: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US" altLang="ko-KR" sz="16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회귀모델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lnSpc>
                    <a:spcPct val="150000"/>
                  </a:lnSpc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𝐗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ko-KR" sz="16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REG</m:t>
                        </m:r>
                      </m:sub>
                    </m:sSub>
                  </m:oMath>
                </a14:m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구성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→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연속형 인자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대립유전자 수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lnSpc>
                    <a:spcPct val="150000"/>
                  </a:lnSpc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𝛃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ko-KR" sz="16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REG</m:t>
                        </m:r>
                      </m:sub>
                    </m:sSub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=[</m:t>
                    </m:r>
                    <m:sSub>
                      <m:sSub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600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p>
                        <m:r>
                          <a:rPr lang="en-US" altLang="ko-KR" sz="1600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⊤</m:t>
                        </m:r>
                      </m:sup>
                    </m:sSup>
                  </m:oMath>
                </a14:m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lnSpc>
                    <a:spcPct val="150000"/>
                  </a:lnSpc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ko-KR" sz="1600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⊤</m:t>
                        </m:r>
                      </m:sup>
                    </m:sSup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𝑋</m:t>
                    </m:r>
                    <m:acc>
                      <m:accPr>
                        <m:chr m:val="̂"/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acc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ko-KR" sz="1600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⊤</m:t>
                        </m:r>
                      </m:sup>
                    </m:sSup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𝑌</m:t>
                    </m:r>
                  </m:oMath>
                </a14:m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풀어서 기울기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·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절편 추정</a:t>
                </a: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ko-KR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디자인 행렬 차이에 따른 </a:t>
                </a:r>
                <a:r>
                  <a:rPr lang="en-US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β </a:t>
                </a:r>
                <a:r>
                  <a:rPr lang="ko-KR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해석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lnSpc>
                    <a:spcPct val="150000"/>
                  </a:lnSpc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ANOVA: </a:t>
                </a:r>
                <a:r>
                  <a:rPr lang="en-US" altLang="ko-KR" sz="16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절편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=AA </a:t>
                </a:r>
                <a:r>
                  <a:rPr lang="en-US" altLang="ko-KR" sz="16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평균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=AG vs AA,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=GG vs AA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lnSpc>
                    <a:spcPct val="150000"/>
                  </a:lnSpc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회귀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절편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=AA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평균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추정치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=allele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하나당 </a:t>
                </a:r>
                <a:r>
                  <a:rPr lang="ko-KR" altLang="ko-KR" sz="16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기여량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DF6BC86-FF33-6630-B6CA-6EEC8C217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49" y="984564"/>
                <a:ext cx="11721635" cy="6314229"/>
              </a:xfrm>
              <a:prstGeom prst="rect">
                <a:avLst/>
              </a:prstGeom>
              <a:blipFill>
                <a:blip r:embed="rId2"/>
                <a:stretch>
                  <a:fillRect l="-260" b="-58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526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A56CBE-BFE5-E01E-B3BD-0EB4DE231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ko-KR" sz="1800" dirty="0">
                <a:effectLst/>
                <a:ea typeface="G마켓 산스 Medium" panose="02000000000000000000" pitchFamily="50" charset="-127"/>
                <a:cs typeface="Times New Roman" panose="02020603050405020304" pitchFamily="18" charset="0"/>
              </a:rPr>
              <a:t>핵심 요약</a:t>
            </a:r>
            <a:endParaRPr lang="ko-KR" altLang="en-US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ADDFD4-63D3-C506-31EB-12D9EC444DAF}"/>
              </a:ext>
            </a:extLst>
          </p:cNvPr>
          <p:cNvSpPr txBox="1"/>
          <p:nvPr/>
        </p:nvSpPr>
        <p:spPr>
          <a:xfrm>
            <a:off x="606187" y="1266698"/>
            <a:ext cx="11696468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ko-KR" altLang="ko-KR" sz="1600" b="1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Symbol" panose="05050102010706020507" pitchFamily="18" charset="2"/>
              </a:rPr>
              <a:t>왜 회귀와</a:t>
            </a:r>
            <a:r>
              <a:rPr lang="en-US" altLang="ko-KR" sz="1600" b="1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Symbol" panose="05050102010706020507" pitchFamily="18" charset="2"/>
              </a:rPr>
              <a:t> ANOVA</a:t>
            </a:r>
            <a:r>
              <a:rPr lang="ko-KR" altLang="ko-KR" sz="1600" b="1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Symbol" panose="05050102010706020507" pitchFamily="18" charset="2"/>
              </a:rPr>
              <a:t>를 비교하나</a:t>
            </a:r>
            <a:r>
              <a:rPr lang="en-US" altLang="ko-KR" sz="1600" b="1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Symbol" panose="05050102010706020507" pitchFamily="18" charset="2"/>
              </a:rPr>
              <a:t>?</a:t>
            </a:r>
            <a:endParaRPr lang="ko-KR" altLang="ko-KR" sz="1600" dirty="0"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  <a:cs typeface="Symbol" panose="05050102010706020507" pitchFamily="18" charset="2"/>
            </a:endParaRPr>
          </a:p>
          <a:p>
            <a:pPr marL="742950" lvl="1" indent="-285750" algn="just">
              <a:spcBef>
                <a:spcPts val="180"/>
              </a:spcBef>
              <a:spcAft>
                <a:spcPts val="180"/>
              </a:spcAft>
              <a:buFont typeface="Courier New" panose="02070309020205020404" pitchFamily="49" charset="0"/>
              <a:buChar char="o"/>
            </a:pPr>
            <a:r>
              <a:rPr lang="ko-KR" altLang="ko-KR" sz="16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둘 다 일반선형모형</a:t>
            </a:r>
            <a:r>
              <a:rPr lang="en-US" altLang="ko-KR" sz="16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(GLM)</a:t>
            </a:r>
            <a:r>
              <a:rPr lang="ko-KR" altLang="ko-KR" sz="16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의 특별한 형태</a:t>
            </a:r>
            <a:r>
              <a:rPr lang="en-US" altLang="ko-KR" sz="16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 → </a:t>
            </a:r>
            <a:r>
              <a:rPr lang="ko-KR" altLang="ko-KR" sz="16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디자인 행렬만 바꾸면 동일한 데이터로 서로 다른 방식의 검정 가능</a:t>
            </a:r>
          </a:p>
          <a:p>
            <a:pPr marL="742950" lvl="1" indent="-285750" algn="just">
              <a:spcBef>
                <a:spcPts val="180"/>
              </a:spcBef>
              <a:spcAft>
                <a:spcPts val="180"/>
              </a:spcAft>
              <a:buFont typeface="Courier New" panose="02070309020205020404" pitchFamily="49" charset="0"/>
              <a:buChar char="o"/>
            </a:pPr>
            <a:r>
              <a:rPr lang="ko-KR" altLang="ko-KR" sz="16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연구자가 관심 있는 효과</a:t>
            </a:r>
            <a:r>
              <a:rPr lang="en-US" altLang="ko-KR" sz="16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(</a:t>
            </a:r>
            <a:r>
              <a:rPr lang="ko-KR" altLang="ko-KR" sz="16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집단 평균</a:t>
            </a:r>
            <a:r>
              <a:rPr lang="en-US" altLang="ko-KR" sz="16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 vs </a:t>
            </a:r>
            <a:r>
              <a:rPr lang="ko-KR" altLang="ko-KR" sz="16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대립유전자 기울기</a:t>
            </a:r>
            <a:r>
              <a:rPr lang="en-US" altLang="ko-KR" sz="16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)</a:t>
            </a:r>
            <a:r>
              <a:rPr lang="ko-KR" altLang="ko-KR" sz="16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에 따라 모델 선택</a:t>
            </a:r>
            <a:endParaRPr lang="en-US" altLang="ko-KR" sz="1600" dirty="0"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  <a:cs typeface="Times New Roman" panose="02020603050405020304" pitchFamily="18" charset="0"/>
            </a:endParaRPr>
          </a:p>
          <a:p>
            <a:pPr marL="742950" lvl="1" indent="-285750" algn="just">
              <a:spcBef>
                <a:spcPts val="180"/>
              </a:spcBef>
              <a:spcAft>
                <a:spcPts val="180"/>
              </a:spcAft>
              <a:buFont typeface="Courier New" panose="02070309020205020404" pitchFamily="49" charset="0"/>
              <a:buChar char="o"/>
            </a:pPr>
            <a:endParaRPr lang="ko-KR" altLang="ko-KR" sz="1600" dirty="0"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altLang="ko-KR" sz="1600" b="1" dirty="0" err="1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Symbol" panose="05050102010706020507" pitchFamily="18" charset="2"/>
              </a:rPr>
              <a:t>실제</a:t>
            </a:r>
            <a:r>
              <a:rPr lang="en-US" altLang="ko-KR" sz="1600" b="1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Symbol" panose="05050102010706020507" pitchFamily="18" charset="2"/>
              </a:rPr>
              <a:t> </a:t>
            </a:r>
            <a:r>
              <a:rPr lang="en-US" altLang="ko-KR" sz="1600" b="1" dirty="0" err="1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Symbol" panose="05050102010706020507" pitchFamily="18" charset="2"/>
              </a:rPr>
              <a:t>적용</a:t>
            </a:r>
            <a:r>
              <a:rPr lang="en-US" altLang="ko-KR" sz="1600" b="1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Symbol" panose="05050102010706020507" pitchFamily="18" charset="2"/>
              </a:rPr>
              <a:t> </a:t>
            </a:r>
            <a:r>
              <a:rPr lang="en-US" altLang="ko-KR" sz="1600" b="1" dirty="0" err="1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Symbol" panose="05050102010706020507" pitchFamily="18" charset="2"/>
              </a:rPr>
              <a:t>절차</a:t>
            </a:r>
            <a:endParaRPr lang="ko-KR" altLang="ko-KR" sz="1600" dirty="0"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  <a:cs typeface="Symbol" panose="05050102010706020507" pitchFamily="18" charset="2"/>
            </a:endParaRPr>
          </a:p>
          <a:p>
            <a:pPr marL="742950" lvl="1" indent="-285750" algn="just">
              <a:spcBef>
                <a:spcPts val="180"/>
              </a:spcBef>
              <a:spcAft>
                <a:spcPts val="180"/>
              </a:spcAft>
              <a:buFont typeface="+mj-lt"/>
              <a:buAutoNum type="alphaLcPeriod"/>
            </a:pPr>
            <a:r>
              <a:rPr lang="ko-KR" altLang="ko-KR" sz="16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데이터 준비</a:t>
            </a:r>
            <a:r>
              <a:rPr lang="en-US" altLang="ko-KR" sz="16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: </a:t>
            </a:r>
            <a:r>
              <a:rPr lang="ko-KR" altLang="ko-KR" sz="16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표현형</a:t>
            </a:r>
            <a:r>
              <a:rPr lang="en-US" altLang="ko-KR" sz="16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(Y), </a:t>
            </a:r>
            <a:r>
              <a:rPr lang="ko-KR" altLang="ko-KR" sz="16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유전자형 인코딩</a:t>
            </a:r>
            <a:r>
              <a:rPr lang="en-US" altLang="ko-KR" sz="16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(</a:t>
            </a:r>
            <a:r>
              <a:rPr lang="ko-KR" altLang="ko-KR" sz="16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범주형</a:t>
            </a:r>
            <a:r>
              <a:rPr lang="en-US" altLang="ko-KR" sz="16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→factor, </a:t>
            </a:r>
            <a:r>
              <a:rPr lang="ko-KR" altLang="ko-KR" sz="16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연속형</a:t>
            </a:r>
            <a:r>
              <a:rPr lang="en-US" altLang="ko-KR" sz="16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→0/1/2)</a:t>
            </a:r>
            <a:endParaRPr lang="ko-KR" altLang="ko-KR" sz="1600" dirty="0"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  <a:cs typeface="Times New Roman" panose="02020603050405020304" pitchFamily="18" charset="0"/>
            </a:endParaRPr>
          </a:p>
          <a:p>
            <a:pPr marL="742950" lvl="1" indent="-285750" algn="just">
              <a:spcBef>
                <a:spcPts val="180"/>
              </a:spcBef>
              <a:spcAft>
                <a:spcPts val="180"/>
              </a:spcAft>
              <a:buFont typeface="+mj-lt"/>
              <a:buAutoNum type="alphaLcPeriod"/>
            </a:pPr>
            <a:r>
              <a:rPr lang="ko-KR" altLang="ko-KR" sz="16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기초 통계 확인</a:t>
            </a:r>
            <a:r>
              <a:rPr lang="en-US" altLang="ko-KR" sz="16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: </a:t>
            </a:r>
            <a:r>
              <a:rPr lang="ko-KR" altLang="ko-KR" sz="16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그룹별 평균</a:t>
            </a:r>
            <a:r>
              <a:rPr lang="en-US" altLang="ko-KR" sz="16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·</a:t>
            </a:r>
            <a:r>
              <a:rPr lang="ko-KR" altLang="ko-KR" sz="16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분산 확인</a:t>
            </a:r>
          </a:p>
          <a:p>
            <a:pPr marL="742950" lvl="1" indent="-285750" algn="just">
              <a:spcBef>
                <a:spcPts val="180"/>
              </a:spcBef>
              <a:spcAft>
                <a:spcPts val="180"/>
              </a:spcAft>
              <a:buFont typeface="+mj-lt"/>
              <a:buAutoNum type="alphaLcPeriod"/>
            </a:pPr>
            <a:r>
              <a:rPr lang="en-US" altLang="ko-KR" sz="16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ANOVA </a:t>
            </a:r>
            <a:r>
              <a:rPr lang="en-US" altLang="ko-KR" sz="1600" dirty="0" err="1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검정</a:t>
            </a:r>
            <a:r>
              <a:rPr lang="en-US" altLang="ko-KR" sz="16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: </a:t>
            </a:r>
            <a:r>
              <a:rPr lang="en-US" altLang="ko-KR" sz="1600" dirty="0" err="1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lm</a:t>
            </a:r>
            <a:r>
              <a:rPr lang="en-US" altLang="ko-KR" sz="16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(Y ~ genotype) → F-</a:t>
            </a:r>
            <a:r>
              <a:rPr lang="en-US" altLang="ko-KR" sz="1600" dirty="0" err="1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검정</a:t>
            </a:r>
            <a:r>
              <a:rPr lang="en-US" altLang="ko-KR" sz="16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, </a:t>
            </a:r>
            <a:r>
              <a:rPr lang="en-US" altLang="ko-KR" sz="1600" dirty="0" err="1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사후검정</a:t>
            </a:r>
            <a:endParaRPr lang="ko-KR" altLang="ko-KR" sz="1600" dirty="0"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  <a:cs typeface="Times New Roman" panose="02020603050405020304" pitchFamily="18" charset="0"/>
            </a:endParaRPr>
          </a:p>
          <a:p>
            <a:pPr marL="742950" lvl="1" indent="-285750" algn="just">
              <a:spcBef>
                <a:spcPts val="180"/>
              </a:spcBef>
              <a:spcAft>
                <a:spcPts val="180"/>
              </a:spcAft>
              <a:buFont typeface="+mj-lt"/>
              <a:buAutoNum type="alphaLcPeriod"/>
            </a:pPr>
            <a:r>
              <a:rPr lang="ko-KR" altLang="ko-KR" sz="16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회귀 검정</a:t>
            </a:r>
            <a:r>
              <a:rPr lang="en-US" altLang="ko-KR" sz="16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: </a:t>
            </a:r>
            <a:r>
              <a:rPr lang="en-US" altLang="ko-KR" sz="1600" dirty="0" err="1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lm</a:t>
            </a:r>
            <a:r>
              <a:rPr lang="en-US" altLang="ko-KR" sz="16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(Y ~ G) → t-</a:t>
            </a:r>
            <a:r>
              <a:rPr lang="ko-KR" altLang="ko-KR" sz="16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검정</a:t>
            </a:r>
            <a:r>
              <a:rPr lang="en-US" altLang="ko-KR" sz="16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기울기 해석</a:t>
            </a:r>
          </a:p>
          <a:p>
            <a:pPr marL="742950" lvl="1" indent="-285750" algn="just">
              <a:spcBef>
                <a:spcPts val="180"/>
              </a:spcBef>
              <a:spcAft>
                <a:spcPts val="180"/>
              </a:spcAft>
              <a:buFont typeface="+mj-lt"/>
              <a:buAutoNum type="alphaLcPeriod"/>
            </a:pPr>
            <a:r>
              <a:rPr lang="ko-KR" altLang="ko-KR" sz="16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결과 비교</a:t>
            </a:r>
            <a:r>
              <a:rPr lang="en-US" altLang="ko-KR" sz="16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: p-value, </a:t>
            </a:r>
            <a:r>
              <a:rPr lang="ko-KR" altLang="ko-KR" sz="16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효과크기</a:t>
            </a:r>
            <a:r>
              <a:rPr lang="en-US" altLang="ko-KR" sz="16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, R², β </a:t>
            </a:r>
            <a:r>
              <a:rPr lang="ko-KR" altLang="ko-KR" sz="16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추정치 비교</a:t>
            </a:r>
            <a:endParaRPr lang="en-US" altLang="ko-KR" sz="1600" dirty="0"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  <a:cs typeface="Times New Roman" panose="02020603050405020304" pitchFamily="18" charset="0"/>
            </a:endParaRPr>
          </a:p>
          <a:p>
            <a:pPr marL="742950" lvl="1" indent="-285750" algn="just">
              <a:spcBef>
                <a:spcPts val="180"/>
              </a:spcBef>
              <a:spcAft>
                <a:spcPts val="180"/>
              </a:spcAft>
              <a:buFont typeface="+mj-lt"/>
              <a:buAutoNum type="alphaLcPeriod"/>
            </a:pPr>
            <a:endParaRPr lang="ko-KR" altLang="ko-KR" sz="1600" dirty="0"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altLang="ko-KR" sz="1600" b="1" dirty="0" err="1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Symbol" panose="05050102010706020507" pitchFamily="18" charset="2"/>
              </a:rPr>
              <a:t>결론</a:t>
            </a:r>
            <a:endParaRPr lang="ko-KR" altLang="ko-KR" sz="1600" dirty="0"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  <a:cs typeface="Symbol" panose="05050102010706020507" pitchFamily="18" charset="2"/>
            </a:endParaRPr>
          </a:p>
          <a:p>
            <a:pPr marL="742950" lvl="1" indent="-285750" algn="just">
              <a:spcBef>
                <a:spcPts val="180"/>
              </a:spcBef>
              <a:spcAft>
                <a:spcPts val="180"/>
              </a:spcAft>
              <a:buFont typeface="Courier New" panose="02070309020205020404" pitchFamily="49" charset="0"/>
              <a:buChar char="o"/>
            </a:pPr>
            <a:r>
              <a:rPr lang="ko-KR" altLang="ko-KR" sz="1600" b="1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기법 선택</a:t>
            </a:r>
            <a:r>
              <a:rPr lang="en-US" altLang="ko-KR" sz="16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: </a:t>
            </a:r>
            <a:r>
              <a:rPr lang="ko-KR" altLang="ko-KR" sz="16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우성효과</a:t>
            </a:r>
            <a:r>
              <a:rPr lang="en-US" altLang="ko-KR" sz="16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·</a:t>
            </a:r>
            <a:r>
              <a:rPr lang="ko-KR" altLang="ko-KR" sz="16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부차효과 관심 있으면</a:t>
            </a:r>
            <a:r>
              <a:rPr lang="en-US" altLang="ko-KR" sz="16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 ANOVA, </a:t>
            </a:r>
            <a:r>
              <a:rPr lang="ko-KR" altLang="ko-KR" sz="1600" dirty="0" err="1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상가적</a:t>
            </a:r>
            <a:r>
              <a:rPr lang="ko-KR" altLang="ko-KR" sz="16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 효과만 관심 있으면 회귀</a:t>
            </a:r>
          </a:p>
          <a:p>
            <a:pPr marL="742950" lvl="1" indent="-285750" algn="just">
              <a:spcBef>
                <a:spcPts val="180"/>
              </a:spcBef>
              <a:spcAft>
                <a:spcPts val="180"/>
              </a:spcAft>
              <a:buFont typeface="Courier New" panose="02070309020205020404" pitchFamily="49" charset="0"/>
              <a:buChar char="o"/>
            </a:pPr>
            <a:r>
              <a:rPr lang="ko-KR" altLang="ko-KR" sz="1600" b="1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실무적 활용</a:t>
            </a:r>
            <a:r>
              <a:rPr lang="en-US" altLang="ko-KR" sz="16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: </a:t>
            </a:r>
            <a:r>
              <a:rPr lang="ko-KR" altLang="ko-KR" sz="16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육종 선발 기준 설정</a:t>
            </a:r>
            <a:r>
              <a:rPr lang="en-US" altLang="ko-KR" sz="16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마커 기반 조기선발</a:t>
            </a:r>
            <a:r>
              <a:rPr lang="en-US" altLang="ko-KR" sz="16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정밀영양관리 등</a:t>
            </a:r>
          </a:p>
        </p:txBody>
      </p:sp>
    </p:spTree>
    <p:extLst>
      <p:ext uri="{BB962C8B-B14F-4D97-AF65-F5344CB8AC3E}">
        <p14:creationId xmlns:p14="http://schemas.microsoft.com/office/powerpoint/2010/main" val="23438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F278B6-6FF6-137E-954B-2B8F51F83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spcBef>
                <a:spcPts val="800"/>
              </a:spcBef>
              <a:spcAft>
                <a:spcPts val="400"/>
              </a:spcAft>
            </a:pPr>
            <a:r>
              <a:rPr lang="ko-KR" altLang="en-US" sz="1800" b="1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G마켓 산스 Medium" panose="02000000000000000000" pitchFamily="50" charset="-127"/>
                <a:cs typeface="Times New Roman" panose="02020603050405020304" pitchFamily="18" charset="0"/>
              </a:rPr>
              <a:t>데이터</a:t>
            </a:r>
            <a:r>
              <a:rPr lang="en-US" altLang="ko-KR" sz="1800" b="1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G마켓 산스 Medium" panose="02000000000000000000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800" b="1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G마켓 산스 Medium" panose="02000000000000000000" pitchFamily="50" charset="-127"/>
                <a:cs typeface="Times New Roman" panose="02020603050405020304" pitchFamily="18" charset="0"/>
              </a:rPr>
              <a:t>시각화 예시</a:t>
            </a:r>
            <a:r>
              <a:rPr lang="en-US" altLang="ko-KR" sz="1800" b="1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G마켓 산스 Medium" panose="02000000000000000000" pitchFamily="50" charset="-127"/>
                <a:cs typeface="Times New Roman" panose="02020603050405020304" pitchFamily="18" charset="0"/>
              </a:rPr>
              <a:t>(</a:t>
            </a:r>
            <a:r>
              <a:rPr lang="ko-KR" altLang="ko-KR" sz="1800" b="1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G마켓 산스 Medium" panose="02000000000000000000" pitchFamily="50" charset="-127"/>
                <a:cs typeface="Times New Roman" panose="02020603050405020304" pitchFamily="18" charset="0"/>
              </a:rPr>
              <a:t>아이디어</a:t>
            </a:r>
            <a:r>
              <a:rPr lang="en-US" altLang="ko-KR" sz="1800" b="1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G마켓 산스 Medium" panose="02000000000000000000" pitchFamily="50" charset="-127"/>
                <a:cs typeface="Times New Roman" panose="02020603050405020304" pitchFamily="18" charset="0"/>
              </a:rPr>
              <a:t>)</a:t>
            </a:r>
            <a:endParaRPr lang="ko-KR" altLang="ko-KR" sz="1800" b="1" dirty="0">
              <a:solidFill>
                <a:srgbClr val="0F4761"/>
              </a:solidFill>
              <a:effectLst/>
              <a:latin typeface="Aptos Display" panose="020B000402020202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E2722C-9A6B-EA28-1974-44B5359BF48F}"/>
                  </a:ext>
                </a:extLst>
              </p:cNvPr>
              <p:cNvSpPr txBox="1"/>
              <p:nvPr/>
            </p:nvSpPr>
            <p:spPr>
              <a:xfrm>
                <a:off x="710849" y="968855"/>
                <a:ext cx="11591806" cy="62324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ko-KR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막대그래프</a:t>
                </a:r>
                <a:r>
                  <a:rPr lang="en-US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</a:t>
                </a:r>
                <a:r>
                  <a:rPr lang="ko-KR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그룹별 평균 비교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lnSpc>
                    <a:spcPct val="150000"/>
                  </a:lnSpc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x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축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유전자형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(AA, AG, GG), y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축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평균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D_IMF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lnSpc>
                    <a:spcPct val="150000"/>
                  </a:lnSpc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오차막대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(error bars):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각 그룹 내 표준편차 혹은 표준오차</a:t>
                </a:r>
              </a:p>
              <a:p>
                <a:pPr marL="742950" lvl="1" indent="-285750" algn="just">
                  <a:lnSpc>
                    <a:spcPct val="150000"/>
                  </a:lnSpc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설명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“GG &gt; AG &gt; AA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평균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”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을 시각적으로 직관적 확인</a:t>
                </a: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ko-KR" altLang="ko-KR" sz="16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산점도</a:t>
                </a:r>
                <a:r>
                  <a:rPr lang="en-US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</a:t>
                </a:r>
                <a:r>
                  <a:rPr lang="ko-KR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대립유전자 수</a:t>
                </a:r>
                <a:r>
                  <a:rPr lang="en-US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vs </a:t>
                </a:r>
                <a:r>
                  <a:rPr lang="ko-KR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표현형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lnSpc>
                    <a:spcPct val="150000"/>
                  </a:lnSpc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x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축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∈{</m:t>
                    </m:r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y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축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D_IMF (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각 개체 점 찍기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lnSpc>
                    <a:spcPct val="150000"/>
                  </a:lnSpc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:r>
                  <a:rPr lang="ko-KR" altLang="ko-KR" sz="16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회귀직선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(OLS)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그리기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추세선 및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95%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신뢰구간 음영</a:t>
                </a:r>
              </a:p>
              <a:p>
                <a:pPr marL="742950" lvl="1" indent="-285750" algn="just">
                  <a:lnSpc>
                    <a:spcPct val="150000"/>
                  </a:lnSpc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설명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“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점들이 대체로 기울기를 따라 분포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→ </a:t>
                </a:r>
                <a:r>
                  <a:rPr lang="ko-KR" altLang="ko-KR" sz="16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상가적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효과 존재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”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US" altLang="ko-KR" sz="16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잔차</a:t>
                </a:r>
                <a:r>
                  <a:rPr lang="en-US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6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진단</a:t>
                </a:r>
                <a:r>
                  <a:rPr lang="en-US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</a:t>
                </a:r>
                <a:r>
                  <a:rPr lang="en-US" altLang="ko-KR" sz="16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추가</a:t>
                </a:r>
                <a:r>
                  <a:rPr lang="en-US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6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옵션</a:t>
                </a:r>
                <a:r>
                  <a:rPr lang="en-US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lnSpc>
                    <a:spcPct val="150000"/>
                  </a:lnSpc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회귀 </a:t>
                </a:r>
                <a:r>
                  <a:rPr lang="ko-KR" altLang="ko-KR" sz="16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잔차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vs </a:t>
                </a:r>
                <a:r>
                  <a:rPr lang="ko-KR" altLang="ko-KR" sz="16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예측값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</a:t>
                </a:r>
                <a:r>
                  <a:rPr lang="ko-KR" altLang="ko-KR" sz="16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잔차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고르게 분포하는지 확인</a:t>
                </a:r>
              </a:p>
              <a:p>
                <a:pPr marL="742950" lvl="1" indent="-285750" algn="just">
                  <a:lnSpc>
                    <a:spcPct val="150000"/>
                  </a:lnSpc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Q-Q plot: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정규성 확인</a:t>
                </a: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ko-KR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사후 검정</a:t>
                </a:r>
                <a:r>
                  <a:rPr lang="en-US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(Tukey HSD) </a:t>
                </a:r>
                <a:r>
                  <a:rPr lang="ko-KR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시각화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lnSpc>
                    <a:spcPct val="150000"/>
                  </a:lnSpc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그룹 간 유의 차이를 시각적으로 표시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예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알파벳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a, b, c)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lnSpc>
                    <a:spcPct val="150000"/>
                  </a:lnSpc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설명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“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어떤 그룹 간 차이가 실제로 유의한지 확인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”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E2722C-9A6B-EA28-1974-44B5359BF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49" y="968855"/>
                <a:ext cx="11591806" cy="6232475"/>
              </a:xfrm>
              <a:prstGeom prst="rect">
                <a:avLst/>
              </a:prstGeom>
              <a:blipFill>
                <a:blip r:embed="rId2"/>
                <a:stretch>
                  <a:fillRect l="-263" b="-39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060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F1E751-0A73-08AE-F234-AFFA0EE18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ko-KR" sz="1800" dirty="0">
                <a:effectLst/>
                <a:ea typeface="G마켓 산스 Medium" panose="02000000000000000000" pitchFamily="50" charset="-127"/>
                <a:cs typeface="Times New Roman" panose="02020603050405020304" pitchFamily="18" charset="0"/>
              </a:rPr>
              <a:t>요약 및 실무 적용 방안</a:t>
            </a:r>
            <a:endParaRPr lang="ko-KR" altLang="en-US" sz="2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066248-3D58-9C81-73D4-5E49169383CF}"/>
                  </a:ext>
                </a:extLst>
              </p:cNvPr>
              <p:cNvSpPr txBox="1"/>
              <p:nvPr/>
            </p:nvSpPr>
            <p:spPr>
              <a:xfrm>
                <a:off x="710849" y="997312"/>
                <a:ext cx="11591805" cy="55650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:r>
                  <a:rPr lang="en-US" altLang="ko-KR" sz="16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핵심</a:t>
                </a:r>
                <a:r>
                  <a:rPr lang="en-US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 </a:t>
                </a:r>
                <a:r>
                  <a:rPr lang="en-US" altLang="ko-KR" sz="16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정리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Symbol" panose="05050102010706020507" pitchFamily="18" charset="2"/>
                </a:endParaRPr>
              </a:p>
              <a:p>
                <a:pPr marL="742950" lvl="1" indent="-285750" algn="just">
                  <a:lnSpc>
                    <a:spcPct val="150000"/>
                  </a:lnSpc>
                  <a:spcAft>
                    <a:spcPts val="1000"/>
                  </a:spcAft>
                  <a:buFont typeface="+mj-lt"/>
                  <a:buAutoNum type="alphaLcPeriod"/>
                </a:pPr>
                <a:r>
                  <a:rPr lang="ko-KR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회귀분석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과 </a:t>
                </a:r>
                <a:r>
                  <a:rPr lang="ko-KR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분산분석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은 같은 일반선형모형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(GLM)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의 서로 다른 표현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→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디자인 행렬 구조 차이</a:t>
                </a:r>
              </a:p>
              <a:p>
                <a:pPr marL="742950" lvl="1" indent="-285750" algn="just">
                  <a:lnSpc>
                    <a:spcPct val="150000"/>
                  </a:lnSpc>
                  <a:spcAft>
                    <a:spcPts val="1000"/>
                  </a:spcAft>
                  <a:buFont typeface="+mj-lt"/>
                  <a:buAutoNum type="alphaLcPeriod"/>
                </a:pPr>
                <a:r>
                  <a:rPr lang="ko-KR" altLang="ko-KR" sz="16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상가적</a:t>
                </a:r>
                <a:r>
                  <a:rPr lang="en-US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(additive) </a:t>
                </a:r>
                <a:r>
                  <a:rPr lang="ko-KR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모형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vs </a:t>
                </a:r>
                <a:r>
                  <a:rPr lang="ko-KR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범주형 그룹 평균 비교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1143000" lvl="2" indent="-228600" algn="just">
                  <a:lnSpc>
                    <a:spcPct val="150000"/>
                  </a:lnSpc>
                  <a:spcBef>
                    <a:spcPts val="180"/>
                  </a:spcBef>
                  <a:spcAft>
                    <a:spcPts val="180"/>
                  </a:spcAft>
                  <a:buFont typeface="Wingdings" panose="05000000000000000000" pitchFamily="2" charset="2"/>
                  <a:buChar char=""/>
                </a:pP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순수 </a:t>
                </a:r>
                <a:r>
                  <a:rPr lang="ko-KR" altLang="ko-KR" sz="16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상가적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 가정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(d=0)→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회귀효과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Wingdings" panose="05000000000000000000" pitchFamily="2" charset="2"/>
                          </a:rPr>
                          <m:t>𝛽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Wingdings" panose="05000000000000000000" pitchFamily="2" charset="2"/>
                </a:endParaRPr>
              </a:p>
              <a:p>
                <a:pPr marL="1143000" lvl="2" indent="-228600" algn="just">
                  <a:lnSpc>
                    <a:spcPct val="150000"/>
                  </a:lnSpc>
                  <a:spcBef>
                    <a:spcPts val="180"/>
                  </a:spcBef>
                  <a:spcAft>
                    <a:spcPts val="180"/>
                  </a:spcAft>
                  <a:buFont typeface="Wingdings" panose="05000000000000000000" pitchFamily="2" charset="2"/>
                  <a:buChar char=""/>
                </a:pP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우성효과 포함 검정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 → ANOVA (</a:t>
                </a:r>
                <a:r>
                  <a:rPr lang="en-US" altLang="ko-KR" sz="16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tukey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,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사후검정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)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Wingdings" panose="05000000000000000000" pitchFamily="2" charset="2"/>
                </a:endParaRPr>
              </a:p>
              <a:p>
                <a:pPr marL="742950" lvl="1" indent="-285750" algn="just">
                  <a:lnSpc>
                    <a:spcPct val="150000"/>
                  </a:lnSpc>
                  <a:spcAft>
                    <a:spcPts val="1000"/>
                  </a:spcAft>
                  <a:buFont typeface="+mj-lt"/>
                  <a:buAutoNum type="alphaLcPeriod"/>
                </a:pPr>
                <a:r>
                  <a:rPr lang="ko-KR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행렬식 계산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acc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=(</m:t>
                    </m:r>
                    <m:sSup>
                      <m:sSup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ko-KR" sz="1600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⊤</m:t>
                        </m:r>
                      </m:sup>
                    </m:sSup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𝑋</m:t>
                    </m:r>
                    <m:sSup>
                      <m:sSup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600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ko-KR" sz="1600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⊤</m:t>
                        </m:r>
                      </m:sup>
                    </m:sSup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𝑌</m:t>
                    </m:r>
                  </m:oMath>
                </a14:m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원리를 이해하면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데이터가 어떻게 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β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를 산출하는지 명료</a:t>
                </a:r>
              </a:p>
              <a:p>
                <a:pPr marL="742950" lvl="1" indent="-285750" algn="just">
                  <a:lnSpc>
                    <a:spcPct val="150000"/>
                  </a:lnSpc>
                  <a:spcAft>
                    <a:spcPts val="1000"/>
                  </a:spcAft>
                  <a:buFont typeface="+mj-lt"/>
                  <a:buAutoNum type="alphaLcPeriod"/>
                </a:pPr>
                <a:r>
                  <a:rPr lang="ko-KR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실제 데이터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한우 </a:t>
                </a:r>
                <a:r>
                  <a:rPr lang="ko-KR" altLang="ko-KR" sz="16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근내지방함량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예제에서 두 방법이 거의 일치하지만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미세 차이는 표본 불균형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OLS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특성 등</a:t>
                </a: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:r>
                  <a:rPr lang="en-US" altLang="ko-KR" sz="16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실무</a:t>
                </a:r>
                <a:r>
                  <a:rPr lang="en-US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 </a:t>
                </a:r>
                <a:r>
                  <a:rPr lang="en-US" altLang="ko-KR" sz="16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적용</a:t>
                </a:r>
                <a:r>
                  <a:rPr lang="en-US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 </a:t>
                </a:r>
                <a:r>
                  <a:rPr lang="en-US" altLang="ko-KR" sz="16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아이디어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Symbol" panose="05050102010706020507" pitchFamily="18" charset="2"/>
                </a:endParaRPr>
              </a:p>
              <a:p>
                <a:pPr marL="742950" lvl="1" indent="-285750" algn="just">
                  <a:lnSpc>
                    <a:spcPct val="150000"/>
                  </a:lnSpc>
                  <a:spcBef>
                    <a:spcPts val="180"/>
                  </a:spcBef>
                  <a:spcAft>
                    <a:spcPts val="180"/>
                  </a:spcAft>
                  <a:buFont typeface="+mj-lt"/>
                  <a:buAutoNum type="alphaLcPeriod"/>
                </a:pPr>
                <a:r>
                  <a:rPr lang="ko-KR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마커 선발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주어진 후보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SNP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중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ANOVA p-value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또는 회귀 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β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크기 기준으로 우선순위 부여</a:t>
                </a:r>
              </a:p>
              <a:p>
                <a:pPr marL="742950" lvl="1" indent="-285750" algn="just">
                  <a:lnSpc>
                    <a:spcPct val="150000"/>
                  </a:lnSpc>
                  <a:spcBef>
                    <a:spcPts val="180"/>
                  </a:spcBef>
                  <a:spcAft>
                    <a:spcPts val="180"/>
                  </a:spcAft>
                  <a:buFont typeface="+mj-lt"/>
                  <a:buAutoNum type="alphaLcPeriod"/>
                </a:pPr>
                <a:r>
                  <a:rPr lang="ko-KR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정밀육종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</a:t>
                </a:r>
                <a:r>
                  <a:rPr lang="ko-KR" altLang="ko-KR" sz="16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상가적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효과가 큰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SNP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마커 조합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→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예측모델 구축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다중 회귀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GBLUP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등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lnSpc>
                    <a:spcPct val="150000"/>
                  </a:lnSpc>
                  <a:spcBef>
                    <a:spcPts val="180"/>
                  </a:spcBef>
                  <a:spcAft>
                    <a:spcPts val="180"/>
                  </a:spcAft>
                  <a:buFont typeface="+mj-lt"/>
                  <a:buAutoNum type="alphaLcPeriod"/>
                </a:pPr>
                <a:r>
                  <a:rPr lang="ko-KR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영양</a:t>
                </a:r>
                <a:r>
                  <a:rPr lang="en-US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·</a:t>
                </a:r>
                <a:r>
                  <a:rPr lang="ko-KR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사양관리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유전형 그룹별로 최적 사양 프로그램 설계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예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GG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그룹은 에너지 급여량 조정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lnSpc>
                    <a:spcPct val="150000"/>
                  </a:lnSpc>
                  <a:spcBef>
                    <a:spcPts val="180"/>
                  </a:spcBef>
                  <a:spcAft>
                    <a:spcPts val="180"/>
                  </a:spcAft>
                  <a:buFont typeface="+mj-lt"/>
                  <a:buAutoNum type="alphaLcPeriod"/>
                </a:pPr>
                <a:r>
                  <a:rPr lang="ko-KR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구조 확장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다중 마커 회귀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혼합효과모델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(Mixed Model)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으로 성능 개선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066248-3D58-9C81-73D4-5E4916938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49" y="997312"/>
                <a:ext cx="11591805" cy="5565050"/>
              </a:xfrm>
              <a:prstGeom prst="rect">
                <a:avLst/>
              </a:prstGeom>
              <a:blipFill>
                <a:blip r:embed="rId2"/>
                <a:stretch>
                  <a:fillRect l="-316" b="-5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597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535DBE-AF01-55A5-4A2B-869DF5A64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SNP</a:t>
            </a:r>
            <a:r>
              <a:rPr lang="ko-KR" altLang="en-US" dirty="0"/>
              <a:t>마커 효과 분석의 배경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1AB4A02-88AD-8946-FBFF-55683163C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altLang="ko-KR" sz="1800" b="1" dirty="0" err="1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Symbol" panose="05050102010706020507" pitchFamily="18" charset="2"/>
              </a:rPr>
              <a:t>동기</a:t>
            </a:r>
            <a:endParaRPr lang="ko-KR" altLang="ko-KR" sz="1800" dirty="0"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  <a:cs typeface="Symbol" panose="05050102010706020507" pitchFamily="18" charset="2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180"/>
              </a:spcBef>
              <a:spcAft>
                <a:spcPts val="180"/>
              </a:spcAft>
            </a:pPr>
            <a:r>
              <a:rPr lang="ko-KR" altLang="ko-KR" sz="18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가축육종</a:t>
            </a:r>
            <a:r>
              <a:rPr lang="en-US" altLang="ko-KR" sz="18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(Animal Breeding) </a:t>
            </a:r>
            <a:r>
              <a:rPr lang="ko-KR" altLang="ko-KR" sz="18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분야에서 유전체</a:t>
            </a:r>
            <a:r>
              <a:rPr lang="en-US" altLang="ko-KR" sz="18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(genome) </a:t>
            </a:r>
            <a:r>
              <a:rPr lang="ko-KR" altLang="ko-KR" sz="18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정보 활용이 핵심 트렌드</a:t>
            </a:r>
          </a:p>
          <a:p>
            <a:pPr marL="742950" lvl="1" indent="-285750" algn="just">
              <a:lnSpc>
                <a:spcPct val="150000"/>
              </a:lnSpc>
              <a:spcBef>
                <a:spcPts val="180"/>
              </a:spcBef>
              <a:spcAft>
                <a:spcPts val="180"/>
              </a:spcAft>
            </a:pPr>
            <a:r>
              <a:rPr lang="ko-KR" altLang="ko-KR" sz="18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개체마다 보유한</a:t>
            </a:r>
            <a:r>
              <a:rPr lang="en-US" altLang="ko-KR" sz="18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 SNP </a:t>
            </a:r>
            <a:r>
              <a:rPr lang="ko-KR" altLang="ko-KR" sz="18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마커 정보를 바탕으로 표현형</a:t>
            </a:r>
            <a:r>
              <a:rPr lang="en-US" altLang="ko-KR" sz="18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(</a:t>
            </a:r>
            <a:r>
              <a:rPr lang="ko-KR" altLang="ko-KR" sz="18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예</a:t>
            </a:r>
            <a:r>
              <a:rPr lang="en-US" altLang="ko-KR" sz="18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: </a:t>
            </a:r>
            <a:r>
              <a:rPr lang="ko-KR" altLang="ko-KR" sz="18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체중</a:t>
            </a:r>
            <a:r>
              <a:rPr lang="en-US" altLang="ko-KR" sz="18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8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근내지방 등</a:t>
            </a:r>
            <a:r>
              <a:rPr lang="en-US" altLang="ko-KR" sz="18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) </a:t>
            </a:r>
            <a:r>
              <a:rPr lang="ko-KR" altLang="ko-KR" sz="18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차이를 설명하고</a:t>
            </a:r>
            <a:r>
              <a:rPr lang="en-US" altLang="ko-KR" sz="18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8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유전능력</a:t>
            </a:r>
            <a:r>
              <a:rPr lang="en-US" altLang="ko-KR" sz="18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(</a:t>
            </a:r>
            <a:r>
              <a:rPr lang="ko-KR" altLang="ko-KR" sz="18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육종가</a:t>
            </a:r>
            <a:r>
              <a:rPr lang="en-US" altLang="ko-KR" sz="18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)</a:t>
            </a:r>
            <a:r>
              <a:rPr lang="ko-KR" altLang="ko-KR" sz="18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을 추정</a:t>
            </a:r>
          </a:p>
          <a:p>
            <a:pPr lvl="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altLang="ko-KR" sz="1800" b="1" dirty="0" err="1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Symbol" panose="05050102010706020507" pitchFamily="18" charset="2"/>
              </a:rPr>
              <a:t>핵심</a:t>
            </a:r>
            <a:r>
              <a:rPr lang="en-US" altLang="ko-KR" sz="1800" b="1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Symbol" panose="05050102010706020507" pitchFamily="18" charset="2"/>
              </a:rPr>
              <a:t> </a:t>
            </a:r>
            <a:r>
              <a:rPr lang="en-US" altLang="ko-KR" sz="1800" b="1" dirty="0" err="1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Symbol" panose="05050102010706020507" pitchFamily="18" charset="2"/>
              </a:rPr>
              <a:t>질문</a:t>
            </a:r>
            <a:endParaRPr lang="ko-KR" altLang="ko-KR" sz="1800" dirty="0"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  <a:cs typeface="Symbol" panose="05050102010706020507" pitchFamily="18" charset="2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180"/>
              </a:spcBef>
              <a:spcAft>
                <a:spcPts val="180"/>
              </a:spcAft>
            </a:pPr>
            <a:r>
              <a:rPr lang="ko-KR" altLang="ko-KR" sz="18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특정</a:t>
            </a:r>
            <a:r>
              <a:rPr lang="en-US" altLang="ko-KR" sz="18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 SNP </a:t>
            </a:r>
            <a:r>
              <a:rPr lang="ko-KR" altLang="ko-KR" sz="18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마커가 표현형에 미치는 영향을 통계적으로 어떻게 검정할 것인가</a:t>
            </a:r>
            <a:r>
              <a:rPr lang="en-US" altLang="ko-KR" sz="18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?</a:t>
            </a:r>
            <a:endParaRPr lang="ko-KR" altLang="ko-KR" sz="1800" dirty="0"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180"/>
              </a:spcBef>
              <a:spcAft>
                <a:spcPts val="180"/>
              </a:spcAft>
            </a:pPr>
            <a:r>
              <a:rPr lang="en-US" altLang="ko-KR" sz="18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SNP </a:t>
            </a:r>
            <a:r>
              <a:rPr lang="ko-KR" altLang="ko-KR" sz="18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유전자형을 범주형</a:t>
            </a:r>
            <a:r>
              <a:rPr lang="en-US" altLang="ko-KR" sz="18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(factor)</a:t>
            </a:r>
            <a:r>
              <a:rPr lang="ko-KR" altLang="ko-KR" sz="18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으로 볼 것인가</a:t>
            </a:r>
            <a:r>
              <a:rPr lang="en-US" altLang="ko-KR" sz="18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8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아니면 대립유전자 수</a:t>
            </a:r>
            <a:r>
              <a:rPr lang="en-US" altLang="ko-KR" sz="18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(additive count)</a:t>
            </a:r>
            <a:r>
              <a:rPr lang="ko-KR" altLang="ko-KR" sz="18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로 볼 것인가</a:t>
            </a:r>
            <a:r>
              <a:rPr lang="en-US" altLang="ko-KR" sz="18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?</a:t>
            </a:r>
            <a:endParaRPr lang="ko-KR" altLang="ko-KR" sz="1800" dirty="0"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altLang="ko-KR" sz="1800" b="1" dirty="0" err="1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Symbol" panose="05050102010706020507" pitchFamily="18" charset="2"/>
              </a:rPr>
              <a:t>기대</a:t>
            </a:r>
            <a:r>
              <a:rPr lang="en-US" altLang="ko-KR" sz="1800" b="1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Symbol" panose="05050102010706020507" pitchFamily="18" charset="2"/>
              </a:rPr>
              <a:t> </a:t>
            </a:r>
            <a:r>
              <a:rPr lang="en-US" altLang="ko-KR" sz="1800" b="1" dirty="0" err="1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Symbol" panose="05050102010706020507" pitchFamily="18" charset="2"/>
              </a:rPr>
              <a:t>효과</a:t>
            </a:r>
            <a:endParaRPr lang="ko-KR" altLang="ko-KR" sz="1800" dirty="0"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  <a:cs typeface="Symbol" panose="05050102010706020507" pitchFamily="18" charset="2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180"/>
              </a:spcBef>
              <a:spcAft>
                <a:spcPts val="180"/>
              </a:spcAft>
            </a:pPr>
            <a:r>
              <a:rPr lang="ko-KR" altLang="ko-KR" sz="18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데이터 기반으로 우수 개체를 조기에 선발하여 번식에 활용</a:t>
            </a:r>
            <a:endParaRPr lang="en-US" altLang="ko-KR" sz="1800" dirty="0"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180"/>
              </a:spcBef>
              <a:spcAft>
                <a:spcPts val="180"/>
              </a:spcAft>
            </a:pPr>
            <a:r>
              <a:rPr lang="ko-KR" altLang="en-US" sz="1800" dirty="0"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유전체 정보 기반 정밀육종</a:t>
            </a:r>
            <a:r>
              <a:rPr lang="en-US" altLang="ko-KR" sz="1800" dirty="0"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(Precision breeding) </a:t>
            </a:r>
            <a:r>
              <a:rPr lang="ko-KR" altLang="en-US" sz="1800" dirty="0"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구현</a:t>
            </a:r>
            <a:endParaRPr lang="ko-KR" altLang="ko-KR" sz="1800" dirty="0"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ko-KR" altLang="en-US" sz="1800" dirty="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4562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8F538C-AF32-2B21-534C-B684A2ABA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SNP </a:t>
            </a:r>
            <a:r>
              <a:rPr lang="ko-KR" altLang="en-US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마커</a:t>
            </a:r>
            <a:r>
              <a:rPr lang="en-US" altLang="ko-KR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효과 분석의 중요성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FA4839-6720-05F6-9314-E833289BC235}"/>
              </a:ext>
            </a:extLst>
          </p:cNvPr>
          <p:cNvSpPr txBox="1"/>
          <p:nvPr/>
        </p:nvSpPr>
        <p:spPr>
          <a:xfrm>
            <a:off x="710848" y="1333012"/>
            <a:ext cx="11939749" cy="2966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b="1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SNP (</a:t>
            </a:r>
            <a:r>
              <a:rPr lang="ko-KR" altLang="en-US" b="1" dirty="0" err="1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단일염기변이</a:t>
            </a:r>
            <a:r>
              <a:rPr lang="en-US" altLang="ko-KR" b="1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):</a:t>
            </a:r>
            <a:r>
              <a:rPr lang="ko-KR" altLang="en-US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 유전체 상의 단일 염기서열 차이</a:t>
            </a:r>
            <a:endParaRPr lang="en-US" altLang="ko-KR" dirty="0"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b="1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SNP </a:t>
            </a:r>
            <a:r>
              <a:rPr lang="ko-KR" altLang="en-US" b="1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마커 효과 분석이란</a:t>
            </a:r>
            <a:r>
              <a:rPr lang="en-US" altLang="ko-KR" b="1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?</a:t>
            </a:r>
            <a:r>
              <a:rPr lang="ko-KR" altLang="en-US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 특정 </a:t>
            </a:r>
            <a:r>
              <a:rPr lang="en-US" altLang="ko-KR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SNP </a:t>
            </a:r>
            <a:r>
              <a:rPr lang="ko-KR" altLang="en-US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유전자형이 개체의 표현형</a:t>
            </a:r>
            <a:r>
              <a:rPr lang="en-US" altLang="ko-KR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(</a:t>
            </a:r>
            <a:r>
              <a:rPr lang="ko-KR" altLang="en-US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예</a:t>
            </a:r>
            <a:r>
              <a:rPr lang="en-US" altLang="ko-KR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: </a:t>
            </a:r>
            <a:r>
              <a:rPr lang="ko-KR" altLang="en-US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체중</a:t>
            </a:r>
            <a:r>
              <a:rPr lang="en-US" altLang="ko-KR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, </a:t>
            </a:r>
            <a:r>
              <a:rPr lang="ko-KR" altLang="en-US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질병 저항성</a:t>
            </a:r>
            <a:r>
              <a:rPr lang="en-US" altLang="ko-KR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)</a:t>
            </a:r>
            <a:r>
              <a:rPr lang="ko-KR" altLang="en-US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에 미치는 영향을 통계적으로 추정하는 것</a:t>
            </a:r>
            <a:endParaRPr lang="en-US" altLang="ko-KR" dirty="0"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b="1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중요성</a:t>
            </a:r>
            <a:endParaRPr lang="ko-KR" altLang="en-US" dirty="0"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b="1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가축육종</a:t>
            </a:r>
            <a:r>
              <a:rPr lang="en-US" altLang="ko-KR" b="1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(Animal Breeding):</a:t>
            </a:r>
            <a:r>
              <a:rPr lang="ko-KR" altLang="en-US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 유전체 정보를 이용한 개체의 유전능력 추정에 핵심적 내용</a:t>
            </a:r>
            <a:endParaRPr lang="en-US" altLang="ko-KR" dirty="0"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관심 형질에 영향을 주는 유전자</a:t>
            </a:r>
            <a:r>
              <a:rPr lang="en-US" altLang="ko-KR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/</a:t>
            </a:r>
            <a:r>
              <a:rPr lang="ko-KR" altLang="en-US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마커 탐색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마커 기반 선발 및 육종 효율 향상</a:t>
            </a:r>
            <a:r>
              <a:rPr lang="en-US" altLang="ko-KR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: </a:t>
            </a:r>
            <a:r>
              <a:rPr lang="ko-KR" altLang="en-US" dirty="0" err="1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마커도움선발</a:t>
            </a:r>
            <a:r>
              <a:rPr lang="en-US" altLang="ko-KR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, </a:t>
            </a:r>
            <a:r>
              <a:rPr lang="ko-KR" altLang="en-US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유전체선발의 기초</a:t>
            </a:r>
          </a:p>
        </p:txBody>
      </p:sp>
    </p:spTree>
    <p:extLst>
      <p:ext uri="{BB962C8B-B14F-4D97-AF65-F5344CB8AC3E}">
        <p14:creationId xmlns:p14="http://schemas.microsoft.com/office/powerpoint/2010/main" val="77100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102FB0-3160-AB62-ED47-F148EA906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선형모형 개요</a:t>
            </a:r>
            <a:r>
              <a:rPr lang="en-US" altLang="ko-KR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-ANOVA</a:t>
            </a:r>
            <a:r>
              <a:rPr lang="ko-KR" altLang="en-US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와 </a:t>
            </a:r>
            <a:r>
              <a:rPr lang="en-US" altLang="ko-KR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Regression</a:t>
            </a:r>
            <a:endParaRPr lang="ko-KR" altLang="en-US" sz="20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1DB8C7-5D92-535C-7FB3-AAEC8BEAB7EC}"/>
              </a:ext>
            </a:extLst>
          </p:cNvPr>
          <p:cNvSpPr txBox="1"/>
          <p:nvPr/>
        </p:nvSpPr>
        <p:spPr>
          <a:xfrm>
            <a:off x="710849" y="1361968"/>
            <a:ext cx="11973305" cy="4628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b="1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선형모형</a:t>
            </a:r>
            <a:r>
              <a:rPr lang="en-US" altLang="ko-KR" b="1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(Linear Model): </a:t>
            </a:r>
            <a:r>
              <a:rPr lang="ko-KR" altLang="en-US" b="0" i="0" dirty="0">
                <a:solidFill>
                  <a:srgbClr val="131314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종속변수</a:t>
            </a:r>
            <a:r>
              <a:rPr lang="en-US" altLang="ko-KR" b="0" i="0" dirty="0">
                <a:solidFill>
                  <a:srgbClr val="131314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(</a:t>
            </a:r>
            <a:r>
              <a:rPr lang="ko-KR" altLang="en-US" b="0" i="0" dirty="0">
                <a:solidFill>
                  <a:srgbClr val="131314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표현형</a:t>
            </a:r>
            <a:r>
              <a:rPr lang="en-US" altLang="ko-KR" b="0" i="0" dirty="0">
                <a:solidFill>
                  <a:srgbClr val="131314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)</a:t>
            </a:r>
            <a:r>
              <a:rPr lang="ko-KR" altLang="en-US" b="0" i="0" dirty="0">
                <a:solidFill>
                  <a:srgbClr val="131314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와 독립변수</a:t>
            </a:r>
            <a:r>
              <a:rPr lang="en-US" altLang="ko-KR" b="0" i="0" dirty="0">
                <a:solidFill>
                  <a:srgbClr val="131314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(</a:t>
            </a:r>
            <a:r>
              <a:rPr lang="ko-KR" altLang="en-US" b="0" i="0" dirty="0">
                <a:solidFill>
                  <a:srgbClr val="131314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유전자형 등</a:t>
            </a:r>
            <a:r>
              <a:rPr lang="en-US" altLang="ko-KR" b="0" i="0" dirty="0">
                <a:solidFill>
                  <a:srgbClr val="131314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) </a:t>
            </a:r>
            <a:r>
              <a:rPr lang="ko-KR" altLang="en-US" b="0" i="0" dirty="0">
                <a:solidFill>
                  <a:srgbClr val="131314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사이의 관계를 선형적으로 모델링하는 통계 기법</a:t>
            </a:r>
            <a:endParaRPr lang="en-US" altLang="ko-KR" b="0" i="0" dirty="0">
              <a:solidFill>
                <a:srgbClr val="131314"/>
              </a:solidFill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ko-KR" dirty="0">
                <a:solidFill>
                  <a:srgbClr val="131314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두 방법은 모델의 기본 구조가 동일한 일반선형모델(GLM)</a:t>
            </a:r>
            <a:r>
              <a:rPr lang="ko-KR" altLang="en-US" dirty="0">
                <a:solidFill>
                  <a:srgbClr val="131314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이다</a:t>
            </a:r>
            <a:r>
              <a:rPr lang="en-US" altLang="ko-KR" dirty="0">
                <a:solidFill>
                  <a:srgbClr val="131314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. </a:t>
            </a:r>
            <a:r>
              <a:rPr lang="ko-KR" altLang="ko-KR" dirty="0" err="1">
                <a:solidFill>
                  <a:srgbClr val="131314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GLM은</a:t>
            </a:r>
            <a:r>
              <a:rPr lang="ko-KR" altLang="ko-KR" dirty="0">
                <a:solidFill>
                  <a:srgbClr val="131314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 여러 요인(</a:t>
            </a:r>
            <a:r>
              <a:rPr lang="ko-KR" altLang="ko-KR" dirty="0" err="1">
                <a:solidFill>
                  <a:srgbClr val="131314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X</a:t>
            </a:r>
            <a:r>
              <a:rPr lang="ko-KR" altLang="ko-KR" dirty="0">
                <a:solidFill>
                  <a:srgbClr val="131314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)이 </a:t>
            </a:r>
            <a:r>
              <a:rPr lang="ko-KR" altLang="ko-KR" dirty="0" err="1">
                <a:solidFill>
                  <a:srgbClr val="131314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관찰값</a:t>
            </a:r>
            <a:r>
              <a:rPr lang="ko-KR" altLang="ko-KR" dirty="0">
                <a:solidFill>
                  <a:srgbClr val="131314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(</a:t>
            </a:r>
            <a:r>
              <a:rPr lang="ko-KR" altLang="ko-KR" dirty="0" err="1">
                <a:solidFill>
                  <a:srgbClr val="131314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Y</a:t>
            </a:r>
            <a:r>
              <a:rPr lang="ko-KR" altLang="ko-KR" dirty="0">
                <a:solidFill>
                  <a:srgbClr val="131314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)에 미치는 영향을 설명하는 대표적인 통계 모형</a:t>
            </a:r>
            <a:r>
              <a:rPr lang="ko-KR" altLang="ko-KR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b="0" i="0" dirty="0">
              <a:solidFill>
                <a:srgbClr val="131314"/>
              </a:solidFill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b="1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ANOVA</a:t>
            </a:r>
            <a:r>
              <a:rPr lang="ko-KR" altLang="en-US" b="1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 </a:t>
            </a:r>
            <a:r>
              <a:rPr lang="en-US" altLang="ko-KR" b="1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vs Regression: </a:t>
            </a:r>
            <a:r>
              <a:rPr lang="ko-KR" altLang="en-US" b="1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개념적 차이</a:t>
            </a:r>
            <a:endParaRPr lang="ko-KR" altLang="en-US" dirty="0"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b="1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분산분석 </a:t>
            </a:r>
            <a:r>
              <a:rPr lang="en-US" altLang="ko-KR" b="1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(ANOVA, Analysis of Variance):</a:t>
            </a:r>
            <a:r>
              <a:rPr lang="ko-KR" altLang="en-US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 독립변수가 범주형</a:t>
            </a:r>
            <a:r>
              <a:rPr lang="en-US" altLang="ko-KR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(categorical variable)</a:t>
            </a:r>
            <a:r>
              <a:rPr lang="ko-KR" altLang="en-US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일 때 사용</a:t>
            </a:r>
            <a:r>
              <a:rPr lang="en-US" altLang="ko-KR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. </a:t>
            </a:r>
            <a:r>
              <a:rPr lang="ko-KR" altLang="en-US" b="1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집단 간 평균의 차이</a:t>
            </a:r>
            <a:r>
              <a:rPr lang="ko-KR" altLang="en-US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에 초점</a:t>
            </a:r>
            <a:endParaRPr lang="en-US" altLang="ko-KR" dirty="0"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b="1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회귀분석 </a:t>
            </a:r>
            <a:r>
              <a:rPr lang="en-US" altLang="ko-KR" b="1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(Regression Analysis):</a:t>
            </a:r>
            <a:r>
              <a:rPr lang="ko-KR" altLang="en-US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 독립변수가 연속형</a:t>
            </a:r>
            <a:r>
              <a:rPr lang="en-US" altLang="ko-KR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(continuous variable)</a:t>
            </a:r>
            <a:r>
              <a:rPr lang="ko-KR" altLang="en-US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일 때 사용</a:t>
            </a:r>
            <a:r>
              <a:rPr lang="en-US" altLang="ko-KR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. </a:t>
            </a:r>
            <a:r>
              <a:rPr lang="ko-KR" altLang="en-US" b="1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선형적 관계</a:t>
            </a:r>
            <a:r>
              <a:rPr lang="en-US" altLang="ko-KR" b="1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(</a:t>
            </a:r>
            <a:r>
              <a:rPr lang="ko-KR" altLang="en-US" b="1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기울기</a:t>
            </a:r>
            <a:r>
              <a:rPr lang="en-US" altLang="ko-KR" b="1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)</a:t>
            </a:r>
            <a:r>
              <a:rPr lang="ko-KR" altLang="en-US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 추정에 초점</a:t>
            </a:r>
            <a:endParaRPr lang="en-US" altLang="ko-KR" dirty="0"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b="1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공통점</a:t>
            </a:r>
            <a:r>
              <a:rPr lang="en-US" altLang="ko-KR" b="1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:</a:t>
            </a:r>
            <a:r>
              <a:rPr lang="ko-KR" altLang="en-US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 두 방법 모두 종속변수와 독립변수 사이의 관계를 분석</a:t>
            </a:r>
            <a:r>
              <a:rPr lang="en-US" altLang="ko-KR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. </a:t>
            </a:r>
            <a:r>
              <a:rPr lang="ko-KR" altLang="en-US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기본 구조가 동일한 일반선형모델</a:t>
            </a:r>
            <a:r>
              <a:rPr lang="en-US" altLang="ko-KR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(GLM)</a:t>
            </a:r>
            <a:r>
              <a:rPr lang="ko-KR" altLang="en-US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에 속함</a:t>
            </a:r>
            <a:endParaRPr lang="en-US" altLang="ko-KR" dirty="0"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675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D7F411-4EA3-F8E2-E519-E409D3576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일반선형모형</a:t>
            </a:r>
            <a:r>
              <a:rPr lang="en-US" altLang="ko-KR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(GLM) </a:t>
            </a:r>
            <a:r>
              <a:rPr lang="ko-KR" altLang="en-US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기본</a:t>
            </a:r>
            <a:r>
              <a:rPr lang="en-US" altLang="ko-KR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구조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6AA82C-1F90-6EF0-9584-39E2CB5C0DE3}"/>
                  </a:ext>
                </a:extLst>
              </p:cNvPr>
              <p:cNvSpPr txBox="1"/>
              <p:nvPr/>
            </p:nvSpPr>
            <p:spPr>
              <a:xfrm>
                <a:off x="710849" y="1583626"/>
                <a:ext cx="11897804" cy="4392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:r>
                  <a:rPr lang="en-US" altLang="ko-KR" sz="20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GLM </a:t>
                </a:r>
                <a:r>
                  <a:rPr lang="en-US" altLang="ko-KR" sz="20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수식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:</a:t>
                </a:r>
                <a:endParaRPr lang="ko-KR" altLang="ko-KR" sz="20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Symbol" panose="05050102010706020507" pitchFamily="18" charset="2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1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𝐘</m:t>
                      </m:r>
                      <m:r>
                        <a:rPr lang="en-US" altLang="ko-KR" sz="20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 </m:t>
                      </m:r>
                      <m:r>
                        <a:rPr lang="en-US" altLang="ko-KR" sz="20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ko-KR" sz="20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 </m:t>
                      </m:r>
                      <m:r>
                        <a:rPr lang="en-US" altLang="ko-KR" sz="2000" b="1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𝐗</m:t>
                      </m:r>
                      <m:r>
                        <a:rPr lang="en-US" altLang="ko-KR" sz="2000" b="1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𝛃</m:t>
                      </m:r>
                      <m:r>
                        <a:rPr lang="en-US" altLang="ko-KR" sz="20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 </m:t>
                      </m:r>
                      <m:r>
                        <a:rPr lang="en-US" altLang="ko-KR" sz="20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ko-KR" sz="20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 </m:t>
                      </m:r>
                      <m:r>
                        <a:rPr lang="en-US" altLang="ko-KR" sz="2000" b="1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𝛆</m:t>
                      </m:r>
                      <m:r>
                        <a:rPr lang="en-US" altLang="ko-KR" sz="20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ko-KR" sz="20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 </m:t>
                      </m:r>
                      <m:r>
                        <a:rPr lang="en-US" altLang="ko-KR" sz="20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𝜀</m:t>
                      </m:r>
                      <m:r>
                        <a:rPr lang="en-US" altLang="ko-KR" sz="20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∼</m:t>
                      </m:r>
                      <m:r>
                        <a:rPr lang="en-US" altLang="ko-KR" sz="20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altLang="ko-KR" sz="20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ko-KR" sz="2000" b="1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altLang="ko-KR" sz="20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ko-KR" sz="20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 </m:t>
                      </m:r>
                      <m:sSup>
                        <m:sSupPr>
                          <m:ctrlPr>
                            <a:rPr lang="ko-KR" altLang="ko-KR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ko-KR" altLang="ko-KR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1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ko-KR" sz="20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ko-KR" altLang="ko-KR" sz="20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altLang="ko-KR" sz="2000" b="1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𝐘</m:t>
                    </m:r>
                  </m:oMath>
                </a14:m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ko-KR" sz="20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ko-KR" sz="20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ko-KR" sz="20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): 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관찰된 표현형 벡터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(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예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</a:t>
                </a:r>
                <a:r>
                  <a:rPr lang="ko-KR" altLang="ko-KR" sz="20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개체별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체중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</a:t>
                </a:r>
                <a:r>
                  <a:rPr lang="ko-KR" altLang="ko-KR" sz="20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근내지방함량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endParaRPr lang="ko-KR" altLang="ko-KR" sz="20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altLang="ko-KR" sz="2000" b="1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𝐗</m:t>
                    </m:r>
                  </m:oMath>
                </a14:m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ko-KR" sz="20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ko-KR" sz="20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ko-KR" sz="20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): 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디자인 행렬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</a:t>
                </a:r>
                <a:r>
                  <a:rPr lang="ko-KR" altLang="ko-KR" sz="20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개체별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요인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/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마커 정보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endParaRPr lang="ko-KR" altLang="ko-KR" sz="20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altLang="ko-KR" sz="2000" b="1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𝛃</m:t>
                    </m:r>
                  </m:oMath>
                </a14:m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ko-KR" sz="20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ko-KR" sz="20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ko-KR" sz="20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): 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고정효과 벡터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요인별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/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대립유전자별 효과크기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endParaRPr lang="ko-KR" altLang="ko-KR" sz="20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altLang="ko-KR" sz="2000" b="1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𝛆</m:t>
                    </m:r>
                  </m:oMath>
                </a14:m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ko-KR" sz="20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ko-KR" sz="20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ko-KR" sz="20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): 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오차 벡터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평균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0, 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분산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20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ko-KR" sz="20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20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endParaRPr lang="ko-KR" altLang="ko-KR" sz="20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:r>
                  <a:rPr lang="en-US" altLang="ko-KR" sz="20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최소제곱</a:t>
                </a:r>
                <a:r>
                  <a:rPr lang="en-US" altLang="ko-KR" sz="20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 </a:t>
                </a:r>
                <a:r>
                  <a:rPr lang="en-US" altLang="ko-KR" sz="20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추정</a:t>
                </a:r>
                <a:r>
                  <a:rPr lang="en-US" altLang="ko-KR" sz="20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(OLS)</a:t>
                </a:r>
                <a:endParaRPr lang="ko-KR" altLang="ko-KR" sz="20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Symbol" panose="05050102010706020507" pitchFamily="18" charset="2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ko-KR" altLang="ko-KR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ko-KR" sz="2000" b="1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𝛃</m:t>
                          </m:r>
                        </m:e>
                      </m:acc>
                      <m:r>
                        <a:rPr lang="en-US" altLang="ko-KR" sz="20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 </m:t>
                      </m:r>
                      <m:r>
                        <a:rPr lang="en-US" altLang="ko-KR" sz="20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ko-KR" sz="20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 </m:t>
                      </m:r>
                      <m:r>
                        <a:rPr lang="en-US" altLang="ko-KR" sz="20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(</m:t>
                      </m:r>
                      <m:sSup>
                        <m:sSupPr>
                          <m:ctrlPr>
                            <a:rPr lang="ko-KR" altLang="ko-KR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1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US" altLang="ko-KR" sz="20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altLang="ko-KR" sz="2000" b="1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𝐗</m:t>
                      </m:r>
                      <m:sSup>
                        <m:sSupPr>
                          <m:ctrlPr>
                            <a:rPr lang="ko-KR" altLang="ko-KR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ko-KR" altLang="ko-KR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1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US" altLang="ko-KR" sz="20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altLang="ko-KR" sz="2000" b="1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𝐘</m:t>
                      </m:r>
                      <m:r>
                        <a:rPr lang="en-US" altLang="ko-KR" sz="20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ko-KR" altLang="ko-KR" sz="20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:r>
                  <a:rPr lang="en-US" altLang="ko-KR" sz="20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GLM </a:t>
                </a:r>
                <a:r>
                  <a:rPr lang="en-US" altLang="ko-KR" sz="20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활용</a:t>
                </a:r>
                <a:r>
                  <a:rPr lang="en-US" altLang="ko-KR" sz="20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 </a:t>
                </a:r>
                <a:r>
                  <a:rPr lang="en-US" altLang="ko-KR" sz="20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예시</a:t>
                </a:r>
                <a:endParaRPr lang="ko-KR" altLang="ko-KR" sz="20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Symbol" panose="05050102010706020507" pitchFamily="18" charset="2"/>
                </a:endParaRPr>
              </a:p>
              <a:p>
                <a:pPr marL="742950" lvl="1" indent="-285750" algn="just">
                  <a:spcBef>
                    <a:spcPts val="180"/>
                  </a:spcBef>
                  <a:spcAft>
                    <a:spcPts val="180"/>
                  </a:spcAft>
                  <a:buFont typeface="+mj-lt"/>
                  <a:buAutoNum type="alphaLcPeriod"/>
                </a:pPr>
                <a:r>
                  <a:rPr lang="en-US" altLang="ko-KR" sz="20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범주형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20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요인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(예: genotype factor: AA/Aa/aa) → </a:t>
                </a:r>
                <a:r>
                  <a:rPr lang="en-US" altLang="ko-KR" sz="20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분산분석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(ANOVA)</a:t>
                </a:r>
                <a:endParaRPr lang="ko-KR" altLang="ko-KR" sz="20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spcBef>
                    <a:spcPts val="180"/>
                  </a:spcBef>
                  <a:spcAft>
                    <a:spcPts val="180"/>
                  </a:spcAft>
                  <a:buFont typeface="+mj-lt"/>
                  <a:buAutoNum type="alphaLcPeriod"/>
                </a:pPr>
                <a:r>
                  <a:rPr lang="en-US" altLang="ko-KR" sz="20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연속형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20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요인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(예: allele count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altLang="ko-KR" sz="20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∈{</m:t>
                    </m:r>
                    <m:r>
                      <a:rPr lang="en-US" altLang="ko-KR" sz="20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ko-KR" sz="20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ko-KR" sz="20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ko-KR" sz="20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ko-KR" sz="20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ko-KR" sz="20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 → </a:t>
                </a:r>
                <a:r>
                  <a:rPr lang="en-US" altLang="ko-KR" sz="20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회귀분석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(Regression)</a:t>
                </a:r>
                <a:endParaRPr lang="ko-KR" altLang="ko-KR" sz="20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6AA82C-1F90-6EF0-9584-39E2CB5C0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49" y="1583626"/>
                <a:ext cx="11897804" cy="4392421"/>
              </a:xfrm>
              <a:prstGeom prst="rect">
                <a:avLst/>
              </a:prstGeom>
              <a:blipFill>
                <a:blip r:embed="rId2"/>
                <a:stretch>
                  <a:fillRect l="-564" t="-1806" b="-180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52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9B10F3-29FC-A2B0-B3C3-C612CD598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 b="1" dirty="0"/>
              <a:t>회귀분석</a:t>
            </a:r>
            <a:r>
              <a:rPr lang="en-US" altLang="ko-KR" sz="2000" b="1" dirty="0"/>
              <a:t>(Regression) vs</a:t>
            </a:r>
            <a:r>
              <a:rPr lang="ko-KR" altLang="en-US" sz="2000" b="1" dirty="0"/>
              <a:t> 분산분석</a:t>
            </a:r>
            <a:r>
              <a:rPr lang="en-US" altLang="ko-KR" sz="2000" b="1" dirty="0"/>
              <a:t>(ANOVA)</a:t>
            </a:r>
            <a:r>
              <a:rPr lang="ko-KR" altLang="en-US" sz="2000" b="1" dirty="0"/>
              <a:t>의 개념적 차이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F505CF4-BF2A-9E10-FF48-584E2465AB78}"/>
                  </a:ext>
                </a:extLst>
              </p:cNvPr>
              <p:cNvSpPr txBox="1"/>
              <p:nvPr/>
            </p:nvSpPr>
            <p:spPr>
              <a:xfrm>
                <a:off x="710849" y="1144619"/>
                <a:ext cx="11906193" cy="60543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:r>
                  <a:rPr lang="en-US" altLang="ko-KR" sz="1400" b="1" dirty="0" err="1">
                    <a:effectLst/>
                    <a:latin typeface="G마켓 산스 Medium" panose="02000000000000000000" pitchFamily="50" charset="-127"/>
                    <a:ea typeface="맑은 고딕" panose="020B0503020000020004" pitchFamily="50" charset="-127"/>
                    <a:cs typeface="Symbol" panose="05050102010706020507" pitchFamily="18" charset="2"/>
                  </a:rPr>
                  <a:t>회귀분석</a:t>
                </a:r>
                <a:r>
                  <a:rPr lang="en-US" altLang="ko-KR" sz="1400" b="1" dirty="0">
                    <a:effectLst/>
                    <a:latin typeface="G마켓 산스 Medium" panose="02000000000000000000" pitchFamily="50" charset="-127"/>
                    <a:ea typeface="맑은 고딕" panose="020B0503020000020004" pitchFamily="50" charset="-127"/>
                    <a:cs typeface="Symbol" panose="05050102010706020507" pitchFamily="18" charset="2"/>
                  </a:rPr>
                  <a:t>(Regression)</a:t>
                </a:r>
                <a:endParaRPr lang="ko-KR" altLang="ko-KR" sz="1400" dirty="0">
                  <a:effectLst/>
                  <a:latin typeface="Aptos" panose="020B0004020202020204" pitchFamily="34" charset="0"/>
                  <a:ea typeface="맑은 고딕" panose="020B0503020000020004" pitchFamily="50" charset="-127"/>
                  <a:cs typeface="Symbol" panose="05050102010706020507" pitchFamily="18" charset="2"/>
                </a:endParaRPr>
              </a:p>
              <a:p>
                <a:pPr marL="742950" lvl="1" indent="-285750" algn="just">
                  <a:spcAft>
                    <a:spcPts val="1000"/>
                  </a:spcAft>
                  <a:buFont typeface="Courier New" panose="02070309020205020404" pitchFamily="49" charset="0"/>
                  <a:buChar char="o"/>
                </a:pPr>
                <a:r>
                  <a:rPr lang="ko-KR" altLang="ko-KR" sz="1400" b="1" dirty="0">
                    <a:effectLst/>
                    <a:latin typeface="Aptos" panose="020B0004020202020204" pitchFamily="34" charset="0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모델</a:t>
                </a: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맑은 고딕" panose="020B0503020000020004" pitchFamily="50" charset="-127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sz="14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14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4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 </m:t>
                    </m:r>
                    <m:sSub>
                      <m:sSubPr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sz="14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ko-KR" altLang="ko-KR" sz="1400" dirty="0">
                  <a:effectLst/>
                  <a:latin typeface="Aptos" panose="020B0004020202020204" pitchFamily="34" charset="0"/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  <a:p>
                <a:pPr marL="1143000" lvl="2" indent="-228600" algn="just">
                  <a:spcBef>
                    <a:spcPts val="180"/>
                  </a:spcBef>
                  <a:spcAft>
                    <a:spcPts val="180"/>
                  </a:spcAft>
                  <a:buFont typeface="Wingdings" panose="05000000000000000000" pitchFamily="2" charset="2"/>
                  <a:buChar char="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Wingdings" panose="05000000000000000000" pitchFamily="2" charset="2"/>
                          </a:rPr>
                          <m:t>𝐺</m:t>
                        </m:r>
                      </m:e>
                      <m:sub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Wingdings" panose="05000000000000000000" pitchFamily="2" charset="2"/>
                          </a:rPr>
                          <m:t>𝑖</m:t>
                        </m:r>
                      </m:sub>
                    </m:sSub>
                    <m:r>
                      <a:rPr lang="en-US" altLang="ko-KR" sz="14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Wingdings" panose="05000000000000000000" pitchFamily="2" charset="2"/>
                      </a:rPr>
                      <m:t>∈{</m:t>
                    </m:r>
                    <m:r>
                      <a:rPr lang="en-US" altLang="ko-KR" sz="14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Wingdings" panose="05000000000000000000" pitchFamily="2" charset="2"/>
                      </a:rPr>
                      <m:t>0</m:t>
                    </m:r>
                    <m:r>
                      <a:rPr lang="en-US" altLang="ko-KR" sz="14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Wingdings" panose="05000000000000000000" pitchFamily="2" charset="2"/>
                      </a:rPr>
                      <m:t>,</m:t>
                    </m:r>
                    <m:r>
                      <a:rPr lang="en-US" altLang="ko-KR" sz="14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Wingdings" panose="05000000000000000000" pitchFamily="2" charset="2"/>
                      </a:rPr>
                      <m:t>1</m:t>
                    </m:r>
                    <m:r>
                      <a:rPr lang="en-US" altLang="ko-KR" sz="14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Wingdings" panose="05000000000000000000" pitchFamily="2" charset="2"/>
                      </a:rPr>
                      <m:t>,</m:t>
                    </m:r>
                    <m:r>
                      <a:rPr lang="en-US" altLang="ko-KR" sz="14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Wingdings" panose="05000000000000000000" pitchFamily="2" charset="2"/>
                      </a:rPr>
                      <m:t>2</m:t>
                    </m:r>
                    <m:r>
                      <a:rPr lang="en-US" altLang="ko-KR" sz="14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Wingdings" panose="05000000000000000000" pitchFamily="2" charset="2"/>
                      </a:rPr>
                      <m:t>}</m:t>
                    </m:r>
                  </m:oMath>
                </a14:m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맑은 고딕" panose="020B0503020000020004" pitchFamily="50" charset="-127"/>
                    <a:cs typeface="Wingdings" panose="05000000000000000000" pitchFamily="2" charset="2"/>
                  </a:rPr>
                  <a:t>: SNP </a:t>
                </a:r>
                <a:r>
                  <a:rPr lang="en-US" altLang="ko-KR" sz="1400" dirty="0" err="1">
                    <a:effectLst/>
                    <a:latin typeface="G마켓 산스 Medium" panose="02000000000000000000" pitchFamily="50" charset="-127"/>
                    <a:ea typeface="맑은 고딕" panose="020B0503020000020004" pitchFamily="50" charset="-127"/>
                    <a:cs typeface="Wingdings" panose="05000000000000000000" pitchFamily="2" charset="2"/>
                  </a:rPr>
                  <a:t>대립유전자</a:t>
                </a: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맑은 고딕" panose="020B0503020000020004" pitchFamily="50" charset="-127"/>
                    <a:cs typeface="Wingdings" panose="05000000000000000000" pitchFamily="2" charset="2"/>
                  </a:rPr>
                  <a:t>(allele “a”) </a:t>
                </a:r>
                <a:r>
                  <a:rPr lang="en-US" altLang="ko-KR" sz="1400" dirty="0" err="1">
                    <a:effectLst/>
                    <a:latin typeface="G마켓 산스 Medium" panose="02000000000000000000" pitchFamily="50" charset="-127"/>
                    <a:ea typeface="맑은 고딕" panose="020B0503020000020004" pitchFamily="50" charset="-127"/>
                    <a:cs typeface="Wingdings" panose="05000000000000000000" pitchFamily="2" charset="2"/>
                  </a:rPr>
                  <a:t>개수</a:t>
                </a: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맑은 고딕" panose="020B0503020000020004" pitchFamily="50" charset="-127"/>
                    <a:cs typeface="Wingdings" panose="05000000000000000000" pitchFamily="2" charset="2"/>
                  </a:rPr>
                  <a:t>(예: AA=0, AG=1, GG=2)</a:t>
                </a:r>
                <a:endParaRPr lang="ko-KR" altLang="ko-KR" sz="1400" dirty="0">
                  <a:effectLst/>
                  <a:latin typeface="Times New Roman" panose="02020603050405020304" pitchFamily="18" charset="0"/>
                  <a:ea typeface="맑은 고딕" panose="020B0503020000020004" pitchFamily="50" charset="-127"/>
                  <a:cs typeface="Wingdings" panose="05000000000000000000" pitchFamily="2" charset="2"/>
                </a:endParaRPr>
              </a:p>
              <a:p>
                <a:pPr marL="1143000" lvl="2" indent="-228600" algn="just">
                  <a:spcBef>
                    <a:spcPts val="180"/>
                  </a:spcBef>
                  <a:spcAft>
                    <a:spcPts val="180"/>
                  </a:spcAft>
                  <a:buFont typeface="Wingdings" panose="05000000000000000000" pitchFamily="2" charset="2"/>
                  <a:buChar char="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Wingdings" panose="05000000000000000000" pitchFamily="2" charset="2"/>
                          </a:rPr>
                          <m:t>𝛽</m:t>
                        </m:r>
                      </m:e>
                      <m:sub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맑은 고딕" panose="020B0503020000020004" pitchFamily="50" charset="-127"/>
                    <a:cs typeface="Wingdings" panose="05000000000000000000" pitchFamily="2" charset="2"/>
                  </a:rPr>
                  <a:t>: </a:t>
                </a:r>
                <a:r>
                  <a:rPr lang="ko-KR" altLang="ko-KR" sz="1400" dirty="0">
                    <a:effectLst/>
                    <a:latin typeface="Times New Roman" panose="02020603050405020304" pitchFamily="18" charset="0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대립유전자 하나당 효과</a:t>
                </a:r>
                <a:r>
                  <a:rPr lang="en-US" altLang="ko-KR" sz="1400" dirty="0">
                    <a:effectLst/>
                    <a:latin typeface="Times New Roman" panose="02020603050405020304" pitchFamily="18" charset="0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(</a:t>
                </a:r>
                <a:r>
                  <a:rPr lang="ko-KR" altLang="ko-KR" sz="1400" dirty="0">
                    <a:effectLst/>
                    <a:latin typeface="Times New Roman" panose="02020603050405020304" pitchFamily="18" charset="0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대립유전자 치환효과</a:t>
                </a:r>
                <a:r>
                  <a:rPr lang="en-US" altLang="ko-KR" sz="1400" dirty="0">
                    <a:effectLst/>
                    <a:latin typeface="Times New Roman" panose="02020603050405020304" pitchFamily="18" charset="0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ko-KR" sz="14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Wingdings" panose="05000000000000000000" pitchFamily="2" charset="2"/>
                      </a:rPr>
                      <m:t> </m:t>
                    </m:r>
                    <m:r>
                      <a:rPr lang="en-US" altLang="ko-KR" sz="14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Wingdings" panose="05000000000000000000" pitchFamily="2" charset="2"/>
                      </a:rPr>
                      <m:t>=</m:t>
                    </m:r>
                    <m:r>
                      <a:rPr lang="en-US" altLang="ko-KR" sz="14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Wingdings" panose="05000000000000000000" pitchFamily="2" charset="2"/>
                      </a:rPr>
                      <m:t> </m:t>
                    </m:r>
                    <m:r>
                      <a:rPr lang="en-US" altLang="ko-KR" sz="14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Wingdings" panose="05000000000000000000" pitchFamily="2" charset="2"/>
                      </a:rPr>
                      <m:t>𝑎</m:t>
                    </m:r>
                  </m:oMath>
                </a14:m>
                <a:endParaRPr lang="ko-KR" altLang="ko-KR" sz="1400" dirty="0">
                  <a:effectLst/>
                  <a:latin typeface="Times New Roman" panose="02020603050405020304" pitchFamily="18" charset="0"/>
                  <a:ea typeface="맑은 고딕" panose="020B0503020000020004" pitchFamily="50" charset="-127"/>
                  <a:cs typeface="Wingdings" panose="05000000000000000000" pitchFamily="2" charset="2"/>
                </a:endParaRPr>
              </a:p>
              <a:p>
                <a:pPr marL="1143000" lvl="2" indent="-228600" algn="just">
                  <a:spcBef>
                    <a:spcPts val="180"/>
                  </a:spcBef>
                  <a:spcAft>
                    <a:spcPts val="180"/>
                  </a:spcAft>
                  <a:buFont typeface="Wingdings" panose="05000000000000000000" pitchFamily="2" charset="2"/>
                  <a:buChar char="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Wingdings" panose="05000000000000000000" pitchFamily="2" charset="2"/>
                          </a:rPr>
                          <m:t>𝛽</m:t>
                        </m:r>
                      </m:e>
                      <m:sub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Wingdings" panose="05000000000000000000" pitchFamily="2" charset="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맑은 고딕" panose="020B0503020000020004" pitchFamily="50" charset="-127"/>
                    <a:cs typeface="Wingdings" panose="05000000000000000000" pitchFamily="2" charset="2"/>
                  </a:rPr>
                  <a:t>: AA </a:t>
                </a:r>
                <a:r>
                  <a:rPr lang="en-US" altLang="ko-KR" sz="1400" dirty="0" err="1">
                    <a:effectLst/>
                    <a:latin typeface="G마켓 산스 Medium" panose="02000000000000000000" pitchFamily="50" charset="-127"/>
                    <a:ea typeface="맑은 고딕" panose="020B0503020000020004" pitchFamily="50" charset="-127"/>
                    <a:cs typeface="Wingdings" panose="05000000000000000000" pitchFamily="2" charset="2"/>
                  </a:rPr>
                  <a:t>그룹</a:t>
                </a: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맑은 고딕" panose="020B0503020000020004" pitchFamily="50" charset="-127"/>
                    <a:cs typeface="Wingdings" panose="05000000000000000000" pitchFamily="2" charset="2"/>
                  </a:rPr>
                  <a:t>(</a:t>
                </a:r>
                <a:r>
                  <a:rPr lang="en-US" altLang="ko-KR" sz="1400" dirty="0" err="1">
                    <a:effectLst/>
                    <a:latin typeface="G마켓 산스 Medium" panose="02000000000000000000" pitchFamily="50" charset="-127"/>
                    <a:ea typeface="맑은 고딕" panose="020B0503020000020004" pitchFamily="50" charset="-127"/>
                    <a:cs typeface="Wingdings" panose="05000000000000000000" pitchFamily="2" charset="2"/>
                  </a:rPr>
                  <a:t>기준</a:t>
                </a: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맑은 고딕" panose="020B0503020000020004" pitchFamily="50" charset="-127"/>
                    <a:cs typeface="Wingdings" panose="05000000000000000000" pitchFamily="2" charset="2"/>
                  </a:rPr>
                  <a:t>)의 </a:t>
                </a:r>
                <a:r>
                  <a:rPr lang="en-US" altLang="ko-KR" sz="1400" dirty="0" err="1">
                    <a:effectLst/>
                    <a:latin typeface="G마켓 산스 Medium" panose="02000000000000000000" pitchFamily="50" charset="-127"/>
                    <a:ea typeface="맑은 고딕" panose="020B0503020000020004" pitchFamily="50" charset="-127"/>
                    <a:cs typeface="Wingdings" panose="05000000000000000000" pitchFamily="2" charset="2"/>
                  </a:rPr>
                  <a:t>평균</a:t>
                </a:r>
                <a:endParaRPr lang="ko-KR" altLang="ko-KR" sz="1400" dirty="0">
                  <a:effectLst/>
                  <a:latin typeface="Times New Roman" panose="02020603050405020304" pitchFamily="18" charset="0"/>
                  <a:ea typeface="맑은 고딕" panose="020B0503020000020004" pitchFamily="50" charset="-127"/>
                  <a:cs typeface="Wingdings" panose="05000000000000000000" pitchFamily="2" charset="2"/>
                </a:endParaRPr>
              </a:p>
              <a:p>
                <a:pPr marL="742950" lvl="1" indent="-285750" algn="just">
                  <a:spcAft>
                    <a:spcPts val="1000"/>
                  </a:spcAft>
                  <a:buFont typeface="Courier New" panose="02070309020205020404" pitchFamily="49" charset="0"/>
                  <a:buChar char="o"/>
                </a:pPr>
                <a:r>
                  <a:rPr lang="ko-KR" altLang="ko-KR" sz="1400" b="1" dirty="0">
                    <a:effectLst/>
                    <a:latin typeface="Aptos" panose="020B0004020202020204" pitchFamily="34" charset="0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검정</a:t>
                </a: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맑은 고딕" panose="020B0503020000020004" pitchFamily="50" charset="-127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14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:</m:t>
                    </m:r>
                    <m:sSub>
                      <m:sSubPr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4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sz="14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맑은 고딕" panose="020B0503020000020004" pitchFamily="50" charset="-127"/>
                    <a:cs typeface="Times New Roman" panose="02020603050405020304" pitchFamily="18" charset="0"/>
                  </a:rPr>
                  <a:t> 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ko-KR" sz="14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:</m:t>
                    </m:r>
                    <m:sSub>
                      <m:sSubPr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4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altLang="ko-KR" sz="14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ko-KR" altLang="ko-KR" sz="1400" dirty="0">
                  <a:effectLst/>
                  <a:latin typeface="Aptos" panose="020B0004020202020204" pitchFamily="34" charset="0"/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spcAft>
                    <a:spcPts val="1000"/>
                  </a:spcAft>
                  <a:buFont typeface="Courier New" panose="02070309020205020404" pitchFamily="49" charset="0"/>
                  <a:buChar char="o"/>
                </a:pPr>
                <a:r>
                  <a:rPr lang="ko-KR" altLang="ko-KR" sz="1400" b="1" dirty="0">
                    <a:effectLst/>
                    <a:latin typeface="Aptos" panose="020B0004020202020204" pitchFamily="34" charset="0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해석</a:t>
                </a: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맑은 고딕" panose="020B0503020000020004" pitchFamily="50" charset="-127"/>
                    <a:cs typeface="Times New Roman" panose="02020603050405020304" pitchFamily="18" charset="0"/>
                  </a:rPr>
                  <a:t>: “</a:t>
                </a:r>
                <a:r>
                  <a:rPr lang="ko-KR" altLang="ko-KR" sz="1400" dirty="0">
                    <a:effectLst/>
                    <a:latin typeface="Aptos" panose="020B0004020202020204" pitchFamily="34" charset="0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대립유전자 하나가 증가할 때 평균적으로 표현형이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맑은 고딕" panose="020B0503020000020004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sz="1400" dirty="0">
                    <a:effectLst/>
                    <a:latin typeface="Aptos" panose="020B0004020202020204" pitchFamily="34" charset="0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만큼 변화한다</a:t>
                </a:r>
                <a:r>
                  <a:rPr lang="en-US" altLang="ko-KR" sz="1400" dirty="0">
                    <a:effectLst/>
                    <a:latin typeface="Aptos" panose="020B0004020202020204" pitchFamily="34" charset="0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.”</a:t>
                </a:r>
                <a:endParaRPr lang="ko-KR" altLang="ko-KR" sz="1400" dirty="0">
                  <a:effectLst/>
                  <a:latin typeface="Aptos" panose="020B0004020202020204" pitchFamily="34" charset="0"/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:r>
                  <a:rPr lang="en-US" altLang="ko-KR" sz="1400" b="1" dirty="0" err="1">
                    <a:effectLst/>
                    <a:latin typeface="G마켓 산스 Medium" panose="02000000000000000000" pitchFamily="50" charset="-127"/>
                    <a:ea typeface="맑은 고딕" panose="020B0503020000020004" pitchFamily="50" charset="-127"/>
                    <a:cs typeface="Symbol" panose="05050102010706020507" pitchFamily="18" charset="2"/>
                  </a:rPr>
                  <a:t>분산분석</a:t>
                </a:r>
                <a:r>
                  <a:rPr lang="en-US" altLang="ko-KR" sz="1400" b="1" dirty="0">
                    <a:effectLst/>
                    <a:latin typeface="G마켓 산스 Medium" panose="02000000000000000000" pitchFamily="50" charset="-127"/>
                    <a:ea typeface="맑은 고딕" panose="020B0503020000020004" pitchFamily="50" charset="-127"/>
                    <a:cs typeface="Symbol" panose="05050102010706020507" pitchFamily="18" charset="2"/>
                  </a:rPr>
                  <a:t>(ANOVA)</a:t>
                </a:r>
                <a:endParaRPr lang="ko-KR" altLang="ko-KR" sz="1400" dirty="0">
                  <a:effectLst/>
                  <a:latin typeface="Aptos" panose="020B0004020202020204" pitchFamily="34" charset="0"/>
                  <a:ea typeface="맑은 고딕" panose="020B0503020000020004" pitchFamily="50" charset="-127"/>
                  <a:cs typeface="Symbol" panose="05050102010706020507" pitchFamily="18" charset="2"/>
                </a:endParaRPr>
              </a:p>
              <a:p>
                <a:pPr marL="742950" lvl="1" indent="-285750" algn="just">
                  <a:spcAft>
                    <a:spcPts val="1000"/>
                  </a:spcAft>
                  <a:buFont typeface="Courier New" panose="02070309020205020404" pitchFamily="49" charset="0"/>
                  <a:buChar char="o"/>
                </a:pPr>
                <a:r>
                  <a:rPr lang="ko-KR" altLang="ko-KR" sz="1400" b="1" dirty="0">
                    <a:effectLst/>
                    <a:latin typeface="Aptos" panose="020B0004020202020204" pitchFamily="34" charset="0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모델</a:t>
                </a: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맑은 고딕" panose="020B0503020000020004" pitchFamily="50" charset="-127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sz="14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14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4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altLang="ko-KR" sz="14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sz="14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sz="14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ko-KR" sz="14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)+</m:t>
                    </m:r>
                    <m:sSub>
                      <m:sSubPr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14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altLang="ko-KR" sz="14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sz="14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sz="14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ko-KR" sz="14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)+</m:t>
                    </m:r>
                    <m:sSub>
                      <m:sSubPr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ko-KR" altLang="ko-KR" sz="1400" dirty="0">
                  <a:effectLst/>
                  <a:latin typeface="Aptos" panose="020B0004020202020204" pitchFamily="34" charset="0"/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  <a:p>
                <a:pPr marL="1143000" lvl="2" indent="-228600" algn="just">
                  <a:spcBef>
                    <a:spcPts val="180"/>
                  </a:spcBef>
                  <a:spcAft>
                    <a:spcPts val="180"/>
                  </a:spcAft>
                  <a:buFont typeface="Wingdings" panose="05000000000000000000" pitchFamily="2" charset="2"/>
                  <a:buChar char=""/>
                </a:pPr>
                <a14:m>
                  <m:oMath xmlns:m="http://schemas.openxmlformats.org/officeDocument/2006/math">
                    <m:r>
                      <a:rPr lang="en-US" altLang="ko-KR" sz="14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Wingdings" panose="05000000000000000000" pitchFamily="2" charset="2"/>
                      </a:rPr>
                      <m:t>𝐼</m:t>
                    </m:r>
                    <m:r>
                      <a:rPr lang="en-US" altLang="ko-KR" sz="14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Wingdings" panose="05000000000000000000" pitchFamily="2" charset="2"/>
                      </a:rPr>
                      <m:t>(</m:t>
                    </m:r>
                    <m:sSub>
                      <m:sSubPr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Wingdings" panose="05000000000000000000" pitchFamily="2" charset="2"/>
                          </a:rPr>
                          <m:t>𝐺</m:t>
                        </m:r>
                      </m:e>
                      <m:sub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Wingdings" panose="05000000000000000000" pitchFamily="2" charset="2"/>
                          </a:rPr>
                          <m:t>𝑖</m:t>
                        </m:r>
                      </m:sub>
                    </m:sSub>
                    <m:r>
                      <a:rPr lang="en-US" altLang="ko-KR" sz="14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Wingdings" panose="05000000000000000000" pitchFamily="2" charset="2"/>
                      </a:rPr>
                      <m:t>=</m:t>
                    </m:r>
                    <m:r>
                      <a:rPr lang="en-US" altLang="ko-KR" sz="14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Wingdings" panose="05000000000000000000" pitchFamily="2" charset="2"/>
                      </a:rPr>
                      <m:t>1</m:t>
                    </m:r>
                    <m:r>
                      <a:rPr lang="en-US" altLang="ko-KR" sz="14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맑은 고딕" panose="020B0503020000020004" pitchFamily="50" charset="-127"/>
                    <a:cs typeface="Wingdings" panose="05000000000000000000" pitchFamily="2" charset="2"/>
                  </a:rPr>
                  <a:t>: AG</a:t>
                </a:r>
                <a:r>
                  <a:rPr lang="ko-KR" altLang="ko-KR" sz="1400" dirty="0">
                    <a:effectLst/>
                    <a:latin typeface="Times New Roman" panose="02020603050405020304" pitchFamily="18" charset="0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이면</a:t>
                </a:r>
                <a:r>
                  <a:rPr lang="en-US" altLang="ko-KR" sz="1400" dirty="0">
                    <a:effectLst/>
                    <a:latin typeface="Times New Roman" panose="02020603050405020304" pitchFamily="18" charset="0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 1, </a:t>
                </a:r>
                <a:r>
                  <a:rPr lang="ko-KR" altLang="ko-KR" sz="1400" dirty="0">
                    <a:effectLst/>
                    <a:latin typeface="Times New Roman" panose="02020603050405020304" pitchFamily="18" charset="0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아니면</a:t>
                </a:r>
                <a:r>
                  <a:rPr lang="en-US" altLang="ko-KR" sz="1400" dirty="0">
                    <a:effectLst/>
                    <a:latin typeface="Times New Roman" panose="02020603050405020304" pitchFamily="18" charset="0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 0</a:t>
                </a:r>
                <a:endParaRPr lang="ko-KR" altLang="ko-KR" sz="1400" dirty="0">
                  <a:effectLst/>
                  <a:latin typeface="Times New Roman" panose="02020603050405020304" pitchFamily="18" charset="0"/>
                  <a:ea typeface="맑은 고딕" panose="020B0503020000020004" pitchFamily="50" charset="-127"/>
                  <a:cs typeface="Wingdings" panose="05000000000000000000" pitchFamily="2" charset="2"/>
                </a:endParaRPr>
              </a:p>
              <a:p>
                <a:pPr marL="1143000" lvl="2" indent="-228600" algn="just">
                  <a:spcBef>
                    <a:spcPts val="180"/>
                  </a:spcBef>
                  <a:spcAft>
                    <a:spcPts val="180"/>
                  </a:spcAft>
                  <a:buFont typeface="Wingdings" panose="05000000000000000000" pitchFamily="2" charset="2"/>
                  <a:buChar char=""/>
                </a:pPr>
                <a14:m>
                  <m:oMath xmlns:m="http://schemas.openxmlformats.org/officeDocument/2006/math">
                    <m:r>
                      <a:rPr lang="en-US" altLang="ko-KR" sz="14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Wingdings" panose="05000000000000000000" pitchFamily="2" charset="2"/>
                      </a:rPr>
                      <m:t>𝐼</m:t>
                    </m:r>
                    <m:r>
                      <a:rPr lang="en-US" altLang="ko-KR" sz="14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Wingdings" panose="05000000000000000000" pitchFamily="2" charset="2"/>
                      </a:rPr>
                      <m:t>(</m:t>
                    </m:r>
                    <m:sSub>
                      <m:sSubPr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Wingdings" panose="05000000000000000000" pitchFamily="2" charset="2"/>
                          </a:rPr>
                          <m:t>𝐺</m:t>
                        </m:r>
                      </m:e>
                      <m:sub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Wingdings" panose="05000000000000000000" pitchFamily="2" charset="2"/>
                          </a:rPr>
                          <m:t>𝑖</m:t>
                        </m:r>
                      </m:sub>
                    </m:sSub>
                    <m:r>
                      <a:rPr lang="en-US" altLang="ko-KR" sz="14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Wingdings" panose="05000000000000000000" pitchFamily="2" charset="2"/>
                      </a:rPr>
                      <m:t>=</m:t>
                    </m:r>
                    <m:r>
                      <a:rPr lang="en-US" altLang="ko-KR" sz="14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Wingdings" panose="05000000000000000000" pitchFamily="2" charset="2"/>
                      </a:rPr>
                      <m:t>2</m:t>
                    </m:r>
                    <m:r>
                      <a:rPr lang="en-US" altLang="ko-KR" sz="14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맑은 고딕" panose="020B0503020000020004" pitchFamily="50" charset="-127"/>
                    <a:cs typeface="Wingdings" panose="05000000000000000000" pitchFamily="2" charset="2"/>
                  </a:rPr>
                  <a:t>: GG</a:t>
                </a:r>
                <a:r>
                  <a:rPr lang="ko-KR" altLang="ko-KR" sz="1400" dirty="0">
                    <a:effectLst/>
                    <a:latin typeface="Times New Roman" panose="02020603050405020304" pitchFamily="18" charset="0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이면</a:t>
                </a:r>
                <a:r>
                  <a:rPr lang="en-US" altLang="ko-KR" sz="1400" dirty="0">
                    <a:effectLst/>
                    <a:latin typeface="Times New Roman" panose="02020603050405020304" pitchFamily="18" charset="0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 1, </a:t>
                </a:r>
                <a:r>
                  <a:rPr lang="ko-KR" altLang="ko-KR" sz="1400" dirty="0">
                    <a:effectLst/>
                    <a:latin typeface="Times New Roman" panose="02020603050405020304" pitchFamily="18" charset="0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아니면</a:t>
                </a:r>
                <a:r>
                  <a:rPr lang="en-US" altLang="ko-KR" sz="1400" dirty="0">
                    <a:effectLst/>
                    <a:latin typeface="Times New Roman" panose="02020603050405020304" pitchFamily="18" charset="0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 0</a:t>
                </a:r>
                <a:endParaRPr lang="ko-KR" altLang="ko-KR" sz="1400" dirty="0">
                  <a:effectLst/>
                  <a:latin typeface="Times New Roman" panose="02020603050405020304" pitchFamily="18" charset="0"/>
                  <a:ea typeface="맑은 고딕" panose="020B0503020000020004" pitchFamily="50" charset="-127"/>
                  <a:cs typeface="Wingdings" panose="05000000000000000000" pitchFamily="2" charset="2"/>
                </a:endParaRPr>
              </a:p>
              <a:p>
                <a:pPr marL="1143000" lvl="2" indent="-228600" algn="just">
                  <a:spcBef>
                    <a:spcPts val="180"/>
                  </a:spcBef>
                  <a:spcAft>
                    <a:spcPts val="180"/>
                  </a:spcAft>
                  <a:buFont typeface="Wingdings" panose="05000000000000000000" pitchFamily="2" charset="2"/>
                  <a:buChar char="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Wingdings" panose="05000000000000000000" pitchFamily="2" charset="2"/>
                          </a:rPr>
                          <m:t>𝛽</m:t>
                        </m:r>
                      </m:e>
                      <m:sub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Wingdings" panose="05000000000000000000" pitchFamily="2" charset="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맑은 고딕" panose="020B0503020000020004" pitchFamily="50" charset="-127"/>
                    <a:cs typeface="Wingdings" panose="05000000000000000000" pitchFamily="2" charset="2"/>
                  </a:rPr>
                  <a:t>: AA </a:t>
                </a:r>
                <a:r>
                  <a:rPr lang="en-US" altLang="ko-KR" sz="1400" dirty="0" err="1">
                    <a:effectLst/>
                    <a:latin typeface="G마켓 산스 Medium" panose="02000000000000000000" pitchFamily="50" charset="-127"/>
                    <a:ea typeface="맑은 고딕" panose="020B0503020000020004" pitchFamily="50" charset="-127"/>
                    <a:cs typeface="Wingdings" panose="05000000000000000000" pitchFamily="2" charset="2"/>
                  </a:rPr>
                  <a:t>평균</a:t>
                </a:r>
                <a:endParaRPr lang="ko-KR" altLang="ko-KR" sz="1400" dirty="0">
                  <a:effectLst/>
                  <a:latin typeface="Times New Roman" panose="02020603050405020304" pitchFamily="18" charset="0"/>
                  <a:ea typeface="맑은 고딕" panose="020B0503020000020004" pitchFamily="50" charset="-127"/>
                  <a:cs typeface="Wingdings" panose="05000000000000000000" pitchFamily="2" charset="2"/>
                </a:endParaRPr>
              </a:p>
              <a:p>
                <a:pPr marL="1143000" lvl="2" indent="-228600" algn="just">
                  <a:spcBef>
                    <a:spcPts val="180"/>
                  </a:spcBef>
                  <a:spcAft>
                    <a:spcPts val="180"/>
                  </a:spcAft>
                  <a:buFont typeface="Wingdings" panose="05000000000000000000" pitchFamily="2" charset="2"/>
                  <a:buChar char="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Wingdings" panose="05000000000000000000" pitchFamily="2" charset="2"/>
                          </a:rPr>
                          <m:t>𝛽</m:t>
                        </m:r>
                      </m:e>
                      <m:sub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맑은 고딕" panose="020B0503020000020004" pitchFamily="50" charset="-127"/>
                    <a:cs typeface="Wingdings" panose="05000000000000000000" pitchFamily="2" charset="2"/>
                  </a:rPr>
                  <a:t>: AG vs AA </a:t>
                </a:r>
                <a:r>
                  <a:rPr lang="ko-KR" altLang="ko-KR" sz="1400" dirty="0">
                    <a:effectLst/>
                    <a:latin typeface="Times New Roman" panose="02020603050405020304" pitchFamily="18" charset="0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평균 차이</a:t>
                </a:r>
                <a:endParaRPr lang="ko-KR" altLang="ko-KR" sz="1400" dirty="0">
                  <a:effectLst/>
                  <a:latin typeface="Times New Roman" panose="02020603050405020304" pitchFamily="18" charset="0"/>
                  <a:ea typeface="맑은 고딕" panose="020B0503020000020004" pitchFamily="50" charset="-127"/>
                  <a:cs typeface="Wingdings" panose="05000000000000000000" pitchFamily="2" charset="2"/>
                </a:endParaRPr>
              </a:p>
              <a:p>
                <a:pPr marL="1143000" lvl="2" indent="-228600" algn="just">
                  <a:spcBef>
                    <a:spcPts val="180"/>
                  </a:spcBef>
                  <a:spcAft>
                    <a:spcPts val="180"/>
                  </a:spcAft>
                  <a:buFont typeface="Wingdings" panose="05000000000000000000" pitchFamily="2" charset="2"/>
                  <a:buChar char="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Wingdings" panose="05000000000000000000" pitchFamily="2" charset="2"/>
                          </a:rPr>
                          <m:t>𝛽</m:t>
                        </m:r>
                      </m:e>
                      <m:sub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맑은 고딕" panose="020B0503020000020004" pitchFamily="50" charset="-127"/>
                    <a:cs typeface="Wingdings" panose="05000000000000000000" pitchFamily="2" charset="2"/>
                  </a:rPr>
                  <a:t>: GG vs AA </a:t>
                </a:r>
                <a:r>
                  <a:rPr lang="ko-KR" altLang="ko-KR" sz="1400" dirty="0">
                    <a:effectLst/>
                    <a:latin typeface="Times New Roman" panose="02020603050405020304" pitchFamily="18" charset="0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평균 차이</a:t>
                </a:r>
                <a:endParaRPr lang="ko-KR" altLang="ko-KR" sz="1400" dirty="0">
                  <a:effectLst/>
                  <a:latin typeface="Times New Roman" panose="02020603050405020304" pitchFamily="18" charset="0"/>
                  <a:ea typeface="맑은 고딕" panose="020B0503020000020004" pitchFamily="50" charset="-127"/>
                  <a:cs typeface="Wingdings" panose="05000000000000000000" pitchFamily="2" charset="2"/>
                </a:endParaRPr>
              </a:p>
              <a:p>
                <a:pPr marL="742950" lvl="1" indent="-285750" algn="just">
                  <a:spcAft>
                    <a:spcPts val="1000"/>
                  </a:spcAft>
                  <a:buFont typeface="Courier New" panose="02070309020205020404" pitchFamily="49" charset="0"/>
                  <a:buChar char="o"/>
                </a:pPr>
                <a:r>
                  <a:rPr lang="ko-KR" altLang="ko-KR" sz="1400" b="1" dirty="0">
                    <a:effectLst/>
                    <a:latin typeface="Aptos" panose="020B0004020202020204" pitchFamily="34" charset="0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검정</a:t>
                </a: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맑은 고딕" panose="020B0503020000020004" pitchFamily="50" charset="-127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14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:</m:t>
                    </m:r>
                    <m:sSub>
                      <m:sSubPr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4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14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sz="14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맑은 고딕" panose="020B0503020000020004" pitchFamily="50" charset="-127"/>
                    <a:cs typeface="Times New Roman" panose="02020603050405020304" pitchFamily="18" charset="0"/>
                  </a:rPr>
                  <a:t> vs “</a:t>
                </a:r>
                <a:r>
                  <a:rPr lang="ko-KR" altLang="ko-KR" sz="1400" dirty="0">
                    <a:effectLst/>
                    <a:latin typeface="Aptos" panose="020B0004020202020204" pitchFamily="34" charset="0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적어도 하나 다르다</a:t>
                </a:r>
                <a:r>
                  <a:rPr lang="en-US" altLang="ko-KR" sz="1400" dirty="0">
                    <a:effectLst/>
                    <a:latin typeface="Aptos" panose="020B0004020202020204" pitchFamily="34" charset="0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”</a:t>
                </a:r>
                <a:endParaRPr lang="ko-KR" altLang="ko-KR" sz="1400" dirty="0">
                  <a:effectLst/>
                  <a:latin typeface="Aptos" panose="020B0004020202020204" pitchFamily="34" charset="0"/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spcAft>
                    <a:spcPts val="1000"/>
                  </a:spcAft>
                  <a:buFont typeface="Courier New" panose="02070309020205020404" pitchFamily="49" charset="0"/>
                  <a:buChar char="o"/>
                </a:pPr>
                <a:r>
                  <a:rPr lang="ko-KR" altLang="ko-KR" sz="1400" b="1" dirty="0">
                    <a:effectLst/>
                    <a:latin typeface="Aptos" panose="020B0004020202020204" pitchFamily="34" charset="0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해석</a:t>
                </a: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맑은 고딕" panose="020B0503020000020004" pitchFamily="50" charset="-127"/>
                    <a:cs typeface="Times New Roman" panose="02020603050405020304" pitchFamily="18" charset="0"/>
                  </a:rPr>
                  <a:t>: “AA·AG·GG </a:t>
                </a:r>
                <a:r>
                  <a:rPr lang="ko-KR" altLang="ko-KR" sz="1400" dirty="0">
                    <a:effectLst/>
                    <a:latin typeface="Aptos" panose="020B0004020202020204" pitchFamily="34" charset="0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세 그룹 평균이 서로 차이가 있는가</a:t>
                </a:r>
                <a:r>
                  <a:rPr lang="en-US" altLang="ko-KR" sz="1400" dirty="0">
                    <a:effectLst/>
                    <a:latin typeface="Aptos" panose="020B0004020202020204" pitchFamily="34" charset="0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?”</a:t>
                </a:r>
                <a:endParaRPr lang="ko-KR" altLang="ko-KR" sz="1400" dirty="0">
                  <a:effectLst/>
                  <a:latin typeface="Aptos" panose="020B0004020202020204" pitchFamily="34" charset="0"/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:r>
                  <a:rPr lang="en-US" altLang="ko-KR" sz="1400" b="1" dirty="0" err="1">
                    <a:effectLst/>
                    <a:latin typeface="G마켓 산스 Medium" panose="02000000000000000000" pitchFamily="50" charset="-127"/>
                    <a:ea typeface="맑은 고딕" panose="020B0503020000020004" pitchFamily="50" charset="-127"/>
                    <a:cs typeface="Symbol" panose="05050102010706020507" pitchFamily="18" charset="2"/>
                  </a:rPr>
                  <a:t>공통점</a:t>
                </a:r>
                <a:endParaRPr lang="ko-KR" altLang="ko-KR" sz="1400" dirty="0">
                  <a:effectLst/>
                  <a:latin typeface="Aptos" panose="020B0004020202020204" pitchFamily="34" charset="0"/>
                  <a:ea typeface="맑은 고딕" panose="020B0503020000020004" pitchFamily="50" charset="-127"/>
                  <a:cs typeface="Symbol" panose="05050102010706020507" pitchFamily="18" charset="2"/>
                </a:endParaRPr>
              </a:p>
              <a:p>
                <a:pPr marL="742950" lvl="1" indent="-285750" algn="just"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:r>
                  <a:rPr lang="ko-KR" altLang="ko-KR" sz="1400" dirty="0">
                    <a:effectLst/>
                    <a:latin typeface="Times New Roman" panose="02020603050405020304" pitchFamily="18" charset="0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둘 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𝐗</m:t>
                        </m:r>
                      </m:e>
                      <m:sup>
                        <m:r>
                          <a:rPr lang="en-US" altLang="ko-KR" sz="1400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⊤</m:t>
                        </m:r>
                      </m:sup>
                    </m:sSup>
                    <m:r>
                      <a:rPr lang="en-US" altLang="ko-KR" sz="1400" b="1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𝐗</m:t>
                    </m:r>
                    <m:acc>
                      <m:accPr>
                        <m:chr m:val="̂"/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ko-KR" sz="14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acc>
                    <m:r>
                      <a:rPr lang="en-US" altLang="ko-KR" sz="14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ko-KR" altLang="ko-KR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𝐗</m:t>
                        </m:r>
                      </m:e>
                      <m:sup>
                        <m:r>
                          <a:rPr lang="en-US" altLang="ko-KR" sz="1400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⊤</m:t>
                        </m:r>
                      </m:sup>
                    </m:sSup>
                    <m:r>
                      <a:rPr lang="en-US" altLang="ko-KR" sz="1400" b="1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𝐘</m:t>
                    </m:r>
                  </m:oMath>
                </a14:m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맑은 고딕" panose="020B0503020000020004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sz="1400" dirty="0">
                    <a:effectLst/>
                    <a:latin typeface="Times New Roman" panose="02020603050405020304" pitchFamily="18" charset="0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형태로 </a:t>
                </a:r>
                <a:r>
                  <a:rPr lang="en-US" altLang="ko-KR" sz="1400" dirty="0">
                    <a:effectLst/>
                    <a:latin typeface="G마켓 산스 Medium" panose="02000000000000000000" pitchFamily="50" charset="-127"/>
                    <a:ea typeface="맑은 고딕" panose="020B0503020000020004" pitchFamily="50" charset="-127"/>
                    <a:cs typeface="Times New Roman" panose="02020603050405020304" pitchFamily="18" charset="0"/>
                  </a:rPr>
                  <a:t>β </a:t>
                </a:r>
                <a:r>
                  <a:rPr lang="ko-KR" altLang="ko-KR" sz="1400" dirty="0">
                    <a:effectLst/>
                    <a:latin typeface="Times New Roman" panose="02020603050405020304" pitchFamily="18" charset="0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계산</a:t>
                </a:r>
                <a:endParaRPr lang="ko-KR" altLang="ko-KR" sz="1400" dirty="0">
                  <a:effectLst/>
                  <a:latin typeface="Times New Roman" panose="02020603050405020304" pitchFamily="18" charset="0"/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:r>
                  <a:rPr lang="ko-KR" altLang="ko-KR" sz="1400" dirty="0">
                    <a:effectLst/>
                    <a:latin typeface="Times New Roman" panose="02020603050405020304" pitchFamily="18" charset="0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결과 해석은 디자인 행렬 구조</a:t>
                </a:r>
                <a:r>
                  <a:rPr lang="en-US" altLang="ko-KR" sz="1400" dirty="0">
                    <a:effectLst/>
                    <a:latin typeface="Times New Roman" panose="02020603050405020304" pitchFamily="18" charset="0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</a:t>
                </a:r>
                <a:r>
                  <a:rPr lang="ko-KR" altLang="ko-KR" sz="1400" dirty="0">
                    <a:effectLst/>
                    <a:latin typeface="Times New Roman" panose="02020603050405020304" pitchFamily="18" charset="0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범주형</a:t>
                </a:r>
                <a:r>
                  <a:rPr lang="en-US" altLang="ko-KR" sz="1400" dirty="0">
                    <a:effectLst/>
                    <a:latin typeface="Times New Roman" panose="02020603050405020304" pitchFamily="18" charset="0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vs </a:t>
                </a:r>
                <a:r>
                  <a:rPr lang="ko-KR" altLang="ko-KR" sz="1400" dirty="0">
                    <a:effectLst/>
                    <a:latin typeface="Times New Roman" panose="02020603050405020304" pitchFamily="18" charset="0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연속형</a:t>
                </a:r>
                <a:r>
                  <a:rPr lang="en-US" altLang="ko-KR" sz="1400" dirty="0">
                    <a:effectLst/>
                    <a:latin typeface="Times New Roman" panose="02020603050405020304" pitchFamily="18" charset="0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r>
                  <a:rPr lang="ko-KR" altLang="ko-KR" sz="1400" dirty="0">
                    <a:effectLst/>
                    <a:latin typeface="Times New Roman" panose="02020603050405020304" pitchFamily="18" charset="0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에 따라 달라짐</a:t>
                </a:r>
                <a:endParaRPr lang="ko-KR" altLang="ko-KR" sz="1400" dirty="0">
                  <a:effectLst/>
                  <a:latin typeface="Times New Roman" panose="02020603050405020304" pitchFamily="18" charset="0"/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F505CF4-BF2A-9E10-FF48-584E2465A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49" y="1144619"/>
                <a:ext cx="11906193" cy="6054350"/>
              </a:xfrm>
              <a:prstGeom prst="rect">
                <a:avLst/>
              </a:prstGeom>
              <a:blipFill>
                <a:blip r:embed="rId2"/>
                <a:stretch>
                  <a:fillRect l="-154" t="-5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928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000" b="1" dirty="0" err="1"/>
              <a:t>상가적</a:t>
            </a:r>
            <a:r>
              <a:rPr lang="en-US" altLang="ko-KR" sz="2000" b="1" dirty="0"/>
              <a:t>(Additive) </a:t>
            </a:r>
            <a:r>
              <a:rPr lang="ko-KR" altLang="en-US" sz="2000" b="1" dirty="0"/>
              <a:t>유전모형의 이해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3D1345-E0A1-3AFB-D9D8-39D6F5DF0062}"/>
                  </a:ext>
                </a:extLst>
              </p:cNvPr>
              <p:cNvSpPr txBox="1"/>
              <p:nvPr/>
            </p:nvSpPr>
            <p:spPr>
              <a:xfrm>
                <a:off x="710849" y="1028037"/>
                <a:ext cx="11780358" cy="61732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:r>
                  <a:rPr lang="en-US" altLang="ko-KR" sz="16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상가적</a:t>
                </a:r>
                <a:r>
                  <a:rPr lang="en-US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 </a:t>
                </a:r>
                <a:r>
                  <a:rPr lang="en-US" altLang="ko-KR" sz="16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모형</a:t>
                </a:r>
                <a:r>
                  <a:rPr lang="en-US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 </a:t>
                </a:r>
                <a:r>
                  <a:rPr lang="en-US" altLang="ko-KR" sz="16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정의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Symbol" panose="05050102010706020507" pitchFamily="18" charset="2"/>
                </a:endParaRPr>
              </a:p>
              <a:p>
                <a:pPr marL="742950" lvl="1" indent="-285750" algn="just">
                  <a:spcAft>
                    <a:spcPts val="1000"/>
                  </a:spcAft>
                  <a:buFont typeface="Courier New" panose="02070309020205020404" pitchFamily="49" charset="0"/>
                  <a:buChar char="o"/>
                </a:pPr>
                <a:r>
                  <a:rPr lang="ko-KR" altLang="ko-KR" sz="16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상가적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(additive)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유전모형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대립유전자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(allele)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개수에 비례해 표현형이 선형적으로 변화한다고 가정</a:t>
                </a:r>
              </a:p>
              <a:p>
                <a:pPr marL="742950" lvl="1" indent="-285750" algn="just">
                  <a:spcAft>
                    <a:spcPts val="1000"/>
                  </a:spcAft>
                  <a:buFont typeface="Courier New" panose="02070309020205020404" pitchFamily="49" charset="0"/>
                  <a:buChar char="o"/>
                </a:pPr>
                <a:r>
                  <a:rPr lang="ko-KR" altLang="ko-KR" sz="16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이형접합</a:t>
                </a:r>
                <a:r>
                  <a:rPr lang="en-US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(Aa)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표현형 </a:t>
                </a:r>
                <a14:m>
                  <m:oMath xmlns:m="http://schemas.openxmlformats.org/officeDocument/2006/math"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(AA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와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aa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평균의 중간값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spcAft>
                    <a:spcPts val="1000"/>
                  </a:spcAft>
                  <a:buFont typeface="Courier New" panose="02070309020205020404" pitchFamily="49" charset="0"/>
                  <a:buChar char="o"/>
                </a:pPr>
                <a:r>
                  <a:rPr lang="en-US" altLang="ko-KR" sz="16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수식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1143000" lvl="2" indent="-228600" algn="just">
                  <a:spcAft>
                    <a:spcPts val="1000"/>
                  </a:spcAft>
                  <a:buFont typeface="Wingdings" panose="05000000000000000000" pitchFamily="2" charset="2"/>
                  <a:buChar char="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Wingdings" panose="05000000000000000000" pitchFamily="2" charset="2"/>
                          </a:rPr>
                          <m:t>𝜇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Wingdings" panose="05000000000000000000" pitchFamily="2" charset="2"/>
                          </a:rPr>
                          <m:t>𝐴𝐴</m:t>
                        </m:r>
                      </m:sub>
                    </m:sSub>
                  </m:oMath>
                </a14:m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: </a:t>
                </a:r>
                <a:r>
                  <a:rPr lang="en-US" altLang="ko-KR" sz="16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AA의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 </a:t>
                </a:r>
                <a:r>
                  <a:rPr lang="en-US" altLang="ko-KR" sz="16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평균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Wingdings" panose="05000000000000000000" pitchFamily="2" charset="2"/>
                </a:endParaRPr>
              </a:p>
              <a:p>
                <a:pPr marL="1143000" lvl="2" indent="-228600" algn="just">
                  <a:spcAft>
                    <a:spcPts val="1000"/>
                  </a:spcAft>
                  <a:buFont typeface="Wingdings" panose="05000000000000000000" pitchFamily="2" charset="2"/>
                  <a:buChar char="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Wingdings" panose="05000000000000000000" pitchFamily="2" charset="2"/>
                          </a:rPr>
                          <m:t>𝜇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Wingdings" panose="05000000000000000000" pitchFamily="2" charset="2"/>
                          </a:rPr>
                          <m:t>𝐴𝑎</m:t>
                        </m:r>
                      </m:sub>
                    </m:sSub>
                  </m:oMath>
                </a14:m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: </a:t>
                </a:r>
                <a:r>
                  <a:rPr lang="en-US" altLang="ko-KR" sz="16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Aa의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 </a:t>
                </a:r>
                <a:r>
                  <a:rPr lang="en-US" altLang="ko-KR" sz="16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평균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Wingdings" panose="05000000000000000000" pitchFamily="2" charset="2"/>
                </a:endParaRPr>
              </a:p>
              <a:p>
                <a:pPr marL="1143000" lvl="2" indent="-228600" algn="just">
                  <a:spcAft>
                    <a:spcPts val="1000"/>
                  </a:spcAft>
                  <a:buFont typeface="Wingdings" panose="05000000000000000000" pitchFamily="2" charset="2"/>
                  <a:buChar char="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Wingdings" panose="05000000000000000000" pitchFamily="2" charset="2"/>
                          </a:rPr>
                          <m:t>𝜇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Wingdings" panose="05000000000000000000" pitchFamily="2" charset="2"/>
                          </a:rPr>
                          <m:t>𝑎𝑎</m:t>
                        </m:r>
                      </m:sub>
                    </m:sSub>
                  </m:oMath>
                </a14:m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: </a:t>
                </a:r>
                <a:r>
                  <a:rPr lang="en-US" altLang="ko-KR" sz="16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aa의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 </a:t>
                </a:r>
                <a:r>
                  <a:rPr lang="en-US" altLang="ko-KR" sz="16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평균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Wingdings" panose="05000000000000000000" pitchFamily="2" charset="2"/>
                </a:endParaRPr>
              </a:p>
              <a:p>
                <a:pPr marL="1143000" lvl="2" indent="-228600" algn="just">
                  <a:spcAft>
                    <a:spcPts val="1000"/>
                  </a:spcAft>
                  <a:buFont typeface="Wingdings" panose="05000000000000000000" pitchFamily="2" charset="2"/>
                  <a:buChar char=""/>
                </a:pPr>
                <a:r>
                  <a:rPr lang="en-US" altLang="ko-KR" sz="16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상가적효과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Wingdings" panose="05000000000000000000" pitchFamily="2" charset="2"/>
                      </a:rPr>
                      <m:t>𝑎</m:t>
                    </m:r>
                  </m:oMath>
                </a14:m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Wingdings" panose="05000000000000000000" pitchFamily="2" charset="2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ko-KR" altLang="ko-KR" sz="16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ko-KR" sz="1600" i="1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𝑎𝑎</m:t>
                              </m:r>
                            </m:sub>
                          </m:sSub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ko-KR" altLang="ko-KR" sz="16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ko-KR" sz="1600" i="1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𝐴𝐴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spcAft>
                    <a:spcPts val="1000"/>
                  </a:spcAft>
                  <a:buFont typeface="Courier New" panose="02070309020205020404" pitchFamily="49" charset="0"/>
                  <a:buChar char="o"/>
                </a:pPr>
                <a:r>
                  <a:rPr lang="en-US" altLang="ko-KR" sz="16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우성효과</a:t>
                </a:r>
                <a:r>
                  <a:rPr lang="en-US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(Dominance deviation)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𝐴𝑎</m:t>
                          </m:r>
                        </m:sub>
                      </m:sSub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ko-KR" altLang="ko-KR" sz="16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ko-KR" sz="1600" i="1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𝐴𝐴</m:t>
                              </m:r>
                            </m:sub>
                          </m:sSub>
                          <m:r>
                            <a:rPr lang="en-US" altLang="ko-KR" sz="1600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ko-KR" altLang="ko-KR" sz="16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ko-KR" sz="1600" i="1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Times New Roman" panose="02020603050405020304" pitchFamily="18" charset="0"/>
                                </a:rPr>
                                <m:t>𝑎𝑎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600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spcAft>
                    <a:spcPts val="1000"/>
                  </a:spcAft>
                  <a:buFont typeface="Courier New" panose="02070309020205020404" pitchFamily="49" charset="0"/>
                  <a:buChar char="o"/>
                </a:pPr>
                <a:r>
                  <a:rPr lang="ko-KR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순수 </a:t>
                </a:r>
                <a:r>
                  <a:rPr lang="ko-KR" altLang="ko-KR" sz="16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상가적</a:t>
                </a:r>
                <a:r>
                  <a:rPr lang="ko-KR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모델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𝐴𝑎</m:t>
                        </m:r>
                      </m:sub>
                    </m:sSub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=(</m:t>
                    </m:r>
                    <m:sSub>
                      <m:sSub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𝐴𝐴</m:t>
                        </m:r>
                      </m:sub>
                    </m:sSub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𝑎𝑎</m:t>
                        </m:r>
                      </m:sub>
                    </m:sSub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)/</m:t>
                    </m:r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:r>
                  <a:rPr lang="en-US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SNP </a:t>
                </a:r>
                <a:r>
                  <a:rPr lang="en-US" altLang="ko-KR" sz="16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코딩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Symbol" panose="05050102010706020507" pitchFamily="18" charset="2"/>
                </a:endParaRPr>
              </a:p>
              <a:p>
                <a:pPr marL="742950" lvl="1" indent="-285750" algn="just"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AA = 0, Aa = 1, aa = 2 (</a:t>
                </a:r>
                <a:r>
                  <a:rPr lang="en-US" altLang="ko-KR" sz="16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여기서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“</a:t>
                </a:r>
                <a:r>
                  <a:rPr lang="en-US" altLang="ko-KR" sz="16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a”가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minor </a:t>
                </a:r>
                <a:r>
                  <a:rPr lang="en-US" altLang="ko-KR" sz="16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allele이라고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6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가정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:r>
                  <a:rPr lang="en-US" altLang="ko-KR" sz="16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회귀계수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ANOVA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에서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우성효과 존재 여부 검정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3D1345-E0A1-3AFB-D9D8-39D6F5DF0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49" y="1028037"/>
                <a:ext cx="11780358" cy="6173293"/>
              </a:xfrm>
              <a:prstGeom prst="rect">
                <a:avLst/>
              </a:prstGeom>
              <a:blipFill>
                <a:blip r:embed="rId2"/>
                <a:stretch>
                  <a:fillRect l="-311" t="-791" b="-5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24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B14505-A714-9FD2-DDFE-D6DF56B9E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 b="1" dirty="0"/>
              <a:t>두 예제</a:t>
            </a:r>
            <a:r>
              <a:rPr lang="en-US" altLang="ko-KR" sz="2000" b="1" dirty="0"/>
              <a:t>: ANOVA </a:t>
            </a:r>
            <a:r>
              <a:rPr lang="ko-KR" altLang="en-US" sz="2000" b="1" dirty="0"/>
              <a:t>모델 행렬식 구축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표 2">
                <a:extLst>
                  <a:ext uri="{FF2B5EF4-FFF2-40B4-BE49-F238E27FC236}">
                    <a16:creationId xmlns:a16="http://schemas.microsoft.com/office/drawing/2014/main" id="{A2D791FC-22DA-ADD8-69F3-852C833294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3741117"/>
                  </p:ext>
                </p:extLst>
              </p:nvPr>
            </p:nvGraphicFramePr>
            <p:xfrm>
              <a:off x="789701" y="1835449"/>
              <a:ext cx="4126247" cy="2133600"/>
            </p:xfrm>
            <a:graphic>
              <a:graphicData uri="http://schemas.openxmlformats.org/drawingml/2006/table">
                <a:tbl>
                  <a:tblPr firstRow="1" bandRow="1" bandCol="1"/>
                  <a:tblGrid>
                    <a:gridCol w="516023">
                      <a:extLst>
                        <a:ext uri="{9D8B030D-6E8A-4147-A177-3AD203B41FA5}">
                          <a16:colId xmlns:a16="http://schemas.microsoft.com/office/drawing/2014/main" val="4238336638"/>
                        </a:ext>
                      </a:extLst>
                    </a:gridCol>
                    <a:gridCol w="1135472">
                      <a:extLst>
                        <a:ext uri="{9D8B030D-6E8A-4147-A177-3AD203B41FA5}">
                          <a16:colId xmlns:a16="http://schemas.microsoft.com/office/drawing/2014/main" val="890670904"/>
                        </a:ext>
                      </a:extLst>
                    </a:gridCol>
                    <a:gridCol w="956345">
                      <a:extLst>
                        <a:ext uri="{9D8B030D-6E8A-4147-A177-3AD203B41FA5}">
                          <a16:colId xmlns:a16="http://schemas.microsoft.com/office/drawing/2014/main" val="2828676537"/>
                        </a:ext>
                      </a:extLst>
                    </a:gridCol>
                    <a:gridCol w="1518407">
                      <a:extLst>
                        <a:ext uri="{9D8B030D-6E8A-4147-A177-3AD203B41FA5}">
                          <a16:colId xmlns:a16="http://schemas.microsoft.com/office/drawing/2014/main" val="190365485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개체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 dirty="0" err="1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체중</a:t>
                          </a:r>
                          <a:r>
                            <a:rPr lang="en-US" sz="14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(kg)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ko-KR" sz="14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G마켓 산스 Medium" panose="02000000000000000000" pitchFamily="50" charset="-127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G마켓 산스 Medium" panose="02000000000000000000" pitchFamily="50" charset="-127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ko-KR" sz="1400" dirty="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유전자형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대립유전자 수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ko-KR" sz="14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G마켓 산스 Medium" panose="02000000000000000000" pitchFamily="50" charset="-127"/>
                                      <a:cs typeface="Times New Roman" panose="020206030504050203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G마켓 산스 Medium" panose="02000000000000000000" pitchFamily="50" charset="-127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8579495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22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AA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7919748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23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AA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8335934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26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AA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9867186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28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AG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ko-KR" sz="1400" dirty="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6521472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AG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7846401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32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AG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6614919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39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GG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5267892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38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GG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4197134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GG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ko-KR" sz="1400" dirty="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684447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표 2">
                <a:extLst>
                  <a:ext uri="{FF2B5EF4-FFF2-40B4-BE49-F238E27FC236}">
                    <a16:creationId xmlns:a16="http://schemas.microsoft.com/office/drawing/2014/main" id="{A2D791FC-22DA-ADD8-69F3-852C833294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3741117"/>
                  </p:ext>
                </p:extLst>
              </p:nvPr>
            </p:nvGraphicFramePr>
            <p:xfrm>
              <a:off x="789701" y="1835449"/>
              <a:ext cx="4126247" cy="2133600"/>
            </p:xfrm>
            <a:graphic>
              <a:graphicData uri="http://schemas.openxmlformats.org/drawingml/2006/table">
                <a:tbl>
                  <a:tblPr firstRow="1" bandRow="1" bandCol="1"/>
                  <a:tblGrid>
                    <a:gridCol w="516023">
                      <a:extLst>
                        <a:ext uri="{9D8B030D-6E8A-4147-A177-3AD203B41FA5}">
                          <a16:colId xmlns:a16="http://schemas.microsoft.com/office/drawing/2014/main" val="4238336638"/>
                        </a:ext>
                      </a:extLst>
                    </a:gridCol>
                    <a:gridCol w="1135472">
                      <a:extLst>
                        <a:ext uri="{9D8B030D-6E8A-4147-A177-3AD203B41FA5}">
                          <a16:colId xmlns:a16="http://schemas.microsoft.com/office/drawing/2014/main" val="890670904"/>
                        </a:ext>
                      </a:extLst>
                    </a:gridCol>
                    <a:gridCol w="956345">
                      <a:extLst>
                        <a:ext uri="{9D8B030D-6E8A-4147-A177-3AD203B41FA5}">
                          <a16:colId xmlns:a16="http://schemas.microsoft.com/office/drawing/2014/main" val="2828676537"/>
                        </a:ext>
                      </a:extLst>
                    </a:gridCol>
                    <a:gridCol w="1518407">
                      <a:extLst>
                        <a:ext uri="{9D8B030D-6E8A-4147-A177-3AD203B41FA5}">
                          <a16:colId xmlns:a16="http://schemas.microsoft.com/office/drawing/2014/main" val="1903654859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개체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237" t="-25714" r="-219892" b="-95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유전자형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2691" t="-25714" r="-803" b="-95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5794958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22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AA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79197489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23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AA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83359342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26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AA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98671865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28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AG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ko-KR" sz="1400" dirty="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6521472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AG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78464018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32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AG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66149199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39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GG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5267892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38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GG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41971342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GG</a:t>
                          </a:r>
                          <a:endParaRPr lang="ko-KR" sz="14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"/>
                            </a:spcBef>
                            <a:spcAft>
                              <a:spcPts val="180"/>
                            </a:spcAft>
                            <a:buNone/>
                          </a:pPr>
                          <a:r>
                            <a:rPr lang="en-US" sz="14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ko-KR" sz="1400" dirty="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684447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1">
            <a:extLst>
              <a:ext uri="{FF2B5EF4-FFF2-40B4-BE49-F238E27FC236}">
                <a16:creationId xmlns:a16="http://schemas.microsoft.com/office/drawing/2014/main" id="{A199C854-1F82-3BC1-D2C0-6E7855885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755" y="1076796"/>
            <a:ext cx="31518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o-KR" altLang="ko-K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예제 데이터 요약</a:t>
            </a:r>
            <a:r>
              <a:rPr kumimoji="0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 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(</a:t>
            </a:r>
            <a:r>
              <a:rPr kumimoji="0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총 </a:t>
            </a:r>
            <a:r>
              <a:rPr kumimoji="0" lang="en-US" altLang="ko-K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G마켓 산스 Medium" panose="02000000000000000000" pitchFamily="50" charset="-127"/>
                <a:cs typeface="Times New Roman" panose="02020603050405020304" pitchFamily="18" charset="0"/>
              </a:rPr>
              <a:t>n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G마켓 산스 Medium" panose="02000000000000000000" pitchFamily="50" charset="-127"/>
                <a:cs typeface="Times New Roman" panose="02020603050405020304" pitchFamily="18" charset="0"/>
              </a:rPr>
              <a:t>=</a:t>
            </a:r>
            <a:r>
              <a:rPr kumimoji="0" lang="en-US" altLang="ko-K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G마켓 산스 Medium" panose="02000000000000000000" pitchFamily="50" charset="-127"/>
                <a:cs typeface="Times New Roman" panose="02020603050405020304" pitchFamily="18" charset="0"/>
              </a:rPr>
              <a:t>9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 </a:t>
            </a:r>
            <a:r>
              <a:rPr kumimoji="0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마리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)</a:t>
            </a:r>
            <a:endParaRPr kumimoji="0" lang="en-US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6D4E212-D8A3-1EFB-D932-3872A9CDCD73}"/>
                  </a:ext>
                </a:extLst>
              </p:cNvPr>
              <p:cNvSpPr txBox="1"/>
              <p:nvPr/>
            </p:nvSpPr>
            <p:spPr>
              <a:xfrm>
                <a:off x="5654793" y="1195134"/>
                <a:ext cx="6761526" cy="60061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:r>
                  <a:rPr lang="en-US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ANOVA </a:t>
                </a:r>
                <a:r>
                  <a:rPr lang="en-US" altLang="ko-KR" sz="16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디자인</a:t>
                </a:r>
                <a:r>
                  <a:rPr lang="en-US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 </a:t>
                </a:r>
                <a:r>
                  <a:rPr lang="en-US" altLang="ko-KR" sz="16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행렬</a:t>
                </a:r>
                <a:r>
                  <a:rPr lang="en-US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ko-KR" sz="1600" b="1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Symbol" panose="05050102010706020507" pitchFamily="18" charset="2"/>
                          </a:rPr>
                          <m:t>𝐗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ko-KR" sz="16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Symbol" panose="05050102010706020507" pitchFamily="18" charset="2"/>
                          </a:rPr>
                          <m:t>ANOVA</m:t>
                        </m:r>
                      </m:sub>
                    </m:sSub>
                  </m:oMath>
                </a14:m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Symbol" panose="05050102010706020507" pitchFamily="18" charset="2"/>
                      </a:rPr>
                      <m:t>9</m:t>
                    </m:r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Symbol" panose="05050102010706020507" pitchFamily="18" charset="2"/>
                      </a:rPr>
                      <m:t>×</m:t>
                    </m:r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Symbol" panose="05050102010706020507" pitchFamily="18" charset="2"/>
                      </a:rPr>
                      <m:t>3</m:t>
                    </m:r>
                  </m:oMath>
                </a14:m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):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Symbol" panose="05050102010706020507" pitchFamily="18" charset="2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𝐗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ko-KR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ANOVA</m:t>
                          </m:r>
                        </m:sub>
                      </m:sSub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sz="16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ko-KR" sz="1600" i="1">
                                    <a:effectLst/>
                                    <a:latin typeface="Cambria Math" panose="02040503050406030204" pitchFamily="18" charset="0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ko-KR" sz="1600" i="1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 </m:t>
                      </m:r>
                      <m:sSub>
                        <m:sSub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>
                              <a:effectLst/>
                              <a:latin typeface="Cambria Math" panose="02040503050406030204" pitchFamily="18" charset="0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𝛃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ko-KR" sz="16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m:t>ANOVA</m:t>
                          </m:r>
                        </m:sub>
                      </m:sSub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sz="16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ko-KR" altLang="ko-KR" sz="16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ko-KR" sz="16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ko-KR" altLang="ko-KR" sz="16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ko-KR" sz="16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ko-KR" altLang="ko-KR" sz="16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ko-KR" sz="1600" i="1">
                                        <a:effectLst/>
                                        <a:latin typeface="Cambria Math" panose="02040503050406030204" pitchFamily="18" charset="0"/>
                                        <a:ea typeface="G마켓 산스 Medium" panose="02000000000000000000" pitchFamily="50" charset="-127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ko-KR" sz="1600">
                          <a:effectLst/>
                          <a:latin typeface="Cambria Math" panose="02040503050406030204" pitchFamily="18" charset="0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첫 열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=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모두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1 →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절편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 = AA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평균</a:t>
                </a:r>
              </a:p>
              <a:p>
                <a:pPr marL="742950" lvl="1" indent="-285750" algn="just"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두 번째 열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(AG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여부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=AG vs AA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차이</a:t>
                </a:r>
              </a:p>
              <a:p>
                <a:pPr marL="742950" lvl="1" indent="-285750" algn="just"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세 번째 열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(GG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여부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=GG vs AA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차이</a:t>
                </a:r>
                <a:endParaRPr lang="en-US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spcBef>
                    <a:spcPts val="180"/>
                  </a:spcBef>
                  <a:spcAft>
                    <a:spcPts val="180"/>
                  </a:spcAft>
                  <a:buFont typeface="Courier New" panose="02070309020205020404" pitchFamily="49" charset="0"/>
                  <a:buChar char="o"/>
                </a:pP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:r>
                  <a:rPr lang="en-US" altLang="ko-KR" sz="16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관찰값</a:t>
                </a:r>
                <a:r>
                  <a:rPr lang="en-US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 </a:t>
                </a:r>
                <a:r>
                  <a:rPr lang="en-US" altLang="ko-KR" sz="16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벡터</a:t>
                </a:r>
                <a:r>
                  <a:rPr lang="en-US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600" b="1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Symbol" panose="05050102010706020507" pitchFamily="18" charset="2"/>
                      </a:rPr>
                      <m:t>𝐘</m:t>
                    </m:r>
                  </m:oMath>
                </a14:m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Symbol" panose="05050102010706020507" pitchFamily="18" charset="2"/>
                      </a:rPr>
                      <m:t>9</m:t>
                    </m:r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Symbol" panose="05050102010706020507" pitchFamily="18" charset="2"/>
                      </a:rPr>
                      <m:t>×</m:t>
                    </m:r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Symbol" panose="05050102010706020507" pitchFamily="18" charset="2"/>
                      </a:rPr>
                      <m:t>1</m:t>
                    </m:r>
                  </m:oMath>
                </a14:m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ymbol" panose="05050102010706020507" pitchFamily="18" charset="2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ko-KR" sz="1600" b="1" i="1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Symbol" panose="05050102010706020507" pitchFamily="18" charset="2"/>
                      </a:rPr>
                      <m:t>𝐘</m:t>
                    </m:r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Symbol" panose="05050102010706020507" pitchFamily="18" charset="2"/>
                      </a:rPr>
                      <m:t>=</m:t>
                    </m:r>
                    <m:d>
                      <m:d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ko-KR" altLang="ko-KR" sz="1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1600" i="1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Symbol" panose="05050102010706020507" pitchFamily="18" charset="2"/>
                                </a:rPr>
                                <m:t>22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1600" i="1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Symbol" panose="05050102010706020507" pitchFamily="18" charset="2"/>
                                </a:rPr>
                                <m:t>23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1600" i="1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Symbol" panose="05050102010706020507" pitchFamily="18" charset="2"/>
                                </a:rPr>
                                <m:t>26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1600" i="1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Symbol" panose="05050102010706020507" pitchFamily="18" charset="2"/>
                                </a:rPr>
                                <m:t>28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1600" i="1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Symbol" panose="05050102010706020507" pitchFamily="18" charset="2"/>
                                </a:rPr>
                                <m:t>30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1600" i="1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Symbol" panose="05050102010706020507" pitchFamily="18" charset="2"/>
                                </a:rPr>
                                <m:t>32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1600" i="1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Symbol" panose="05050102010706020507" pitchFamily="18" charset="2"/>
                                </a:rPr>
                                <m:t>39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1600" i="1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Symbol" panose="05050102010706020507" pitchFamily="18" charset="2"/>
                                </a:rPr>
                                <m:t>38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1600" i="1">
                                  <a:effectLst/>
                                  <a:latin typeface="Cambria Math" panose="02040503050406030204" pitchFamily="18" charset="0"/>
                                  <a:ea typeface="G마켓 산스 Medium" panose="02000000000000000000" pitchFamily="50" charset="-127"/>
                                  <a:cs typeface="Symbol" panose="05050102010706020507" pitchFamily="18" charset="2"/>
                                </a:rPr>
                                <m:t>40</m:t>
                              </m:r>
                            </m:e>
                          </m:mr>
                        </m:m>
                      </m:e>
                    </m:d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Symbol" panose="05050102010706020507" pitchFamily="18" charset="2"/>
                      </a:rPr>
                      <m:t>.</m:t>
                    </m:r>
                  </m:oMath>
                </a14:m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6D4E212-D8A3-1EFB-D932-3872A9CDC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793" y="1195134"/>
                <a:ext cx="6761526" cy="6006196"/>
              </a:xfrm>
              <a:prstGeom prst="rect">
                <a:avLst/>
              </a:prstGeom>
              <a:blipFill>
                <a:blip r:embed="rId3"/>
                <a:stretch>
                  <a:fillRect l="-541" t="-40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282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theme/theme1.xml><?xml version="1.0" encoding="utf-8"?>
<a:theme xmlns:a="http://schemas.openxmlformats.org/drawingml/2006/main" name="Office 2013 - 2022 테마">
  <a:themeElements>
    <a:clrScheme name="Office 2013 - 2022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3136</Words>
  <Application>Microsoft Office PowerPoint</Application>
  <PresentationFormat>사용자 지정</PresentationFormat>
  <Paragraphs>355</Paragraphs>
  <Slides>23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41" baseType="lpstr">
      <vt:lpstr>D2Coding</vt:lpstr>
      <vt:lpstr>G마켓 산스 Medium</vt:lpstr>
      <vt:lpstr>나눔바른고딕</vt:lpstr>
      <vt:lpstr>맑은 고딕</vt:lpstr>
      <vt:lpstr>한컴산뜻돋움</vt:lpstr>
      <vt:lpstr>Aptos</vt:lpstr>
      <vt:lpstr>Aptos Display</vt:lpstr>
      <vt:lpstr>Arial</vt:lpstr>
      <vt:lpstr>Book Antiqua</vt:lpstr>
      <vt:lpstr>Calibri</vt:lpstr>
      <vt:lpstr>Calibri Light</vt:lpstr>
      <vt:lpstr>Cambria Math</vt:lpstr>
      <vt:lpstr>Courier New</vt:lpstr>
      <vt:lpstr>Franklin Gothic Medium Cond</vt:lpstr>
      <vt:lpstr>Symbol</vt:lpstr>
      <vt:lpstr>Times New Roman</vt:lpstr>
      <vt:lpstr>Wingdings</vt:lpstr>
      <vt:lpstr>Office 2013 - 2022 테마</vt:lpstr>
      <vt:lpstr>선형모형을 이용한 SNP 마커 효과 분석: ANOVA vs. Regression  단일염기변이(SNP) 효과 추정 방법론 비교</vt:lpstr>
      <vt:lpstr>PowerPoint 프레젠테이션</vt:lpstr>
      <vt:lpstr>SNP마커 효과 분석의 배경</vt:lpstr>
      <vt:lpstr>SNP 마커 효과 분석의 중요성</vt:lpstr>
      <vt:lpstr>선형모형 개요-ANOVA와 Regression</vt:lpstr>
      <vt:lpstr>일반선형모형(GLM) 기본 구조</vt:lpstr>
      <vt:lpstr>회귀분석(Regression) vs 분산분석(ANOVA)의 개념적 차이</vt:lpstr>
      <vt:lpstr>상가적(Additive) 유전모형의 이해</vt:lpstr>
      <vt:lpstr>두 예제: ANOVA 모델 행렬식 구축</vt:lpstr>
      <vt:lpstr>두 예제: ANOVA β 추정 (행렬 계산)</vt:lpstr>
      <vt:lpstr>두 예제: 회귀분석(Regression) 행렬식 구축</vt:lpstr>
      <vt:lpstr>두 예제: 회귀분석 β 추정 (행렬 계산)</vt:lpstr>
      <vt:lpstr>ANOVA vs Regression 비교 표</vt:lpstr>
      <vt:lpstr>실제 한우 데이터 예제 개요</vt:lpstr>
      <vt:lpstr>실제 한우 데이터: 기초 통계 및 그룹별 요약</vt:lpstr>
      <vt:lpstr>실제 한우 데이터: ANOVA 모델 적용</vt:lpstr>
      <vt:lpstr>실제 한우 데이터: 회귀모델(Regression) 적용</vt:lpstr>
      <vt:lpstr>ANOVA vs 회귀모델 비교 (실제 결과)</vt:lpstr>
      <vt:lpstr>ANOVA와 회귀효과 차이의 원인</vt:lpstr>
      <vt:lpstr>행렬식을 활용한 β 추정 요약</vt:lpstr>
      <vt:lpstr>핵심 요약</vt:lpstr>
      <vt:lpstr>데이터 시각화 예시(아이디어)</vt:lpstr>
      <vt:lpstr>요약 및 실무 적용 방안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seunghwanLee</dc:creator>
  <cp:lastModifiedBy>이승환</cp:lastModifiedBy>
  <cp:revision>99</cp:revision>
  <cp:lastPrinted>2023-08-06T04:41:05Z</cp:lastPrinted>
  <dcterms:modified xsi:type="dcterms:W3CDTF">2025-06-01T00:16:46Z</dcterms:modified>
</cp:coreProperties>
</file>